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66" r:id="rId3"/>
    <p:sldId id="367" r:id="rId4"/>
    <p:sldId id="369" r:id="rId5"/>
    <p:sldId id="373" r:id="rId6"/>
    <p:sldId id="372" r:id="rId7"/>
    <p:sldId id="375" r:id="rId8"/>
    <p:sldId id="390" r:id="rId9"/>
    <p:sldId id="392" r:id="rId10"/>
    <p:sldId id="391" r:id="rId11"/>
    <p:sldId id="393" r:id="rId12"/>
    <p:sldId id="376" r:id="rId13"/>
    <p:sldId id="377" r:id="rId14"/>
    <p:sldId id="378" r:id="rId15"/>
    <p:sldId id="379" r:id="rId16"/>
    <p:sldId id="386" r:id="rId17"/>
    <p:sldId id="388" r:id="rId18"/>
    <p:sldId id="387" r:id="rId19"/>
    <p:sldId id="385" r:id="rId20"/>
    <p:sldId id="389" r:id="rId21"/>
    <p:sldId id="306" r:id="rId2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c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C56"/>
    <a:srgbClr val="C56BAD"/>
    <a:srgbClr val="3C8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207" d="100"/>
          <a:sy n="207" d="100"/>
        </p:scale>
        <p:origin x="-26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C8173-6EA2-44FD-9C43-84307DEF5563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</dgm:pt>
    <dgm:pt modelId="{50E0903B-F890-4177-82F6-E7EAAE7CDAD7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0000"/>
                  <a:lumOff val="10000"/>
                </a:schemeClr>
              </a:solidFill>
            </a:rPr>
            <a:t>Se reciba una solicitud de acceso a la información.</a:t>
          </a:r>
          <a:endParaRPr lang="es-MX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6218E0D2-F713-4176-B2FB-9830933616FF}" type="parTrans" cxnId="{9A50C234-1A56-487E-9AA3-928240DCFBD5}">
      <dgm:prSet/>
      <dgm:spPr/>
      <dgm:t>
        <a:bodyPr/>
        <a:lstStyle/>
        <a:p>
          <a:endParaRPr lang="es-MX"/>
        </a:p>
      </dgm:t>
    </dgm:pt>
    <dgm:pt modelId="{64737B4F-3D04-4616-8347-56152194281A}" type="sibTrans" cxnId="{9A50C234-1A56-487E-9AA3-928240DCFBD5}">
      <dgm:prSet/>
      <dgm:spPr/>
      <dgm:t>
        <a:bodyPr/>
        <a:lstStyle/>
        <a:p>
          <a:endParaRPr lang="es-MX"/>
        </a:p>
      </dgm:t>
    </dgm:pt>
    <dgm:pt modelId="{A75B7EA4-91AA-4340-AE31-8567C1BCA7A8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0000"/>
                  <a:lumOff val="10000"/>
                </a:schemeClr>
              </a:solidFill>
            </a:rPr>
            <a:t>Se determine mediante resolución de autoridad competente.</a:t>
          </a:r>
          <a:endParaRPr lang="es-MX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5726E291-140E-4806-8466-004F4717D539}" type="parTrans" cxnId="{887D77B8-BEDB-4045-8B90-1C785266588E}">
      <dgm:prSet/>
      <dgm:spPr/>
      <dgm:t>
        <a:bodyPr/>
        <a:lstStyle/>
        <a:p>
          <a:endParaRPr lang="es-MX"/>
        </a:p>
      </dgm:t>
    </dgm:pt>
    <dgm:pt modelId="{947A4A41-0EA4-43D3-92FE-F67BE0AC90BD}" type="sibTrans" cxnId="{887D77B8-BEDB-4045-8B90-1C785266588E}">
      <dgm:prSet/>
      <dgm:spPr/>
      <dgm:t>
        <a:bodyPr/>
        <a:lstStyle/>
        <a:p>
          <a:endParaRPr lang="es-MX"/>
        </a:p>
      </dgm:t>
    </dgm:pt>
    <dgm:pt modelId="{0946ACFE-4459-4DBF-A0B4-4A0F2F0D558B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0000"/>
                  <a:lumOff val="10000"/>
                </a:schemeClr>
              </a:solidFill>
            </a:rPr>
            <a:t>Se generen versiones públicas para dar cumplimiento a las obligaciones de transparencia previstas en la LGTAIP.</a:t>
          </a:r>
          <a:endParaRPr lang="es-MX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F867041E-46EB-479D-880A-FF7EE47FF436}" type="parTrans" cxnId="{80B7DB51-8E16-4E01-9E52-B805D5182551}">
      <dgm:prSet/>
      <dgm:spPr/>
      <dgm:t>
        <a:bodyPr/>
        <a:lstStyle/>
        <a:p>
          <a:endParaRPr lang="es-MX"/>
        </a:p>
      </dgm:t>
    </dgm:pt>
    <dgm:pt modelId="{130FF0E9-4A55-4B44-ADDC-FB018682425D}" type="sibTrans" cxnId="{80B7DB51-8E16-4E01-9E52-B805D5182551}">
      <dgm:prSet/>
      <dgm:spPr/>
      <dgm:t>
        <a:bodyPr/>
        <a:lstStyle/>
        <a:p>
          <a:endParaRPr lang="es-MX"/>
        </a:p>
      </dgm:t>
    </dgm:pt>
    <dgm:pt modelId="{2A2C61D7-5A48-4E08-98B5-3E8EA32DA7B2}" type="pres">
      <dgm:prSet presAssocID="{673C8173-6EA2-44FD-9C43-84307DEF5563}" presName="linear" presStyleCnt="0">
        <dgm:presLayoutVars>
          <dgm:dir/>
          <dgm:resizeHandles val="exact"/>
        </dgm:presLayoutVars>
      </dgm:prSet>
      <dgm:spPr/>
    </dgm:pt>
    <dgm:pt modelId="{27374B33-F84D-4624-BF32-3B7BBB75EAE3}" type="pres">
      <dgm:prSet presAssocID="{50E0903B-F890-4177-82F6-E7EAAE7CDAD7}" presName="comp" presStyleCnt="0"/>
      <dgm:spPr/>
    </dgm:pt>
    <dgm:pt modelId="{7629D1B1-08F1-41FC-8721-FBFF2F40DC89}" type="pres">
      <dgm:prSet presAssocID="{50E0903B-F890-4177-82F6-E7EAAE7CDAD7}" presName="box" presStyleLbl="node1" presStyleIdx="0" presStyleCnt="3"/>
      <dgm:spPr/>
      <dgm:t>
        <a:bodyPr/>
        <a:lstStyle/>
        <a:p>
          <a:endParaRPr lang="es-MX"/>
        </a:p>
      </dgm:t>
    </dgm:pt>
    <dgm:pt modelId="{3EE3DEF9-5A5A-463E-8FBB-93529B7E41A3}" type="pres">
      <dgm:prSet presAssocID="{50E0903B-F890-4177-82F6-E7EAAE7CDAD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F8C15C-C0DA-45D0-943E-3864CDDCBAB4}" type="pres">
      <dgm:prSet presAssocID="{50E0903B-F890-4177-82F6-E7EAAE7CDA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93EFB1-94DE-446A-AFE5-FB0B79434ED0}" type="pres">
      <dgm:prSet presAssocID="{64737B4F-3D04-4616-8347-56152194281A}" presName="spacer" presStyleCnt="0"/>
      <dgm:spPr/>
    </dgm:pt>
    <dgm:pt modelId="{E69CA9AB-57EB-4BB7-9C0D-136FA8976B11}" type="pres">
      <dgm:prSet presAssocID="{A75B7EA4-91AA-4340-AE31-8567C1BCA7A8}" presName="comp" presStyleCnt="0"/>
      <dgm:spPr/>
    </dgm:pt>
    <dgm:pt modelId="{DABD760C-7550-4556-A842-A83B13EFB62C}" type="pres">
      <dgm:prSet presAssocID="{A75B7EA4-91AA-4340-AE31-8567C1BCA7A8}" presName="box" presStyleLbl="node1" presStyleIdx="1" presStyleCnt="3"/>
      <dgm:spPr/>
      <dgm:t>
        <a:bodyPr/>
        <a:lstStyle/>
        <a:p>
          <a:endParaRPr lang="es-MX"/>
        </a:p>
      </dgm:t>
    </dgm:pt>
    <dgm:pt modelId="{1AA40590-F979-4848-9BCA-3FC1336D4AB2}" type="pres">
      <dgm:prSet presAssocID="{A75B7EA4-91AA-4340-AE31-8567C1BCA7A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D65E331-2FCA-44F7-9092-12A078240318}" type="pres">
      <dgm:prSet presAssocID="{A75B7EA4-91AA-4340-AE31-8567C1BCA7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B3370B-BD01-4359-A2DE-B99473EC6075}" type="pres">
      <dgm:prSet presAssocID="{947A4A41-0EA4-43D3-92FE-F67BE0AC90BD}" presName="spacer" presStyleCnt="0"/>
      <dgm:spPr/>
    </dgm:pt>
    <dgm:pt modelId="{C4D6F39C-AAF2-4E19-ADD9-F28D2796CF8E}" type="pres">
      <dgm:prSet presAssocID="{0946ACFE-4459-4DBF-A0B4-4A0F2F0D558B}" presName="comp" presStyleCnt="0"/>
      <dgm:spPr/>
    </dgm:pt>
    <dgm:pt modelId="{431F99F2-0A90-4C80-B312-181EDAF5C033}" type="pres">
      <dgm:prSet presAssocID="{0946ACFE-4459-4DBF-A0B4-4A0F2F0D558B}" presName="box" presStyleLbl="node1" presStyleIdx="2" presStyleCnt="3"/>
      <dgm:spPr/>
      <dgm:t>
        <a:bodyPr/>
        <a:lstStyle/>
        <a:p>
          <a:endParaRPr lang="es-MX"/>
        </a:p>
      </dgm:t>
    </dgm:pt>
    <dgm:pt modelId="{9135D7C2-5858-4269-90F9-30833D1BE130}" type="pres">
      <dgm:prSet presAssocID="{0946ACFE-4459-4DBF-A0B4-4A0F2F0D558B}" presName="img" presStyleLbl="fgImgPlace1" presStyleIdx="2" presStyleCnt="3"/>
      <dgm:spPr/>
    </dgm:pt>
    <dgm:pt modelId="{35722635-BAAC-4013-8A53-984B35768C7F}" type="pres">
      <dgm:prSet presAssocID="{0946ACFE-4459-4DBF-A0B4-4A0F2F0D558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7D77B8-BEDB-4045-8B90-1C785266588E}" srcId="{673C8173-6EA2-44FD-9C43-84307DEF5563}" destId="{A75B7EA4-91AA-4340-AE31-8567C1BCA7A8}" srcOrd="1" destOrd="0" parTransId="{5726E291-140E-4806-8466-004F4717D539}" sibTransId="{947A4A41-0EA4-43D3-92FE-F67BE0AC90BD}"/>
    <dgm:cxn modelId="{38FD7F7C-EE3E-4186-A6F7-DD5A39E37C33}" type="presOf" srcId="{A75B7EA4-91AA-4340-AE31-8567C1BCA7A8}" destId="{0D65E331-2FCA-44F7-9092-12A078240318}" srcOrd="1" destOrd="0" presId="urn:microsoft.com/office/officeart/2005/8/layout/vList4#1"/>
    <dgm:cxn modelId="{326D8311-49E4-4CC3-823D-F348E0F56E31}" type="presOf" srcId="{50E0903B-F890-4177-82F6-E7EAAE7CDAD7}" destId="{7629D1B1-08F1-41FC-8721-FBFF2F40DC89}" srcOrd="0" destOrd="0" presId="urn:microsoft.com/office/officeart/2005/8/layout/vList4#1"/>
    <dgm:cxn modelId="{6F6EEDF0-9288-425D-92AE-281FB22E3328}" type="presOf" srcId="{A75B7EA4-91AA-4340-AE31-8567C1BCA7A8}" destId="{DABD760C-7550-4556-A842-A83B13EFB62C}" srcOrd="0" destOrd="0" presId="urn:microsoft.com/office/officeart/2005/8/layout/vList4#1"/>
    <dgm:cxn modelId="{3A7C49D2-C91F-40CE-9B89-2960C43E74BF}" type="presOf" srcId="{50E0903B-F890-4177-82F6-E7EAAE7CDAD7}" destId="{D1F8C15C-C0DA-45D0-943E-3864CDDCBAB4}" srcOrd="1" destOrd="0" presId="urn:microsoft.com/office/officeart/2005/8/layout/vList4#1"/>
    <dgm:cxn modelId="{113D3894-3F69-4383-B2AC-A3DDCDA87F47}" type="presOf" srcId="{0946ACFE-4459-4DBF-A0B4-4A0F2F0D558B}" destId="{35722635-BAAC-4013-8A53-984B35768C7F}" srcOrd="1" destOrd="0" presId="urn:microsoft.com/office/officeart/2005/8/layout/vList4#1"/>
    <dgm:cxn modelId="{018D6C7C-13BB-4B2F-8EC9-26E1DDEF3326}" type="presOf" srcId="{673C8173-6EA2-44FD-9C43-84307DEF5563}" destId="{2A2C61D7-5A48-4E08-98B5-3E8EA32DA7B2}" srcOrd="0" destOrd="0" presId="urn:microsoft.com/office/officeart/2005/8/layout/vList4#1"/>
    <dgm:cxn modelId="{CA81C5F1-2309-4703-B383-4DC21AB0E775}" type="presOf" srcId="{0946ACFE-4459-4DBF-A0B4-4A0F2F0D558B}" destId="{431F99F2-0A90-4C80-B312-181EDAF5C033}" srcOrd="0" destOrd="0" presId="urn:microsoft.com/office/officeart/2005/8/layout/vList4#1"/>
    <dgm:cxn modelId="{80B7DB51-8E16-4E01-9E52-B805D5182551}" srcId="{673C8173-6EA2-44FD-9C43-84307DEF5563}" destId="{0946ACFE-4459-4DBF-A0B4-4A0F2F0D558B}" srcOrd="2" destOrd="0" parTransId="{F867041E-46EB-479D-880A-FF7EE47FF436}" sibTransId="{130FF0E9-4A55-4B44-ADDC-FB018682425D}"/>
    <dgm:cxn modelId="{9A50C234-1A56-487E-9AA3-928240DCFBD5}" srcId="{673C8173-6EA2-44FD-9C43-84307DEF5563}" destId="{50E0903B-F890-4177-82F6-E7EAAE7CDAD7}" srcOrd="0" destOrd="0" parTransId="{6218E0D2-F713-4176-B2FB-9830933616FF}" sibTransId="{64737B4F-3D04-4616-8347-56152194281A}"/>
    <dgm:cxn modelId="{0F1FF801-403A-4DCA-9E79-7CD69EEE2699}" type="presParOf" srcId="{2A2C61D7-5A48-4E08-98B5-3E8EA32DA7B2}" destId="{27374B33-F84D-4624-BF32-3B7BBB75EAE3}" srcOrd="0" destOrd="0" presId="urn:microsoft.com/office/officeart/2005/8/layout/vList4#1"/>
    <dgm:cxn modelId="{E5B7CC70-1007-4941-A999-518F903E929B}" type="presParOf" srcId="{27374B33-F84D-4624-BF32-3B7BBB75EAE3}" destId="{7629D1B1-08F1-41FC-8721-FBFF2F40DC89}" srcOrd="0" destOrd="0" presId="urn:microsoft.com/office/officeart/2005/8/layout/vList4#1"/>
    <dgm:cxn modelId="{63BDA52B-A626-4B61-A552-04477930A073}" type="presParOf" srcId="{27374B33-F84D-4624-BF32-3B7BBB75EAE3}" destId="{3EE3DEF9-5A5A-463E-8FBB-93529B7E41A3}" srcOrd="1" destOrd="0" presId="urn:microsoft.com/office/officeart/2005/8/layout/vList4#1"/>
    <dgm:cxn modelId="{9C41AE40-6028-4648-954F-70DED955FC22}" type="presParOf" srcId="{27374B33-F84D-4624-BF32-3B7BBB75EAE3}" destId="{D1F8C15C-C0DA-45D0-943E-3864CDDCBAB4}" srcOrd="2" destOrd="0" presId="urn:microsoft.com/office/officeart/2005/8/layout/vList4#1"/>
    <dgm:cxn modelId="{FEE9B604-89BF-4548-9CDD-536E4E68D314}" type="presParOf" srcId="{2A2C61D7-5A48-4E08-98B5-3E8EA32DA7B2}" destId="{0B93EFB1-94DE-446A-AFE5-FB0B79434ED0}" srcOrd="1" destOrd="0" presId="urn:microsoft.com/office/officeart/2005/8/layout/vList4#1"/>
    <dgm:cxn modelId="{33466053-0E67-4D83-9B3B-F6F44B857C35}" type="presParOf" srcId="{2A2C61D7-5A48-4E08-98B5-3E8EA32DA7B2}" destId="{E69CA9AB-57EB-4BB7-9C0D-136FA8976B11}" srcOrd="2" destOrd="0" presId="urn:microsoft.com/office/officeart/2005/8/layout/vList4#1"/>
    <dgm:cxn modelId="{74130C3B-7F91-4D36-BD8D-93BAFF8872D7}" type="presParOf" srcId="{E69CA9AB-57EB-4BB7-9C0D-136FA8976B11}" destId="{DABD760C-7550-4556-A842-A83B13EFB62C}" srcOrd="0" destOrd="0" presId="urn:microsoft.com/office/officeart/2005/8/layout/vList4#1"/>
    <dgm:cxn modelId="{1DDDCAAB-3F2F-493C-B84E-8559FF9AD366}" type="presParOf" srcId="{E69CA9AB-57EB-4BB7-9C0D-136FA8976B11}" destId="{1AA40590-F979-4848-9BCA-3FC1336D4AB2}" srcOrd="1" destOrd="0" presId="urn:microsoft.com/office/officeart/2005/8/layout/vList4#1"/>
    <dgm:cxn modelId="{0C36A678-7A71-4DD3-8E65-B4E78DEA560A}" type="presParOf" srcId="{E69CA9AB-57EB-4BB7-9C0D-136FA8976B11}" destId="{0D65E331-2FCA-44F7-9092-12A078240318}" srcOrd="2" destOrd="0" presId="urn:microsoft.com/office/officeart/2005/8/layout/vList4#1"/>
    <dgm:cxn modelId="{D01A2B34-3A24-4270-BCE5-AEA66FF7ACC8}" type="presParOf" srcId="{2A2C61D7-5A48-4E08-98B5-3E8EA32DA7B2}" destId="{1FB3370B-BD01-4359-A2DE-B99473EC6075}" srcOrd="3" destOrd="0" presId="urn:microsoft.com/office/officeart/2005/8/layout/vList4#1"/>
    <dgm:cxn modelId="{AE8FE6BB-B520-47A4-B738-040994C00E77}" type="presParOf" srcId="{2A2C61D7-5A48-4E08-98B5-3E8EA32DA7B2}" destId="{C4D6F39C-AAF2-4E19-ADD9-F28D2796CF8E}" srcOrd="4" destOrd="0" presId="urn:microsoft.com/office/officeart/2005/8/layout/vList4#1"/>
    <dgm:cxn modelId="{EF330CFF-BA51-4D5C-A79F-91B68A917233}" type="presParOf" srcId="{C4D6F39C-AAF2-4E19-ADD9-F28D2796CF8E}" destId="{431F99F2-0A90-4C80-B312-181EDAF5C033}" srcOrd="0" destOrd="0" presId="urn:microsoft.com/office/officeart/2005/8/layout/vList4#1"/>
    <dgm:cxn modelId="{6DD0ACBE-C9BA-4EC1-B05D-5A96D0ECECBD}" type="presParOf" srcId="{C4D6F39C-AAF2-4E19-ADD9-F28D2796CF8E}" destId="{9135D7C2-5858-4269-90F9-30833D1BE130}" srcOrd="1" destOrd="0" presId="urn:microsoft.com/office/officeart/2005/8/layout/vList4#1"/>
    <dgm:cxn modelId="{41281C36-4C1C-4B7E-ADB7-95B04B8A6D64}" type="presParOf" srcId="{C4D6F39C-AAF2-4E19-ADD9-F28D2796CF8E}" destId="{35722635-BAAC-4013-8A53-984B35768C7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9D1B1-08F1-41FC-8721-FBFF2F40DC89}">
      <dsp:nvSpPr>
        <dsp:cNvPr id="0" name=""/>
        <dsp:cNvSpPr/>
      </dsp:nvSpPr>
      <dsp:spPr>
        <a:xfrm>
          <a:off x="0" y="0"/>
          <a:ext cx="7080448" cy="15351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Se reciba una solicitud de acceso a la información.</a:t>
          </a:r>
          <a:endParaRPr lang="es-MX" sz="26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1569599" y="0"/>
        <a:ext cx="5510848" cy="1535100"/>
      </dsp:txXfrm>
    </dsp:sp>
    <dsp:sp modelId="{3EE3DEF9-5A5A-463E-8FBB-93529B7E41A3}">
      <dsp:nvSpPr>
        <dsp:cNvPr id="0" name=""/>
        <dsp:cNvSpPr/>
      </dsp:nvSpPr>
      <dsp:spPr>
        <a:xfrm>
          <a:off x="153509" y="153510"/>
          <a:ext cx="1416089" cy="1228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D760C-7550-4556-A842-A83B13EFB62C}">
      <dsp:nvSpPr>
        <dsp:cNvPr id="0" name=""/>
        <dsp:cNvSpPr/>
      </dsp:nvSpPr>
      <dsp:spPr>
        <a:xfrm>
          <a:off x="0" y="1688610"/>
          <a:ext cx="7080448" cy="15351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Se determine mediante resolución de autoridad competente.</a:t>
          </a:r>
          <a:endParaRPr lang="es-MX" sz="26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1569599" y="1688610"/>
        <a:ext cx="5510848" cy="1535100"/>
      </dsp:txXfrm>
    </dsp:sp>
    <dsp:sp modelId="{1AA40590-F979-4848-9BCA-3FC1336D4AB2}">
      <dsp:nvSpPr>
        <dsp:cNvPr id="0" name=""/>
        <dsp:cNvSpPr/>
      </dsp:nvSpPr>
      <dsp:spPr>
        <a:xfrm>
          <a:off x="153509" y="1842120"/>
          <a:ext cx="1416089" cy="1228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F99F2-0A90-4C80-B312-181EDAF5C033}">
      <dsp:nvSpPr>
        <dsp:cNvPr id="0" name=""/>
        <dsp:cNvSpPr/>
      </dsp:nvSpPr>
      <dsp:spPr>
        <a:xfrm>
          <a:off x="0" y="3377220"/>
          <a:ext cx="7080448" cy="15351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Se generen versiones públicas para dar cumplimiento a las obligaciones de transparencia previstas en la LGTAIP.</a:t>
          </a:r>
          <a:endParaRPr lang="es-MX" sz="26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1569599" y="3377220"/>
        <a:ext cx="5510848" cy="1535100"/>
      </dsp:txXfrm>
    </dsp:sp>
    <dsp:sp modelId="{9135D7C2-5858-4269-90F9-30833D1BE130}">
      <dsp:nvSpPr>
        <dsp:cNvPr id="0" name=""/>
        <dsp:cNvSpPr/>
      </dsp:nvSpPr>
      <dsp:spPr>
        <a:xfrm>
          <a:off x="153509" y="3530729"/>
          <a:ext cx="1416089" cy="122808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FB8F73-BBE5-4E89-AE1D-B3AC5E89A5DA}" type="datetimeFigureOut">
              <a:rPr lang="es-MX" smtClean="0"/>
              <a:t>18/10/22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AF2C6-C5D4-4849-958C-DF191FBF84A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88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2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1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7AD4-3C2E-4448-A673-459A40F845B0}" type="datetime1">
              <a:rPr lang="es-MX" smtClean="0"/>
              <a:t>18/10/22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6622-F1CA-4A61-ABD7-EA5A4D294D3C}" type="datetime1">
              <a:rPr lang="es-MX" smtClean="0"/>
              <a:t>18/10/22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7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1674-96AD-45F6-BC7D-9BF13FCAC451}" type="datetime1">
              <a:rPr lang="es-MX" smtClean="0"/>
              <a:t>18/10/22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2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11E8957-5754-4C19-A51A-9C104D1A0E08}" type="slidenum">
              <a:rPr lang="en-US">
                <a:solidFill>
                  <a:srgbClr val="2F2B20"/>
                </a:solidFill>
              </a:rPr>
              <a:pPr/>
              <a:t>‹Nr.›</a:t>
            </a:fld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A253B-4899-4C69-B156-38E8E19A8B22}" type="datetime1">
              <a:rPr lang="es-MX" smtClean="0">
                <a:solidFill>
                  <a:srgbClr val="DFDCB7"/>
                </a:solidFill>
              </a:rPr>
              <a:t>18/10/22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BD54-95E1-4CDA-B405-3B3FC935011D}" type="datetime1">
              <a:rPr lang="es-MX" smtClean="0"/>
              <a:t>18/10/22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92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9B6-5AA2-4767-8CC5-344550093360}" type="datetime1">
              <a:rPr lang="es-MX" smtClean="0"/>
              <a:t>18/10/22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7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FE7-FAE1-4A7C-8C5D-A57DD0EB34A7}" type="datetime1">
              <a:rPr lang="es-MX" smtClean="0"/>
              <a:t>18/10/22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96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FC64-6D48-4327-8188-6E4F804E07F1}" type="datetime1">
              <a:rPr lang="es-MX" smtClean="0"/>
              <a:t>18/10/22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48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2E7C-C280-4901-92FF-BE3585335C65}" type="datetime1">
              <a:rPr lang="es-MX" smtClean="0"/>
              <a:t>18/10/22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3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FE91-50C9-4ECA-9CCC-6CBF372AD975}" type="datetime1">
              <a:rPr lang="es-MX" smtClean="0"/>
              <a:t>18/10/22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836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D8C0-FAD5-42D6-ADB1-09523102E3F6}" type="datetime1">
              <a:rPr lang="es-MX" smtClean="0"/>
              <a:t>18/10/22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34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8E2-F67C-4E20-AAA8-E3CBFFD71037}" type="datetime1">
              <a:rPr lang="es-MX" smtClean="0"/>
              <a:t>18/10/22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1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561D-BCBE-4C54-A585-1F5E32A11BB5}" type="datetime1">
              <a:rPr lang="es-MX" smtClean="0"/>
              <a:t>18/10/22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133B-B17A-4556-8F9B-DC7EDE720A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572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dof.gob.mx/nota_detalle.php?codigo=5433280&amp;fecha=15/04/201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B15-47A6-4AD0-991D-66EC9D8959F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79418" y="2179221"/>
            <a:ext cx="6026728" cy="162385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>
                <a:solidFill>
                  <a:prstClr val="white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MX" dirty="0"/>
          </a:p>
          <a:p>
            <a:r>
              <a:rPr lang="es-MX" sz="2800" dirty="0"/>
              <a:t>“Taller </a:t>
            </a:r>
            <a:r>
              <a:rPr lang="es-MX" sz="2800" dirty="0" smtClean="0"/>
              <a:t>de </a:t>
            </a:r>
            <a:r>
              <a:rPr lang="es-MX" sz="2800" dirty="0">
                <a:solidFill>
                  <a:schemeClr val="bg1"/>
                </a:solidFill>
              </a:rPr>
              <a:t>Clasificación </a:t>
            </a:r>
            <a:r>
              <a:rPr lang="es-MX" sz="2800" dirty="0" smtClean="0">
                <a:solidFill>
                  <a:schemeClr val="bg1"/>
                </a:solidFill>
              </a:rPr>
              <a:t>y Desclasificación de información”</a:t>
            </a:r>
            <a:endParaRPr lang="es-MX" sz="2800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665518" y="53784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  <a:latin typeface="Arial Black" panose="020B0A04020102020204" pitchFamily="34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78927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10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798263" y="1367245"/>
            <a:ext cx="1980000" cy="151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Recibe solicitud</a:t>
            </a:r>
            <a:endParaRPr lang="es-MX" sz="2400" dirty="0"/>
          </a:p>
        </p:txBody>
      </p:sp>
      <p:sp>
        <p:nvSpPr>
          <p:cNvPr id="6" name="Rectángulo 5"/>
          <p:cNvSpPr/>
          <p:nvPr/>
        </p:nvSpPr>
        <p:spPr>
          <a:xfrm>
            <a:off x="3467431" y="1367245"/>
            <a:ext cx="1980000" cy="151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Turna al área responsable</a:t>
            </a:r>
            <a:endParaRPr lang="es-MX" sz="2400" dirty="0"/>
          </a:p>
        </p:txBody>
      </p:sp>
      <p:sp>
        <p:nvSpPr>
          <p:cNvPr id="7" name="Rectángulo 6"/>
          <p:cNvSpPr/>
          <p:nvPr/>
        </p:nvSpPr>
        <p:spPr>
          <a:xfrm>
            <a:off x="6290638" y="1140247"/>
            <a:ext cx="2670482" cy="18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Determina que es información confidencial </a:t>
            </a:r>
            <a:endParaRPr lang="es-MX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57950" y="3618047"/>
            <a:ext cx="1980000" cy="151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Somete a consideración del Comité de Transparencia </a:t>
            </a:r>
            <a:endParaRPr lang="es-MX" sz="2400" dirty="0"/>
          </a:p>
        </p:txBody>
      </p:sp>
      <p:sp>
        <p:nvSpPr>
          <p:cNvPr id="9" name="Rectángulo 8"/>
          <p:cNvSpPr/>
          <p:nvPr/>
        </p:nvSpPr>
        <p:spPr>
          <a:xfrm>
            <a:off x="3463946" y="3644536"/>
            <a:ext cx="1980000" cy="151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Comité resuelve </a:t>
            </a:r>
            <a:endParaRPr lang="es-MX" sz="2400" dirty="0"/>
          </a:p>
        </p:txBody>
      </p:sp>
      <p:sp>
        <p:nvSpPr>
          <p:cNvPr id="10" name="Rectángulo 9"/>
          <p:cNvSpPr/>
          <p:nvPr/>
        </p:nvSpPr>
        <p:spPr>
          <a:xfrm>
            <a:off x="798263" y="3644536"/>
            <a:ext cx="1980000" cy="15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Notifica la respuesta</a:t>
            </a:r>
            <a:endParaRPr lang="es-MX" sz="2800" dirty="0"/>
          </a:p>
        </p:txBody>
      </p:sp>
      <p:sp>
        <p:nvSpPr>
          <p:cNvPr id="13" name="Rectángulo 12"/>
          <p:cNvSpPr/>
          <p:nvPr/>
        </p:nvSpPr>
        <p:spPr>
          <a:xfrm>
            <a:off x="5417276" y="217715"/>
            <a:ext cx="3726724" cy="7402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 de clasificación de información </a:t>
            </a:r>
            <a:r>
              <a:rPr lang="es-MX" dirty="0"/>
              <a:t>confidencial 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2966092" y="1966490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erecha 14"/>
          <p:cNvSpPr/>
          <p:nvPr/>
        </p:nvSpPr>
        <p:spPr>
          <a:xfrm>
            <a:off x="5712280" y="1938718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derecha 15"/>
          <p:cNvSpPr/>
          <p:nvPr/>
        </p:nvSpPr>
        <p:spPr>
          <a:xfrm rot="10800000">
            <a:off x="2966092" y="4243781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 derecha 16"/>
          <p:cNvSpPr/>
          <p:nvPr/>
        </p:nvSpPr>
        <p:spPr>
          <a:xfrm rot="10800000">
            <a:off x="5712280" y="4243781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17"/>
          <p:cNvSpPr/>
          <p:nvPr/>
        </p:nvSpPr>
        <p:spPr>
          <a:xfrm rot="5400000">
            <a:off x="7501345" y="3083135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41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 smtClean="0"/>
              <a:t>Tratándose de razones </a:t>
            </a:r>
            <a:r>
              <a:rPr lang="es-MX" sz="3600" dirty="0"/>
              <a:t>de seguridad y salubridad </a:t>
            </a:r>
            <a:r>
              <a:rPr lang="es-MX" sz="3600" dirty="0" smtClean="0"/>
              <a:t>genera, </a:t>
            </a:r>
            <a:r>
              <a:rPr lang="es-MX" sz="3600" dirty="0"/>
              <a:t>o para proteger los derechos de terceros, los </a:t>
            </a:r>
            <a:r>
              <a:rPr lang="es-MX" sz="3600" dirty="0" smtClean="0"/>
              <a:t>ORGANISMOS GARANTES en </a:t>
            </a:r>
            <a:r>
              <a:rPr lang="es-MX" sz="3600" dirty="0"/>
              <a:t>el ámbito de sus respectivas competencias </a:t>
            </a:r>
            <a:r>
              <a:rPr lang="es-MX" sz="3600" dirty="0" smtClean="0"/>
              <a:t>realizaran una prueba de interés, </a:t>
            </a:r>
            <a:r>
              <a:rPr lang="es-MX" sz="3600" dirty="0"/>
              <a:t>con base en elementos de </a:t>
            </a:r>
            <a:r>
              <a:rPr lang="es-MX" sz="3600" b="1" u="sng" dirty="0" smtClean="0"/>
              <a:t>IDONEIDAD, NECESIDAD Y PROPORCIONALIDAD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11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Prueba de interés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4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656" y="1549471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/>
              <a:t>ARTÍCULO 123. Para los efectos de esta Ley, se considera información reservada: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I. La que comprometa la seguridad pública y cuente con un propósito genuino y un efecto demostrable;</a:t>
            </a:r>
          </a:p>
          <a:p>
            <a:pPr marL="0" indent="0">
              <a:buNone/>
            </a:pPr>
            <a:r>
              <a:rPr lang="es-MX" dirty="0" smtClean="0"/>
              <a:t>II</a:t>
            </a:r>
            <a:r>
              <a:rPr lang="es-MX" dirty="0"/>
              <a:t>. La que pueda menoscabar la conducción de las negociaciones y relaciones internacionales;</a:t>
            </a:r>
          </a:p>
          <a:p>
            <a:pPr marL="0" indent="0">
              <a:buNone/>
            </a:pPr>
            <a:r>
              <a:rPr lang="es-MX" dirty="0"/>
              <a:t>III. La que se entregue al Estado Mexicano expresamente con ese carácter o el de confidencial por otro u </a:t>
            </a:r>
            <a:r>
              <a:rPr lang="es-MX" dirty="0" smtClean="0"/>
              <a:t>otros sujetos </a:t>
            </a:r>
            <a:r>
              <a:rPr lang="es-MX" dirty="0"/>
              <a:t>de derecho internacional, excepto cuando se trate de violaciones graves de derechos humanos o delitos </a:t>
            </a:r>
            <a:r>
              <a:rPr lang="es-MX" dirty="0" smtClean="0"/>
              <a:t>de lesa </a:t>
            </a:r>
            <a:r>
              <a:rPr lang="es-MX" dirty="0"/>
              <a:t>humanidad de conformidad con el derecho internacional;</a:t>
            </a:r>
          </a:p>
          <a:p>
            <a:pPr marL="0" indent="0">
              <a:buNone/>
            </a:pPr>
            <a:r>
              <a:rPr lang="es-MX" dirty="0"/>
              <a:t>IV. La que pueda poner en riesgo la vida, la seguridad o la salud de una persona física;</a:t>
            </a:r>
          </a:p>
          <a:p>
            <a:pPr marL="0" indent="0">
              <a:buNone/>
            </a:pPr>
            <a:r>
              <a:rPr lang="es-MX" dirty="0"/>
              <a:t>V. La que obstruya las actividades de verificación, inspección y auditoría relativas al cumplimiento de las </a:t>
            </a:r>
            <a:r>
              <a:rPr lang="es-MX" dirty="0" smtClean="0"/>
              <a:t>leyes o </a:t>
            </a:r>
            <a:r>
              <a:rPr lang="es-MX" dirty="0"/>
              <a:t>afecte la recaudación de contribuciones</a:t>
            </a:r>
            <a:r>
              <a:rPr lang="es-MX" dirty="0" smtClean="0"/>
              <a:t>;</a:t>
            </a:r>
          </a:p>
          <a:p>
            <a:pPr marL="0" indent="0">
              <a:buNone/>
            </a:pPr>
            <a:r>
              <a:rPr lang="es-MX" dirty="0"/>
              <a:t>VI. La que obstruya la prevención o persecución de los delitos</a:t>
            </a:r>
            <a:r>
              <a:rPr lang="es-MX" dirty="0" smtClean="0"/>
              <a:t>;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12</a:t>
            </a:fld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Información reservada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1445" y="1212043"/>
            <a:ext cx="8024883" cy="56207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sz="3600" dirty="0"/>
              <a:t>VII. La que contenga las opiniones, recomendaciones o puntos de vista que formen parte del </a:t>
            </a:r>
            <a:r>
              <a:rPr lang="es-MX" sz="3600" dirty="0" smtClean="0"/>
              <a:t>proceso deliberativo </a:t>
            </a:r>
            <a:r>
              <a:rPr lang="es-MX" sz="3600" dirty="0"/>
              <a:t>de los integrantes del sujeto obligado, hasta en tanto no sea adoptada la decisión definitiva, la </a:t>
            </a:r>
            <a:r>
              <a:rPr lang="es-MX" sz="3600" dirty="0" smtClean="0"/>
              <a:t>cual deberá </a:t>
            </a:r>
            <a:r>
              <a:rPr lang="es-MX" sz="3600" dirty="0"/>
              <a:t>estar documentada;</a:t>
            </a:r>
          </a:p>
          <a:p>
            <a:pPr marL="0" indent="0">
              <a:buNone/>
            </a:pPr>
            <a:r>
              <a:rPr lang="es-MX" sz="3600" dirty="0"/>
              <a:t>VIII. La que obstruya los procedimientos para fincar responsabilidad a los servidores públicos, en tanto no </a:t>
            </a:r>
            <a:r>
              <a:rPr lang="es-MX" sz="3600" dirty="0" smtClean="0"/>
              <a:t>se haya </a:t>
            </a:r>
            <a:r>
              <a:rPr lang="es-MX" sz="3600" dirty="0"/>
              <a:t>dictado la resolución administrativa;</a:t>
            </a:r>
          </a:p>
          <a:p>
            <a:pPr marL="0" indent="0">
              <a:buNone/>
            </a:pPr>
            <a:r>
              <a:rPr lang="es-MX" sz="3600" dirty="0"/>
              <a:t>IX. La que afecte los derechos del debido proceso; </a:t>
            </a:r>
          </a:p>
          <a:p>
            <a:pPr marL="0" indent="0">
              <a:buNone/>
            </a:pPr>
            <a:r>
              <a:rPr lang="es-MX" sz="3600" dirty="0"/>
              <a:t>X. La que vulnere la conducción de los expedientes judiciales o de los procedimientos administrativos </a:t>
            </a:r>
            <a:r>
              <a:rPr lang="es-MX" sz="3600" dirty="0" smtClean="0"/>
              <a:t>seguidos en </a:t>
            </a:r>
            <a:r>
              <a:rPr lang="es-MX" sz="3600" dirty="0"/>
              <a:t>forma de juicio, en tanto no hayan causado estado;</a:t>
            </a:r>
          </a:p>
          <a:p>
            <a:pPr marL="0" indent="0">
              <a:buNone/>
            </a:pPr>
            <a:r>
              <a:rPr lang="es-MX" sz="3600" dirty="0"/>
              <a:t>XI. La que se encuentre contenida dentro de las investigaciones de hechos que la ley señale como delitos y </a:t>
            </a:r>
            <a:r>
              <a:rPr lang="es-MX" sz="3600" dirty="0" smtClean="0"/>
              <a:t>se tramiten </a:t>
            </a:r>
            <a:r>
              <a:rPr lang="es-MX" sz="3600" dirty="0"/>
              <a:t>ante el Ministerio Público, y</a:t>
            </a:r>
          </a:p>
          <a:p>
            <a:pPr marL="0" indent="0">
              <a:buNone/>
            </a:pPr>
            <a:r>
              <a:rPr lang="es-MX" sz="3600" dirty="0"/>
              <a:t>XII. Las que por disposición expresa de una ley tengan tal carácter, siempre que sean acordes con las bases, principios y disposiciones establecidos en esta Ley y no la contravengan; así como las previstas </a:t>
            </a:r>
            <a:r>
              <a:rPr lang="es-MX" sz="3600" dirty="0" smtClean="0"/>
              <a:t>en tratados </a:t>
            </a:r>
            <a:r>
              <a:rPr lang="es-MX" sz="3600" dirty="0"/>
              <a:t>internacionales.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13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Información reservada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9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14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798263" y="1367245"/>
            <a:ext cx="1980000" cy="151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Recibe solicitud</a:t>
            </a:r>
            <a:endParaRPr lang="es-MX" sz="2400" dirty="0"/>
          </a:p>
        </p:txBody>
      </p:sp>
      <p:sp>
        <p:nvSpPr>
          <p:cNvPr id="6" name="Rectángulo 5"/>
          <p:cNvSpPr/>
          <p:nvPr/>
        </p:nvSpPr>
        <p:spPr>
          <a:xfrm>
            <a:off x="3467431" y="1367245"/>
            <a:ext cx="1980000" cy="151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Turna al área responsable</a:t>
            </a:r>
            <a:endParaRPr lang="es-MX" sz="2400" dirty="0"/>
          </a:p>
        </p:txBody>
      </p:sp>
      <p:sp>
        <p:nvSpPr>
          <p:cNvPr id="7" name="Rectángulo 6"/>
          <p:cNvSpPr/>
          <p:nvPr/>
        </p:nvSpPr>
        <p:spPr>
          <a:xfrm>
            <a:off x="6290638" y="1140247"/>
            <a:ext cx="2340000" cy="18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 la prueba de daño</a:t>
            </a:r>
            <a:endParaRPr lang="es-MX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90638" y="3644536"/>
            <a:ext cx="1980000" cy="151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Somete a consideración del Comité de Transparencia </a:t>
            </a:r>
            <a:endParaRPr lang="es-MX" sz="2400" dirty="0"/>
          </a:p>
        </p:txBody>
      </p:sp>
      <p:sp>
        <p:nvSpPr>
          <p:cNvPr id="9" name="Rectángulo 8"/>
          <p:cNvSpPr/>
          <p:nvPr/>
        </p:nvSpPr>
        <p:spPr>
          <a:xfrm>
            <a:off x="3463946" y="3644536"/>
            <a:ext cx="1980000" cy="151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Comité resuelve </a:t>
            </a:r>
            <a:endParaRPr lang="es-MX" sz="2400" dirty="0"/>
          </a:p>
        </p:txBody>
      </p:sp>
      <p:sp>
        <p:nvSpPr>
          <p:cNvPr id="10" name="Rectángulo 9"/>
          <p:cNvSpPr/>
          <p:nvPr/>
        </p:nvSpPr>
        <p:spPr>
          <a:xfrm>
            <a:off x="798263" y="3644536"/>
            <a:ext cx="1980000" cy="15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Notifica la respuesta</a:t>
            </a:r>
            <a:endParaRPr lang="es-MX" sz="2800" dirty="0"/>
          </a:p>
        </p:txBody>
      </p:sp>
      <p:sp>
        <p:nvSpPr>
          <p:cNvPr id="13" name="Rectángulo 12"/>
          <p:cNvSpPr/>
          <p:nvPr/>
        </p:nvSpPr>
        <p:spPr>
          <a:xfrm>
            <a:off x="5417276" y="217715"/>
            <a:ext cx="3726724" cy="7402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 de clasificación de información reservada</a:t>
            </a:r>
            <a:endParaRPr lang="es-MX" dirty="0"/>
          </a:p>
        </p:txBody>
      </p:sp>
      <p:sp>
        <p:nvSpPr>
          <p:cNvPr id="14" name="Flecha derecha 13"/>
          <p:cNvSpPr/>
          <p:nvPr/>
        </p:nvSpPr>
        <p:spPr>
          <a:xfrm>
            <a:off x="2966092" y="1966490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erecha 14"/>
          <p:cNvSpPr/>
          <p:nvPr/>
        </p:nvSpPr>
        <p:spPr>
          <a:xfrm>
            <a:off x="5712280" y="1938718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derecha 15"/>
          <p:cNvSpPr/>
          <p:nvPr/>
        </p:nvSpPr>
        <p:spPr>
          <a:xfrm rot="10800000">
            <a:off x="2966092" y="4243781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 derecha 16"/>
          <p:cNvSpPr/>
          <p:nvPr/>
        </p:nvSpPr>
        <p:spPr>
          <a:xfrm rot="10800000">
            <a:off x="5712280" y="4243781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17"/>
          <p:cNvSpPr/>
          <p:nvPr/>
        </p:nvSpPr>
        <p:spPr>
          <a:xfrm rot="5400000">
            <a:off x="7173141" y="3105136"/>
            <a:ext cx="313509" cy="3135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66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303111"/>
            <a:ext cx="8254093" cy="5109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Los </a:t>
            </a:r>
            <a:r>
              <a:rPr lang="es-MX" dirty="0"/>
              <a:t>sujetos obligados atenderán lo siguiente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Citar </a:t>
            </a:r>
            <a:r>
              <a:rPr lang="es-MX" dirty="0"/>
              <a:t>la fracción </a:t>
            </a:r>
            <a:r>
              <a:rPr lang="es-MX" dirty="0" smtClean="0"/>
              <a:t>y la </a:t>
            </a:r>
            <a:r>
              <a:rPr lang="es-MX" dirty="0"/>
              <a:t>causal aplicable del artículo </a:t>
            </a:r>
            <a:r>
              <a:rPr lang="es-MX" dirty="0" smtClean="0"/>
              <a:t>123 </a:t>
            </a:r>
            <a:r>
              <a:rPr lang="es-MX" dirty="0"/>
              <a:t>de la Ley </a:t>
            </a:r>
            <a:r>
              <a:rPr lang="es-MX" dirty="0" smtClean="0"/>
              <a:t>de Transparencia del Estado, vinculándola </a:t>
            </a:r>
            <a:r>
              <a:rPr lang="es-MX" dirty="0"/>
              <a:t>con el Lineamiento </a:t>
            </a:r>
            <a:r>
              <a:rPr lang="es-MX" dirty="0" smtClean="0"/>
              <a:t>de Clasificación y Desclasificación.</a:t>
            </a:r>
            <a:endParaRPr lang="es-MX" dirty="0"/>
          </a:p>
          <a:p>
            <a:r>
              <a:rPr lang="es-MX" dirty="0" smtClean="0"/>
              <a:t>Realizar una </a:t>
            </a:r>
            <a:r>
              <a:rPr lang="es-MX" b="1" dirty="0" smtClean="0"/>
              <a:t>PONDERACIÓN DE LOS INTERESES EN CONFLICTO</a:t>
            </a:r>
            <a:r>
              <a:rPr lang="es-MX" dirty="0" smtClean="0"/>
              <a:t>,  es decir que la publicidad </a:t>
            </a:r>
            <a:r>
              <a:rPr lang="es-MX" dirty="0"/>
              <a:t>de la </a:t>
            </a:r>
            <a:r>
              <a:rPr lang="es-MX" dirty="0" smtClean="0"/>
              <a:t>información, generaría </a:t>
            </a:r>
            <a:r>
              <a:rPr lang="es-MX" dirty="0"/>
              <a:t>un riesgo </a:t>
            </a:r>
            <a:r>
              <a:rPr lang="es-MX" dirty="0" smtClean="0"/>
              <a:t>mayor, que el </a:t>
            </a:r>
            <a:r>
              <a:rPr lang="es-MX" dirty="0"/>
              <a:t>interés </a:t>
            </a:r>
            <a:r>
              <a:rPr lang="es-MX" dirty="0" smtClean="0"/>
              <a:t>público.</a:t>
            </a:r>
          </a:p>
          <a:p>
            <a:r>
              <a:rPr lang="es-MX" dirty="0" smtClean="0"/>
              <a:t>Precisar </a:t>
            </a:r>
            <a:r>
              <a:rPr lang="es-MX" dirty="0"/>
              <a:t>las razones objetivas por las que la apertura de la información generaría una afectación, </a:t>
            </a:r>
            <a:r>
              <a:rPr lang="es-MX" dirty="0" smtClean="0"/>
              <a:t>a través </a:t>
            </a:r>
            <a:r>
              <a:rPr lang="es-MX" dirty="0"/>
              <a:t>de los elementos de un riesgo </a:t>
            </a:r>
            <a:r>
              <a:rPr lang="es-MX" b="1" dirty="0" smtClean="0"/>
              <a:t>REAL, DEMOSTRABLE E IDENTIFICABLE</a:t>
            </a:r>
            <a:r>
              <a:rPr lang="es-MX" dirty="0"/>
              <a:t>.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opción de excepción al acceso a la </a:t>
            </a:r>
            <a:r>
              <a:rPr lang="es-MX" dirty="0" smtClean="0"/>
              <a:t>información es la que  </a:t>
            </a:r>
            <a:r>
              <a:rPr lang="es-MX" dirty="0"/>
              <a:t>menos </a:t>
            </a:r>
            <a:r>
              <a:rPr lang="es-MX" dirty="0" smtClean="0"/>
              <a:t>restringe el derecho.</a:t>
            </a:r>
          </a:p>
          <a:p>
            <a:r>
              <a:rPr lang="es-MX" dirty="0" smtClean="0"/>
              <a:t>Temporalidad (máximo 5 años o desaparezca la causal)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15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Prueba de daño 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7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04991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es-MX" sz="4000" dirty="0"/>
              <a:t>La versión pública del documento o expediente que contenga partes o </a:t>
            </a:r>
            <a:r>
              <a:rPr lang="es-MX" sz="4000" dirty="0" smtClean="0"/>
              <a:t>secciones reservadas </a:t>
            </a:r>
            <a:r>
              <a:rPr lang="es-MX" sz="4000" dirty="0"/>
              <a:t>o confidenciales, será elaborada por los sujetos obligados, previo pago de los costos </a:t>
            </a:r>
            <a:r>
              <a:rPr lang="es-MX" sz="4000" dirty="0" smtClean="0"/>
              <a:t>de reproducción</a:t>
            </a:r>
            <a:r>
              <a:rPr lang="es-MX" sz="4000" dirty="0"/>
              <a:t>, a través de sus áreas y deberá ser aprobada por su Comité de Transparencia.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16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  <a:latin typeface="Arial Black" panose="020B0A04020102020204" pitchFamily="34" charset="0"/>
              </a:rPr>
              <a:t>VERSIONES PÚBLICAS </a:t>
            </a:r>
          </a:p>
        </p:txBody>
      </p:sp>
    </p:spTree>
    <p:extLst>
      <p:ext uri="{BB962C8B-B14F-4D97-AF65-F5344CB8AC3E}">
        <p14:creationId xmlns:p14="http://schemas.microsoft.com/office/powerpoint/2010/main" val="166850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04991"/>
            <a:ext cx="3622716" cy="5157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dirty="0"/>
              <a:t>DOCUMENTOS IMPRESOS </a:t>
            </a:r>
            <a:endParaRPr lang="es-MX" sz="4000" dirty="0" smtClean="0"/>
          </a:p>
          <a:p>
            <a:r>
              <a:rPr lang="es-MX" sz="3600" dirty="0" smtClean="0"/>
              <a:t>Fotocopiarse.</a:t>
            </a:r>
          </a:p>
          <a:p>
            <a:r>
              <a:rPr lang="es-MX" sz="3600" dirty="0"/>
              <a:t> </a:t>
            </a:r>
            <a:r>
              <a:rPr lang="es-MX" sz="3600" dirty="0" smtClean="0"/>
              <a:t>Testarse </a:t>
            </a:r>
            <a:r>
              <a:rPr lang="es-MX" sz="3600" dirty="0"/>
              <a:t>las palabras, párrafos o renglones que sean </a:t>
            </a:r>
            <a:r>
              <a:rPr lang="es-MX" sz="3600" dirty="0" smtClean="0"/>
              <a:t>clasificados.</a:t>
            </a:r>
          </a:p>
          <a:p>
            <a:pPr algn="ctr"/>
            <a:endParaRPr lang="es-MX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17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  <a:latin typeface="Arial Black" panose="020B0A04020102020204" pitchFamily="34" charset="0"/>
              </a:rPr>
              <a:t>VERSIONES PÚBLICAS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913663" y="1526762"/>
            <a:ext cx="3598966" cy="5119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000" dirty="0"/>
              <a:t>DOCUMENTOS ELECTRÓNICOS </a:t>
            </a:r>
            <a:endParaRPr lang="es-MX" sz="4000" dirty="0" smtClean="0"/>
          </a:p>
          <a:p>
            <a:r>
              <a:rPr lang="es-MX" sz="3600" dirty="0" smtClean="0"/>
              <a:t>Crearse </a:t>
            </a:r>
            <a:r>
              <a:rPr lang="es-MX" sz="3600" dirty="0"/>
              <a:t>un </a:t>
            </a:r>
            <a:r>
              <a:rPr lang="es-MX" sz="3600" dirty="0" smtClean="0"/>
              <a:t>nuevo archivo electrónico.</a:t>
            </a:r>
          </a:p>
          <a:p>
            <a:r>
              <a:rPr lang="es-MX" sz="3600" dirty="0" smtClean="0"/>
              <a:t>Un </a:t>
            </a:r>
            <a:r>
              <a:rPr lang="es-MX" sz="3600" dirty="0"/>
              <a:t>cuadro de texto en color distinto al </a:t>
            </a:r>
            <a:r>
              <a:rPr lang="es-MX" sz="3600" dirty="0" smtClean="0"/>
              <a:t>utilizado.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9945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18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817535" y="1069580"/>
            <a:ext cx="7463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Debe señalarse </a:t>
            </a:r>
            <a:r>
              <a:rPr lang="es-MX" sz="2000" dirty="0"/>
              <a:t>si la omisión es una palabra(s), renglón(es) o párrafo(s). </a:t>
            </a:r>
            <a:r>
              <a:rPr lang="es-MX" sz="2000" dirty="0" smtClean="0"/>
              <a:t>El </a:t>
            </a:r>
            <a:r>
              <a:rPr lang="es-MX" sz="2000" dirty="0"/>
              <a:t>fundamento legal de la </a:t>
            </a:r>
            <a:r>
              <a:rPr lang="es-MX" sz="2000" dirty="0" smtClean="0"/>
              <a:t>clasificación, (artículo</a:t>
            </a:r>
            <a:r>
              <a:rPr lang="es-MX" sz="2000" dirty="0"/>
              <a:t>, fracción y </a:t>
            </a:r>
            <a:r>
              <a:rPr lang="es-MX" sz="2000" dirty="0" smtClean="0"/>
              <a:t>párrafo), </a:t>
            </a:r>
            <a:r>
              <a:rPr lang="es-MX" sz="2000" dirty="0"/>
              <a:t>así como la motivación de la clasificación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t="26306" r="37297" b="4664"/>
          <a:stretch/>
        </p:blipFill>
        <p:spPr bwMode="auto">
          <a:xfrm>
            <a:off x="817535" y="2320117"/>
            <a:ext cx="3249497" cy="4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27566" r="34056" b="8147"/>
          <a:stretch/>
        </p:blipFill>
        <p:spPr bwMode="auto">
          <a:xfrm>
            <a:off x="4549356" y="2053986"/>
            <a:ext cx="4462818" cy="470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4"/>
          <p:cNvSpPr/>
          <p:nvPr/>
        </p:nvSpPr>
        <p:spPr>
          <a:xfrm>
            <a:off x="5136573" y="185475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  <a:latin typeface="Arial Black" panose="020B0A04020102020204" pitchFamily="34" charset="0"/>
              </a:rPr>
              <a:t>VERSIONES PÚBLICAS </a:t>
            </a:r>
          </a:p>
        </p:txBody>
      </p:sp>
    </p:spTree>
    <p:extLst>
      <p:ext uri="{BB962C8B-B14F-4D97-AF65-F5344CB8AC3E}">
        <p14:creationId xmlns:p14="http://schemas.microsoft.com/office/powerpoint/2010/main" val="226496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4000" dirty="0" smtClean="0"/>
              <a:t>Se </a:t>
            </a:r>
            <a:r>
              <a:rPr lang="es-MX" sz="4000" dirty="0"/>
              <a:t>deberán establecer las medidas que el personal encargado de permitir el acceso al </a:t>
            </a:r>
            <a:r>
              <a:rPr lang="es-MX" sz="4000" dirty="0" smtClean="0"/>
              <a:t>solicitante deberá </a:t>
            </a:r>
            <a:r>
              <a:rPr lang="es-MX" sz="4000" dirty="0"/>
              <a:t>implementar, a fin de que se resguarde la información clasificada, atendiendo a la naturaleza </a:t>
            </a:r>
            <a:r>
              <a:rPr lang="es-MX" sz="4000" dirty="0" smtClean="0"/>
              <a:t>del documento </a:t>
            </a:r>
            <a:r>
              <a:rPr lang="es-MX" sz="4000" dirty="0"/>
              <a:t>y el formato en el que </a:t>
            </a:r>
            <a:r>
              <a:rPr lang="es-MX" sz="4000" dirty="0" smtClean="0"/>
              <a:t>obra.</a:t>
            </a:r>
            <a:endParaRPr lang="es-MX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19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  <a:latin typeface="Arial Black" panose="020B0A04020102020204" pitchFamily="34" charset="0"/>
              </a:rPr>
              <a:t>DE LA CONSULTA DIRECTA</a:t>
            </a:r>
          </a:p>
        </p:txBody>
      </p:sp>
    </p:spTree>
    <p:extLst>
      <p:ext uri="{BB962C8B-B14F-4D97-AF65-F5344CB8AC3E}">
        <p14:creationId xmlns:p14="http://schemas.microsoft.com/office/powerpoint/2010/main" val="210886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62880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002060"/>
                </a:solidFill>
              </a:rPr>
              <a:t>La clasificación es el proceso mediante el cual el sujeto obligado determina que </a:t>
            </a:r>
            <a:r>
              <a:rPr lang="es-MX" sz="2800" b="1" dirty="0" smtClean="0">
                <a:solidFill>
                  <a:srgbClr val="002060"/>
                </a:solidFill>
              </a:rPr>
              <a:t>la información </a:t>
            </a:r>
            <a:r>
              <a:rPr lang="es-MX" sz="2800" b="1" dirty="0">
                <a:solidFill>
                  <a:srgbClr val="002060"/>
                </a:solidFill>
              </a:rPr>
              <a:t>en su poder actualiza alguno de los supuestos de reserva o </a:t>
            </a:r>
            <a:r>
              <a:rPr lang="es-MX" sz="2800" b="1" dirty="0" smtClean="0">
                <a:solidFill>
                  <a:srgbClr val="002060"/>
                </a:solidFill>
              </a:rPr>
              <a:t>confidencialidad.</a:t>
            </a:r>
          </a:p>
          <a:p>
            <a:pPr algn="just"/>
            <a:endParaRPr lang="es-MX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es-MX" sz="2800" b="1" dirty="0" smtClean="0">
                <a:solidFill>
                  <a:srgbClr val="002060"/>
                </a:solidFill>
              </a:rPr>
              <a:t>Los supuestos de reserva o confidencialidad previstos en las leyes deberán ser acordes con las bases, principios y disposiciones establecidos en la Ley y en ningún caso, podrán contravenirla.</a:t>
            </a:r>
            <a:endParaRPr lang="es-MX" sz="2800" b="1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927649" y="250339"/>
            <a:ext cx="3216351" cy="787886"/>
            <a:chOff x="5240215" y="1005843"/>
            <a:chExt cx="4840410" cy="1069113"/>
          </a:xfrm>
        </p:grpSpPr>
        <p:sp>
          <p:nvSpPr>
            <p:cNvPr id="4" name="Redondear rectángulo de esquina sencilla 3"/>
            <p:cNvSpPr/>
            <p:nvPr/>
          </p:nvSpPr>
          <p:spPr>
            <a:xfrm flipH="1">
              <a:off x="5427784" y="1005843"/>
              <a:ext cx="4652840" cy="1069113"/>
            </a:xfrm>
            <a:prstGeom prst="round1Rect">
              <a:avLst/>
            </a:prstGeom>
            <a:solidFill>
              <a:srgbClr val="13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6645"/>
              <a:endParaRPr lang="es-MX" sz="1332">
                <a:solidFill>
                  <a:prstClr val="white"/>
                </a:solidFill>
              </a:endParaRP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5240215" y="1005843"/>
              <a:ext cx="4840410" cy="1069113"/>
            </a:xfrm>
            <a:prstGeom prst="roundRect">
              <a:avLst/>
            </a:prstGeom>
            <a:solidFill>
              <a:srgbClr val="1316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6645"/>
              <a:endParaRPr lang="es-MX" sz="1332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5828990" y="297885"/>
            <a:ext cx="34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6645"/>
            <a:r>
              <a:rPr lang="es-MX" dirty="0" smtClean="0">
                <a:solidFill>
                  <a:prstClr val="white"/>
                </a:solidFill>
                <a:latin typeface="Arial Black"/>
                <a:cs typeface="Arial Black"/>
              </a:rPr>
              <a:t>Clasificación de Información</a:t>
            </a:r>
            <a:endParaRPr lang="es-MX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58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347953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es-MX" dirty="0"/>
              <a:t> La </a:t>
            </a:r>
            <a:r>
              <a:rPr lang="es-MX" dirty="0" smtClean="0"/>
              <a:t>puede </a:t>
            </a:r>
            <a:r>
              <a:rPr lang="es-MX" smtClean="0"/>
              <a:t>llevar a cabo</a:t>
            </a:r>
            <a:r>
              <a:rPr lang="es-MX" dirty="0" smtClean="0"/>
              <a:t>:</a:t>
            </a:r>
            <a:endParaRPr lang="es-MX" dirty="0"/>
          </a:p>
          <a:p>
            <a:pPr algn="just"/>
            <a:r>
              <a:rPr lang="es-MX" dirty="0"/>
              <a:t>I. </a:t>
            </a:r>
            <a:r>
              <a:rPr lang="es-MX" dirty="0" smtClean="0"/>
              <a:t>EL TITULAR DEL ÁREA, </a:t>
            </a:r>
            <a:r>
              <a:rPr lang="es-MX" dirty="0"/>
              <a:t>cuando haya transcurrido el periodo de reserva, o bien, cuando no </a:t>
            </a:r>
            <a:r>
              <a:rPr lang="es-MX" dirty="0" smtClean="0"/>
              <a:t>habiendo transcurrido </a:t>
            </a:r>
            <a:r>
              <a:rPr lang="es-MX" dirty="0"/>
              <a:t>éste, dejen de subsistir las causas que dieron origen a la clasificación;</a:t>
            </a:r>
          </a:p>
          <a:p>
            <a:pPr algn="just"/>
            <a:r>
              <a:rPr lang="es-MX" dirty="0"/>
              <a:t>II. El </a:t>
            </a:r>
            <a:r>
              <a:rPr lang="es-MX" dirty="0" smtClean="0"/>
              <a:t>COMITÉ DE TRANSPARENCIA, </a:t>
            </a:r>
            <a:r>
              <a:rPr lang="es-MX" dirty="0"/>
              <a:t>cuando determine que no se actualizan las causales de reserva </a:t>
            </a:r>
            <a:r>
              <a:rPr lang="es-MX" dirty="0" smtClean="0"/>
              <a:t>o confidencialidad </a:t>
            </a:r>
            <a:r>
              <a:rPr lang="es-MX" dirty="0"/>
              <a:t>invocadas por el área competente; </a:t>
            </a:r>
          </a:p>
          <a:p>
            <a:pPr algn="just"/>
            <a:r>
              <a:rPr lang="es-MX" dirty="0"/>
              <a:t>III. Por los </a:t>
            </a:r>
            <a:r>
              <a:rPr lang="es-MX" dirty="0" smtClean="0"/>
              <a:t>ORGANISMOS GARANTES, </a:t>
            </a:r>
            <a:r>
              <a:rPr lang="es-MX" dirty="0"/>
              <a:t>cuando éstos así lo determinen mediante la resolución de un medio </a:t>
            </a:r>
            <a:r>
              <a:rPr lang="es-MX" dirty="0" smtClean="0"/>
              <a:t>de impugnación</a:t>
            </a:r>
            <a:r>
              <a:rPr lang="es-MX" dirty="0"/>
              <a:t>. </a:t>
            </a:r>
            <a:endParaRPr lang="es-MX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20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DESCLASIFICACIÓN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5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574683" y="1986922"/>
            <a:ext cx="5290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3809"/>
            <a:r>
              <a:rPr lang="es-MX" sz="6600" b="1" dirty="0">
                <a:solidFill>
                  <a:srgbClr val="0F0F33"/>
                </a:solidFill>
                <a:latin typeface="Arial Black"/>
                <a:cs typeface="Arial Black"/>
              </a:rPr>
              <a:t>¡Gracias!</a:t>
            </a:r>
            <a:r>
              <a:rPr lang="es-MX" sz="6600" b="1" dirty="0">
                <a:solidFill>
                  <a:srgbClr val="0F0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328" y="4425571"/>
            <a:ext cx="50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F0F33"/>
                </a:solidFill>
                <a:latin typeface="Arial Black"/>
                <a:cs typeface="Arial Black"/>
              </a:rPr>
              <a:t>Teléfono: </a:t>
            </a:r>
            <a:r>
              <a:rPr lang="es-MX" sz="2400" b="1" dirty="0">
                <a:solidFill>
                  <a:srgbClr val="0F0F33"/>
                </a:solidFill>
                <a:latin typeface="Arial Black"/>
                <a:cs typeface="Arial Black"/>
              </a:rPr>
              <a:t>(222) 309-6060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2492896"/>
            <a:ext cx="8053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b="1" dirty="0">
              <a:solidFill>
                <a:prstClr val="black"/>
              </a:solidFill>
            </a:endParaRPr>
          </a:p>
          <a:p>
            <a:pPr algn="just"/>
            <a:endParaRPr lang="es-MX" sz="2400" b="1" dirty="0" smtClean="0">
              <a:solidFill>
                <a:prstClr val="black"/>
              </a:solidFill>
            </a:endParaRPr>
          </a:p>
          <a:p>
            <a:pPr algn="just"/>
            <a:r>
              <a:rPr lang="es-MX" sz="2400" b="1" dirty="0" smtClean="0">
                <a:solidFill>
                  <a:prstClr val="black"/>
                </a:solidFill>
              </a:rPr>
              <a:t>Puede consultar la publicación en el Diario Oficial de la Federación en el siguiente link: </a:t>
            </a:r>
          </a:p>
          <a:p>
            <a:pPr algn="just"/>
            <a:endParaRPr lang="es-MX" sz="2400" dirty="0">
              <a:solidFill>
                <a:prstClr val="black"/>
              </a:solidFill>
            </a:endParaRPr>
          </a:p>
          <a:p>
            <a:pPr algn="just"/>
            <a:r>
              <a:rPr lang="es-MX" sz="2400" dirty="0" smtClean="0">
                <a:solidFill>
                  <a:prstClr val="black"/>
                </a:solidFill>
                <a:hlinkClick r:id="rId2"/>
              </a:rPr>
              <a:t>http://www.dof.gob.mx/nota_detalle.php?codigo=5433280&amp;fecha=15/04/2016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1333958"/>
            <a:ext cx="8053615" cy="1384995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prstClr val="black"/>
                </a:solidFill>
              </a:rPr>
              <a:t>Lineamientos generales en materia de clasificación y desclasificación de la información, así como para la elaboración de versiones públicas.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solidFill>
                  <a:srgbClr val="2F2B20"/>
                </a:solidFill>
              </a:rPr>
              <a:pPr/>
              <a:t>3</a:t>
            </a:fld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8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4827" y="1023581"/>
            <a:ext cx="8142564" cy="10372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es-MX" sz="2800" b="1" spc="-100" dirty="0" smtClean="0">
                <a:solidFill>
                  <a:schemeClr val="bg1"/>
                </a:solidFill>
              </a:rPr>
              <a:t>DISPOSICIONES GENERALES EN MATERIA DE CLASIFICACIÓN DE LA INFORMACIÓN</a:t>
            </a:r>
            <a:endParaRPr lang="es-ES" sz="2800" b="1" spc="-1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25710" y="2426609"/>
            <a:ext cx="4104456" cy="181588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FFFFFF"/>
                </a:solidFill>
              </a:rPr>
              <a:t>No se pueden emitir acuerdos de clasificación de carácter general ni particular. </a:t>
            </a:r>
            <a:endParaRPr lang="es-MX" sz="2800" dirty="0">
              <a:solidFill>
                <a:srgbClr val="2F2B2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04054" y="4631322"/>
            <a:ext cx="4734419" cy="95410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FFFFFF"/>
                </a:solidFill>
              </a:rPr>
              <a:t>No se clasifica información antes de que se genere.</a:t>
            </a:r>
            <a:endParaRPr lang="es-MX" sz="2800" dirty="0">
              <a:solidFill>
                <a:srgbClr val="2F2B2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28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271277" y="831000"/>
            <a:ext cx="5904657" cy="904547"/>
          </a:xfrm>
          <a:prstGeom prst="roundRect">
            <a:avLst>
              <a:gd name="adj" fmla="val 16667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¿CUÁNDO SE CLASIFICA LA INFORMACIÓN?</a:t>
            </a:r>
            <a:endParaRPr lang="es-MX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707740" y="1772816"/>
          <a:ext cx="70804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1400720" cy="125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73216"/>
            <a:ext cx="1296144" cy="114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01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1291924" y="2302577"/>
            <a:ext cx="7010902" cy="34468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MX" sz="2800" dirty="0">
                <a:solidFill>
                  <a:srgbClr val="FFFFFF"/>
                </a:solidFill>
              </a:rPr>
              <a:t>Los </a:t>
            </a:r>
            <a:r>
              <a:rPr lang="es-MX" sz="2800" b="1" dirty="0" smtClean="0">
                <a:solidFill>
                  <a:schemeClr val="bg1"/>
                </a:solidFill>
              </a:rPr>
              <a:t>TITULARES DE LAS ÁREAS </a:t>
            </a:r>
            <a:r>
              <a:rPr lang="es-MX" sz="2800" dirty="0" smtClean="0">
                <a:solidFill>
                  <a:srgbClr val="FFFFFF"/>
                </a:solidFill>
              </a:rPr>
              <a:t>de </a:t>
            </a:r>
            <a:r>
              <a:rPr lang="es-MX" sz="2800" dirty="0">
                <a:solidFill>
                  <a:srgbClr val="FFFFFF"/>
                </a:solidFill>
              </a:rPr>
              <a:t>los sujetos obligados serán los responsables de clasificar la </a:t>
            </a:r>
            <a:r>
              <a:rPr lang="es-MX" sz="2800" dirty="0" smtClean="0">
                <a:solidFill>
                  <a:srgbClr val="FFFFFF"/>
                </a:solidFill>
              </a:rPr>
              <a:t>información.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s-MX" sz="2800" dirty="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MX" sz="2800" dirty="0" smtClean="0">
                <a:solidFill>
                  <a:srgbClr val="FFFFFF"/>
                </a:solidFill>
              </a:rPr>
              <a:t>EL </a:t>
            </a:r>
            <a:r>
              <a:rPr lang="es-MX" sz="2800" b="1" dirty="0" smtClean="0">
                <a:solidFill>
                  <a:srgbClr val="FFFFFF"/>
                </a:solidFill>
              </a:rPr>
              <a:t>COMITÉ DE TRANSPARENCIA</a:t>
            </a:r>
            <a:r>
              <a:rPr lang="es-MX" sz="2800" dirty="0" smtClean="0">
                <a:solidFill>
                  <a:srgbClr val="FFFFFF"/>
                </a:solidFill>
              </a:rPr>
              <a:t>, confirmara, revocara o modificara la clasificación de la información .</a:t>
            </a:r>
          </a:p>
        </p:txBody>
      </p:sp>
      <p:pic>
        <p:nvPicPr>
          <p:cNvPr id="4" name="Picture 2" descr="http://www.iglesia.cl/cursilloscristiandadvalparaiso/Paginas%20Temporales/20110530-EscFormacion_LectioDivina/interrogac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687227">
            <a:off x="3905756" y="696456"/>
            <a:ext cx="1000360" cy="10003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5161161" y="508952"/>
            <a:ext cx="2850000" cy="1600438"/>
            <a:chOff x="2749901" y="562644"/>
            <a:chExt cx="2850000" cy="1600438"/>
          </a:xfrm>
        </p:grpSpPr>
        <p:sp>
          <p:nvSpPr>
            <p:cNvPr id="6" name="5 Rectángulo"/>
            <p:cNvSpPr/>
            <p:nvPr/>
          </p:nvSpPr>
          <p:spPr>
            <a:xfrm rot="21144425">
              <a:off x="2749901" y="562644"/>
              <a:ext cx="1920910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b="1" dirty="0">
                  <a:solidFill>
                    <a:srgbClr val="675E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Quién</a:t>
              </a:r>
            </a:p>
            <a:p>
              <a:r>
                <a:rPr lang="es-ES" sz="4000" b="1" dirty="0">
                  <a:solidFill>
                    <a:srgbClr val="675E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Clasifica</a:t>
              </a:r>
            </a:p>
            <a:p>
              <a:endParaRPr lang="es-MX" dirty="0">
                <a:solidFill>
                  <a:srgbClr val="2F2B20"/>
                </a:solidFill>
              </a:endParaRPr>
            </a:p>
          </p:txBody>
        </p:sp>
        <p:pic>
          <p:nvPicPr>
            <p:cNvPr id="7" name="Picture 2" descr="http://www.iglesia.cl/cursilloscristiandadvalparaiso/Paginas%20Temporales/20110530-EscFormacion_LectioDivina/interrogacio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392351">
              <a:off x="4599789" y="672628"/>
              <a:ext cx="1000112" cy="100011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29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¿Mediante que figuras puede restringirse la información?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756044"/>
            <a:ext cx="7886700" cy="4351338"/>
          </a:xfrm>
        </p:spPr>
        <p:txBody>
          <a:bodyPr>
            <a:normAutofit/>
          </a:bodyPr>
          <a:lstStyle/>
          <a:p>
            <a:r>
              <a:rPr lang="es-MX" dirty="0" smtClean="0"/>
              <a:t>INFORMACIÓN RESERVADA: La que se encuentre dentro de los supuestos establecido en el artículo 123 de la Ley del estado. </a:t>
            </a:r>
          </a:p>
          <a:p>
            <a:endParaRPr lang="es-MX" dirty="0" smtClean="0"/>
          </a:p>
          <a:p>
            <a:r>
              <a:rPr lang="es-MX" dirty="0" smtClean="0"/>
              <a:t>INFORMACIÓN CONFIDENCIA: </a:t>
            </a:r>
            <a:r>
              <a:rPr lang="es-MX" dirty="0"/>
              <a:t>D</a:t>
            </a:r>
            <a:r>
              <a:rPr lang="es-MX" dirty="0" smtClean="0"/>
              <a:t>atos personales, la información </a:t>
            </a:r>
            <a:r>
              <a:rPr lang="es-MX" dirty="0"/>
              <a:t>protegida por el secreto comercial, industrial, bancario, fiduciario, fiscal, bursátil y </a:t>
            </a:r>
            <a:r>
              <a:rPr lang="es-MX" dirty="0" smtClean="0"/>
              <a:t>postal.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8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656" y="1549470"/>
            <a:ext cx="7748995" cy="49122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ARTÍCULO 134. Se considera información confidencial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I. La que contiene </a:t>
            </a:r>
            <a:r>
              <a:rPr lang="es-MX" dirty="0" smtClean="0"/>
              <a:t>DATOS PERSONALES concernientes </a:t>
            </a:r>
            <a:r>
              <a:rPr lang="es-MX" dirty="0"/>
              <a:t>a una persona física identificada o identificable;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II</a:t>
            </a:r>
            <a:r>
              <a:rPr lang="es-MX" dirty="0"/>
              <a:t>. La información protegida por el </a:t>
            </a:r>
            <a:r>
              <a:rPr lang="es-MX" dirty="0" smtClean="0"/>
              <a:t>SECRETO COMERCIAL, INDUSTRIAL, BANCARIO, FIDUCIARIO, FISCAL, BURSÁTIL Y POSTAL y cuya </a:t>
            </a:r>
            <a:r>
              <a:rPr lang="es-MX" dirty="0"/>
              <a:t>titularidad corresponda a particulares, sujetos de derecho internacional o a sujetos obligados cuando </a:t>
            </a:r>
            <a:r>
              <a:rPr lang="es-MX" u="sng" dirty="0" smtClean="0"/>
              <a:t>no involucren </a:t>
            </a:r>
            <a:r>
              <a:rPr lang="es-MX" u="sng" dirty="0"/>
              <a:t>el ejercicio de recursos públicos</a:t>
            </a:r>
            <a:r>
              <a:rPr lang="es-MX" dirty="0"/>
              <a:t>, </a:t>
            </a:r>
            <a:r>
              <a:rPr lang="es-MX" dirty="0" smtClean="0"/>
              <a:t>y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III. Aquélla que presenten los particulares a los sujetos obligados, siempre que tengan el derecho a ello, </a:t>
            </a:r>
            <a:r>
              <a:rPr lang="es-MX" dirty="0" smtClean="0"/>
              <a:t>de conformidad </a:t>
            </a:r>
            <a:r>
              <a:rPr lang="es-MX" dirty="0"/>
              <a:t>con lo dispuesto por las leyes o los tratados internacionales.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8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Información Confidencial 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8581" y="1549471"/>
            <a:ext cx="7592242" cy="41894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 Medie </a:t>
            </a:r>
            <a:r>
              <a:rPr lang="es-MX" dirty="0"/>
              <a:t>consentimiento </a:t>
            </a:r>
            <a:r>
              <a:rPr lang="es-MX" dirty="0" smtClean="0"/>
              <a:t>expreso.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 Se </a:t>
            </a:r>
            <a:r>
              <a:rPr lang="es-MX" dirty="0"/>
              <a:t>encuentre en registros públicos o fuentes de acceso </a:t>
            </a:r>
            <a:r>
              <a:rPr lang="es-MX" dirty="0" smtClean="0"/>
              <a:t>público.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Por </a:t>
            </a:r>
            <a:r>
              <a:rPr lang="es-MX" dirty="0"/>
              <a:t>ley tenga el carácter de </a:t>
            </a:r>
            <a:r>
              <a:rPr lang="es-MX" dirty="0" smtClean="0"/>
              <a:t>pública.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Exista </a:t>
            </a:r>
            <a:r>
              <a:rPr lang="es-MX" dirty="0"/>
              <a:t>una orden </a:t>
            </a:r>
            <a:r>
              <a:rPr lang="es-MX" dirty="0" smtClean="0"/>
              <a:t>judicial.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Por </a:t>
            </a:r>
            <a:r>
              <a:rPr lang="es-MX" dirty="0"/>
              <a:t>razones de seguridad y salubridad general, o para proteger los derechos de terceros, se requiera </a:t>
            </a:r>
            <a:r>
              <a:rPr lang="es-MX" dirty="0" smtClean="0"/>
              <a:t>su publicación.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133B-B17A-4556-8F9B-DC7EDE720A8E}" type="slidenum">
              <a:rPr lang="es-MX" smtClean="0"/>
              <a:t>9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136573" y="349248"/>
            <a:ext cx="4007427" cy="744681"/>
          </a:xfrm>
          <a:prstGeom prst="rect">
            <a:avLst/>
          </a:prstGeom>
          <a:solidFill>
            <a:srgbClr val="000B22"/>
          </a:solid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Excepciones a la confidencialidad</a:t>
            </a:r>
            <a:endParaRPr lang="es-MX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35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</TotalTime>
  <Words>1322</Words>
  <Application>Microsoft Macintosh PowerPoint</Application>
  <PresentationFormat>Presentación en pantalla (4:3)</PresentationFormat>
  <Paragraphs>123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¿Mediante que figuras puede restringirse la información?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 y VC</dc:creator>
  <cp:lastModifiedBy>Verónica Carvajal</cp:lastModifiedBy>
  <cp:revision>122</cp:revision>
  <cp:lastPrinted>2019-04-03T14:54:28Z</cp:lastPrinted>
  <dcterms:created xsi:type="dcterms:W3CDTF">2018-04-25T19:15:17Z</dcterms:created>
  <dcterms:modified xsi:type="dcterms:W3CDTF">2022-10-18T18:41:05Z</dcterms:modified>
</cp:coreProperties>
</file>