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embeddings/oleObject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5"/>
  </p:notesMasterIdLst>
  <p:sldIdLst>
    <p:sldId id="256" r:id="rId2"/>
    <p:sldId id="257" r:id="rId3"/>
    <p:sldId id="258" r:id="rId4"/>
    <p:sldId id="418" r:id="rId5"/>
    <p:sldId id="259" r:id="rId6"/>
    <p:sldId id="260" r:id="rId7"/>
    <p:sldId id="262" r:id="rId8"/>
    <p:sldId id="264" r:id="rId9"/>
    <p:sldId id="263" r:id="rId10"/>
    <p:sldId id="265" r:id="rId11"/>
    <p:sldId id="266" r:id="rId12"/>
    <p:sldId id="267" r:id="rId13"/>
    <p:sldId id="269" r:id="rId14"/>
    <p:sldId id="270" r:id="rId15"/>
    <p:sldId id="271" r:id="rId16"/>
    <p:sldId id="287" r:id="rId17"/>
    <p:sldId id="277" r:id="rId18"/>
    <p:sldId id="288" r:id="rId19"/>
    <p:sldId id="307" r:id="rId20"/>
    <p:sldId id="292" r:id="rId21"/>
    <p:sldId id="289" r:id="rId22"/>
    <p:sldId id="281" r:id="rId23"/>
    <p:sldId id="282" r:id="rId24"/>
    <p:sldId id="272" r:id="rId25"/>
    <p:sldId id="291" r:id="rId26"/>
    <p:sldId id="285" r:id="rId27"/>
    <p:sldId id="286" r:id="rId28"/>
    <p:sldId id="290" r:id="rId29"/>
    <p:sldId id="284" r:id="rId30"/>
    <p:sldId id="356" r:id="rId31"/>
    <p:sldId id="343" r:id="rId32"/>
    <p:sldId id="309" r:id="rId33"/>
    <p:sldId id="310" r:id="rId34"/>
    <p:sldId id="311" r:id="rId35"/>
    <p:sldId id="312" r:id="rId36"/>
    <p:sldId id="313" r:id="rId37"/>
    <p:sldId id="314" r:id="rId38"/>
    <p:sldId id="315" r:id="rId39"/>
    <p:sldId id="316" r:id="rId40"/>
    <p:sldId id="317" r:id="rId41"/>
    <p:sldId id="358" r:id="rId42"/>
    <p:sldId id="357" r:id="rId43"/>
    <p:sldId id="319" r:id="rId44"/>
    <p:sldId id="320" r:id="rId45"/>
    <p:sldId id="321" r:id="rId46"/>
    <p:sldId id="322" r:id="rId47"/>
    <p:sldId id="324" r:id="rId48"/>
    <p:sldId id="326" r:id="rId49"/>
    <p:sldId id="327" r:id="rId50"/>
    <p:sldId id="328" r:id="rId51"/>
    <p:sldId id="329" r:id="rId52"/>
    <p:sldId id="330" r:id="rId53"/>
    <p:sldId id="333" r:id="rId54"/>
    <p:sldId id="335" r:id="rId55"/>
    <p:sldId id="337" r:id="rId56"/>
    <p:sldId id="339" r:id="rId57"/>
    <p:sldId id="340" r:id="rId58"/>
    <p:sldId id="341" r:id="rId59"/>
    <p:sldId id="366" r:id="rId60"/>
    <p:sldId id="367" r:id="rId61"/>
    <p:sldId id="368" r:id="rId62"/>
    <p:sldId id="369" r:id="rId63"/>
    <p:sldId id="370" r:id="rId64"/>
    <p:sldId id="371" r:id="rId65"/>
    <p:sldId id="372" r:id="rId66"/>
    <p:sldId id="373" r:id="rId67"/>
    <p:sldId id="374" r:id="rId68"/>
    <p:sldId id="375" r:id="rId69"/>
    <p:sldId id="376" r:id="rId70"/>
    <p:sldId id="377" r:id="rId71"/>
    <p:sldId id="378" r:id="rId72"/>
    <p:sldId id="379" r:id="rId73"/>
    <p:sldId id="380" r:id="rId74"/>
    <p:sldId id="381" r:id="rId75"/>
    <p:sldId id="382" r:id="rId76"/>
    <p:sldId id="365" r:id="rId77"/>
    <p:sldId id="383" r:id="rId78"/>
    <p:sldId id="384" r:id="rId79"/>
    <p:sldId id="385" r:id="rId80"/>
    <p:sldId id="386" r:id="rId81"/>
    <p:sldId id="387" r:id="rId82"/>
    <p:sldId id="388" r:id="rId83"/>
    <p:sldId id="389" r:id="rId84"/>
    <p:sldId id="390" r:id="rId85"/>
    <p:sldId id="391" r:id="rId86"/>
    <p:sldId id="392" r:id="rId87"/>
    <p:sldId id="393" r:id="rId88"/>
    <p:sldId id="394" r:id="rId89"/>
    <p:sldId id="395" r:id="rId90"/>
    <p:sldId id="396" r:id="rId91"/>
    <p:sldId id="397" r:id="rId92"/>
    <p:sldId id="398" r:id="rId93"/>
    <p:sldId id="399" r:id="rId94"/>
    <p:sldId id="400" r:id="rId95"/>
    <p:sldId id="401" r:id="rId96"/>
    <p:sldId id="402" r:id="rId97"/>
    <p:sldId id="403" r:id="rId98"/>
    <p:sldId id="404" r:id="rId99"/>
    <p:sldId id="405" r:id="rId100"/>
    <p:sldId id="406" r:id="rId101"/>
    <p:sldId id="407" r:id="rId102"/>
    <p:sldId id="408" r:id="rId103"/>
    <p:sldId id="409" r:id="rId104"/>
    <p:sldId id="410" r:id="rId105"/>
    <p:sldId id="411" r:id="rId106"/>
    <p:sldId id="412" r:id="rId107"/>
    <p:sldId id="413" r:id="rId108"/>
    <p:sldId id="414" r:id="rId109"/>
    <p:sldId id="415" r:id="rId110"/>
    <p:sldId id="416" r:id="rId111"/>
    <p:sldId id="417" r:id="rId112"/>
    <p:sldId id="308" r:id="rId113"/>
    <p:sldId id="306" r:id="rId114"/>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8049"/>
    <a:srgbClr val="243C56"/>
    <a:srgbClr val="C56B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207" d="100"/>
          <a:sy n="207" d="100"/>
        </p:scale>
        <p:origin x="-2648" y="-11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notesMaster" Target="notesMasters/notesMaster1.xml"/><Relationship Id="rId116" Type="http://schemas.openxmlformats.org/officeDocument/2006/relationships/printerSettings" Target="printerSettings/printerSettings1.bin"/><Relationship Id="rId117" Type="http://schemas.openxmlformats.org/officeDocument/2006/relationships/presProps" Target="presProps.xml"/><Relationship Id="rId118" Type="http://schemas.openxmlformats.org/officeDocument/2006/relationships/viewProps" Target="viewProps.xml"/><Relationship Id="rId119" Type="http://schemas.openxmlformats.org/officeDocument/2006/relationships/theme" Target="theme/theme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iagrams/_rels/data6.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s>
</file>

<file path=ppt/diagrams/_rels/drawing6.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8AFA80-7306-4091-A7FF-ED3EC862632C}" type="doc">
      <dgm:prSet loTypeId="urn:microsoft.com/office/officeart/2008/layout/HorizontalMultiLevelHierarchy" loCatId="hierarchy" qsTypeId="urn:microsoft.com/office/officeart/2005/8/quickstyle/3d3" qsCatId="3D" csTypeId="urn:microsoft.com/office/officeart/2005/8/colors/colorful4" csCatId="colorful" phldr="1"/>
      <dgm:spPr/>
      <dgm:t>
        <a:bodyPr/>
        <a:lstStyle/>
        <a:p>
          <a:endParaRPr lang="es-ES"/>
        </a:p>
      </dgm:t>
    </dgm:pt>
    <dgm:pt modelId="{2551C30E-51BA-408B-85BF-FC99D9689FD7}">
      <dgm:prSet phldrT="[Texto]">
        <dgm:style>
          <a:lnRef idx="1">
            <a:schemeClr val="accent1"/>
          </a:lnRef>
          <a:fillRef idx="2">
            <a:schemeClr val="accent1"/>
          </a:fillRef>
          <a:effectRef idx="1">
            <a:schemeClr val="accent1"/>
          </a:effectRef>
          <a:fontRef idx="minor">
            <a:schemeClr val="dk1"/>
          </a:fontRef>
        </dgm:style>
      </dgm:prSet>
      <dgm:spPr>
        <a:solidFill>
          <a:schemeClr val="accent5">
            <a:lumMod val="75000"/>
          </a:schemeClr>
        </a:solidFill>
        <a:ln>
          <a:solidFill>
            <a:schemeClr val="accent3">
              <a:lumMod val="75000"/>
            </a:schemeClr>
          </a:solidFill>
        </a:ln>
      </dgm:spPr>
      <dgm:t>
        <a:bodyPr/>
        <a:lstStyle/>
        <a:p>
          <a:r>
            <a:rPr lang="es-MX" dirty="0" smtClean="0"/>
            <a:t>Derecho fundamental</a:t>
          </a:r>
          <a:endParaRPr lang="es-ES" dirty="0"/>
        </a:p>
      </dgm:t>
    </dgm:pt>
    <dgm:pt modelId="{45015636-1A7A-4F53-890E-5B000968555E}" type="parTrans" cxnId="{A89584F6-E8A0-4422-A7EF-E1FA9937B2FF}">
      <dgm:prSet/>
      <dgm:spPr/>
      <dgm:t>
        <a:bodyPr/>
        <a:lstStyle/>
        <a:p>
          <a:endParaRPr lang="es-ES"/>
        </a:p>
      </dgm:t>
    </dgm:pt>
    <dgm:pt modelId="{A586DC2D-9962-4655-B68F-BCBA3F13F12F}" type="sibTrans" cxnId="{A89584F6-E8A0-4422-A7EF-E1FA9937B2FF}">
      <dgm:prSet/>
      <dgm:spPr/>
      <dgm:t>
        <a:bodyPr/>
        <a:lstStyle/>
        <a:p>
          <a:endParaRPr lang="es-ES"/>
        </a:p>
      </dgm:t>
    </dgm:pt>
    <dgm:pt modelId="{43DC514D-168C-4035-8AF5-6EE588D0D9A4}">
      <dgm:prSet phldrT="[Texto]">
        <dgm:style>
          <a:lnRef idx="1">
            <a:schemeClr val="accent1"/>
          </a:lnRef>
          <a:fillRef idx="2">
            <a:schemeClr val="accent1"/>
          </a:fillRef>
          <a:effectRef idx="1">
            <a:schemeClr val="accent1"/>
          </a:effectRef>
          <a:fontRef idx="minor">
            <a:schemeClr val="dk1"/>
          </a:fontRef>
        </dgm:style>
      </dgm:prSet>
      <dgm:spPr>
        <a:ln>
          <a:solidFill>
            <a:schemeClr val="accent3">
              <a:lumMod val="75000"/>
            </a:schemeClr>
          </a:solidFill>
        </a:ln>
      </dgm:spPr>
      <dgm:t>
        <a:bodyPr/>
        <a:lstStyle/>
        <a:p>
          <a:r>
            <a:rPr lang="es-MX" dirty="0" smtClean="0"/>
            <a:t>Difundir</a:t>
          </a:r>
          <a:endParaRPr lang="es-ES" dirty="0"/>
        </a:p>
      </dgm:t>
    </dgm:pt>
    <dgm:pt modelId="{071B2670-8797-43A4-9B72-ECAC4F9F180D}" type="parTrans" cxnId="{593CA8A6-02B7-488C-99FB-AC3AEB9C0DDB}">
      <dgm:prSet/>
      <dgm:spPr/>
      <dgm:t>
        <a:bodyPr/>
        <a:lstStyle/>
        <a:p>
          <a:endParaRPr lang="es-ES" dirty="0"/>
        </a:p>
      </dgm:t>
    </dgm:pt>
    <dgm:pt modelId="{02CE2BE0-891D-469D-9C54-BCDB0DB24E3B}" type="sibTrans" cxnId="{593CA8A6-02B7-488C-99FB-AC3AEB9C0DDB}">
      <dgm:prSet/>
      <dgm:spPr/>
      <dgm:t>
        <a:bodyPr/>
        <a:lstStyle/>
        <a:p>
          <a:endParaRPr lang="es-ES"/>
        </a:p>
      </dgm:t>
    </dgm:pt>
    <dgm:pt modelId="{3992E874-011A-4728-AAFB-D73A470D08D8}">
      <dgm:prSet phldrT="[Texto]">
        <dgm:style>
          <a:lnRef idx="1">
            <a:schemeClr val="accent1"/>
          </a:lnRef>
          <a:fillRef idx="2">
            <a:schemeClr val="accent1"/>
          </a:fillRef>
          <a:effectRef idx="1">
            <a:schemeClr val="accent1"/>
          </a:effectRef>
          <a:fontRef idx="minor">
            <a:schemeClr val="dk1"/>
          </a:fontRef>
        </dgm:style>
      </dgm:prSet>
      <dgm:spPr>
        <a:ln>
          <a:solidFill>
            <a:schemeClr val="accent3">
              <a:lumMod val="75000"/>
            </a:schemeClr>
          </a:solidFill>
        </a:ln>
      </dgm:spPr>
      <dgm:t>
        <a:bodyPr/>
        <a:lstStyle/>
        <a:p>
          <a:r>
            <a:rPr lang="es-MX" dirty="0" smtClean="0"/>
            <a:t>Investigar</a:t>
          </a:r>
          <a:endParaRPr lang="es-ES" dirty="0"/>
        </a:p>
      </dgm:t>
    </dgm:pt>
    <dgm:pt modelId="{39C13BFD-1321-46B2-AD09-E871638AFB12}" type="parTrans" cxnId="{C105A689-1D32-44CC-A3C9-B0E4680A4084}">
      <dgm:prSet/>
      <dgm:spPr/>
      <dgm:t>
        <a:bodyPr/>
        <a:lstStyle/>
        <a:p>
          <a:endParaRPr lang="es-ES" dirty="0"/>
        </a:p>
      </dgm:t>
    </dgm:pt>
    <dgm:pt modelId="{967FCC43-DDD3-4DB3-9958-28FBD17D4FF6}" type="sibTrans" cxnId="{C105A689-1D32-44CC-A3C9-B0E4680A4084}">
      <dgm:prSet/>
      <dgm:spPr/>
      <dgm:t>
        <a:bodyPr/>
        <a:lstStyle/>
        <a:p>
          <a:endParaRPr lang="es-ES"/>
        </a:p>
      </dgm:t>
    </dgm:pt>
    <dgm:pt modelId="{AEED6692-847F-42DF-B223-0245DB01A83C}">
      <dgm:prSet phldrT="[Texto]">
        <dgm:style>
          <a:lnRef idx="1">
            <a:schemeClr val="accent1"/>
          </a:lnRef>
          <a:fillRef idx="2">
            <a:schemeClr val="accent1"/>
          </a:fillRef>
          <a:effectRef idx="1">
            <a:schemeClr val="accent1"/>
          </a:effectRef>
          <a:fontRef idx="minor">
            <a:schemeClr val="dk1"/>
          </a:fontRef>
        </dgm:style>
      </dgm:prSet>
      <dgm:spPr>
        <a:ln>
          <a:solidFill>
            <a:schemeClr val="accent3">
              <a:lumMod val="75000"/>
            </a:schemeClr>
          </a:solidFill>
        </a:ln>
      </dgm:spPr>
      <dgm:t>
        <a:bodyPr/>
        <a:lstStyle/>
        <a:p>
          <a:r>
            <a:rPr lang="es-MX" dirty="0" smtClean="0"/>
            <a:t>Recibir</a:t>
          </a:r>
          <a:endParaRPr lang="es-ES" dirty="0"/>
        </a:p>
      </dgm:t>
    </dgm:pt>
    <dgm:pt modelId="{0AE2D4D2-0784-4F89-95F7-3E31BC5B87CD}" type="parTrans" cxnId="{3CE78239-0203-47DC-BE3C-25F787C9EB89}">
      <dgm:prSet/>
      <dgm:spPr/>
      <dgm:t>
        <a:bodyPr/>
        <a:lstStyle/>
        <a:p>
          <a:endParaRPr lang="es-ES" dirty="0"/>
        </a:p>
      </dgm:t>
    </dgm:pt>
    <dgm:pt modelId="{DFA08FE3-C460-4F93-B745-35A220DE3F3B}" type="sibTrans" cxnId="{3CE78239-0203-47DC-BE3C-25F787C9EB89}">
      <dgm:prSet/>
      <dgm:spPr/>
      <dgm:t>
        <a:bodyPr/>
        <a:lstStyle/>
        <a:p>
          <a:endParaRPr lang="es-ES"/>
        </a:p>
      </dgm:t>
    </dgm:pt>
    <dgm:pt modelId="{D86FF47E-EDEA-4546-9FED-604FC449DB55}">
      <dgm:prSet phldrT="[Texto]">
        <dgm:style>
          <a:lnRef idx="1">
            <a:schemeClr val="accent1"/>
          </a:lnRef>
          <a:fillRef idx="2">
            <a:schemeClr val="accent1"/>
          </a:fillRef>
          <a:effectRef idx="1">
            <a:schemeClr val="accent1"/>
          </a:effectRef>
          <a:fontRef idx="minor">
            <a:schemeClr val="dk1"/>
          </a:fontRef>
        </dgm:style>
      </dgm:prSet>
      <dgm:spPr>
        <a:ln>
          <a:solidFill>
            <a:schemeClr val="accent3">
              <a:lumMod val="75000"/>
            </a:schemeClr>
          </a:solidFill>
        </a:ln>
      </dgm:spPr>
      <dgm:t>
        <a:bodyPr/>
        <a:lstStyle/>
        <a:p>
          <a:r>
            <a:rPr lang="es-MX" dirty="0" smtClean="0"/>
            <a:t>Solicitar</a:t>
          </a:r>
          <a:endParaRPr lang="es-ES" dirty="0"/>
        </a:p>
      </dgm:t>
    </dgm:pt>
    <dgm:pt modelId="{F60872DE-9FB2-4B32-8E6D-08DF74489632}" type="parTrans" cxnId="{B6C5A358-BB69-4A98-847A-AC1D3B02CE6D}">
      <dgm:prSet/>
      <dgm:spPr/>
      <dgm:t>
        <a:bodyPr/>
        <a:lstStyle/>
        <a:p>
          <a:endParaRPr lang="es-ES" dirty="0"/>
        </a:p>
      </dgm:t>
    </dgm:pt>
    <dgm:pt modelId="{F336F5F9-9BE3-4405-B221-3C917CF247F2}" type="sibTrans" cxnId="{B6C5A358-BB69-4A98-847A-AC1D3B02CE6D}">
      <dgm:prSet/>
      <dgm:spPr/>
      <dgm:t>
        <a:bodyPr/>
        <a:lstStyle/>
        <a:p>
          <a:endParaRPr lang="es-ES"/>
        </a:p>
      </dgm:t>
    </dgm:pt>
    <dgm:pt modelId="{6903BE60-23BA-4E18-BAA6-7D9C94341F5A}">
      <dgm:prSet phldrT="[Texto]">
        <dgm:style>
          <a:lnRef idx="1">
            <a:schemeClr val="accent1"/>
          </a:lnRef>
          <a:fillRef idx="2">
            <a:schemeClr val="accent1"/>
          </a:fillRef>
          <a:effectRef idx="1">
            <a:schemeClr val="accent1"/>
          </a:effectRef>
          <a:fontRef idx="minor">
            <a:schemeClr val="dk1"/>
          </a:fontRef>
        </dgm:style>
      </dgm:prSet>
      <dgm:spPr>
        <a:ln>
          <a:solidFill>
            <a:schemeClr val="accent3">
              <a:lumMod val="75000"/>
            </a:schemeClr>
          </a:solidFill>
        </a:ln>
      </dgm:spPr>
      <dgm:t>
        <a:bodyPr/>
        <a:lstStyle/>
        <a:p>
          <a:r>
            <a:rPr lang="es-MX" dirty="0" smtClean="0"/>
            <a:t>Buscar  </a:t>
          </a:r>
          <a:endParaRPr lang="es-ES" dirty="0"/>
        </a:p>
      </dgm:t>
    </dgm:pt>
    <dgm:pt modelId="{88998CA9-6780-4A3E-A6BB-FE8E3E2A27C5}" type="parTrans" cxnId="{4D4DB292-1EF0-42CE-BD7C-E2EBAE822F09}">
      <dgm:prSet/>
      <dgm:spPr/>
      <dgm:t>
        <a:bodyPr/>
        <a:lstStyle/>
        <a:p>
          <a:endParaRPr lang="es-ES" dirty="0"/>
        </a:p>
      </dgm:t>
    </dgm:pt>
    <dgm:pt modelId="{1C7BFDB7-D978-472C-870D-6B77A81ECE70}" type="sibTrans" cxnId="{4D4DB292-1EF0-42CE-BD7C-E2EBAE822F09}">
      <dgm:prSet/>
      <dgm:spPr/>
      <dgm:t>
        <a:bodyPr/>
        <a:lstStyle/>
        <a:p>
          <a:endParaRPr lang="es-ES"/>
        </a:p>
      </dgm:t>
    </dgm:pt>
    <dgm:pt modelId="{79CC158E-1D52-4BBD-8C99-80CB5D19AEC9}" type="pres">
      <dgm:prSet presAssocID="{CF8AFA80-7306-4091-A7FF-ED3EC862632C}" presName="Name0" presStyleCnt="0">
        <dgm:presLayoutVars>
          <dgm:chPref val="1"/>
          <dgm:dir/>
          <dgm:animOne val="branch"/>
          <dgm:animLvl val="lvl"/>
          <dgm:resizeHandles val="exact"/>
        </dgm:presLayoutVars>
      </dgm:prSet>
      <dgm:spPr/>
      <dgm:t>
        <a:bodyPr/>
        <a:lstStyle/>
        <a:p>
          <a:endParaRPr lang="es-ES"/>
        </a:p>
      </dgm:t>
    </dgm:pt>
    <dgm:pt modelId="{2369BEDC-C0C0-4785-9967-5C206AC4E94A}" type="pres">
      <dgm:prSet presAssocID="{2551C30E-51BA-408B-85BF-FC99D9689FD7}" presName="root1" presStyleCnt="0"/>
      <dgm:spPr/>
      <dgm:t>
        <a:bodyPr/>
        <a:lstStyle/>
        <a:p>
          <a:endParaRPr lang="es-ES"/>
        </a:p>
      </dgm:t>
    </dgm:pt>
    <dgm:pt modelId="{81E910A6-BFDF-4150-9F49-0D0B6C5371CD}" type="pres">
      <dgm:prSet presAssocID="{2551C30E-51BA-408B-85BF-FC99D9689FD7}" presName="LevelOneTextNode" presStyleLbl="node0" presStyleIdx="0" presStyleCnt="1" custScaleX="105599" custScaleY="128104">
        <dgm:presLayoutVars>
          <dgm:chPref val="3"/>
        </dgm:presLayoutVars>
      </dgm:prSet>
      <dgm:spPr/>
      <dgm:t>
        <a:bodyPr/>
        <a:lstStyle/>
        <a:p>
          <a:endParaRPr lang="es-ES"/>
        </a:p>
      </dgm:t>
    </dgm:pt>
    <dgm:pt modelId="{418D2CF9-A710-4920-937C-3FE845A66F7D}" type="pres">
      <dgm:prSet presAssocID="{2551C30E-51BA-408B-85BF-FC99D9689FD7}" presName="level2hierChild" presStyleCnt="0"/>
      <dgm:spPr/>
      <dgm:t>
        <a:bodyPr/>
        <a:lstStyle/>
        <a:p>
          <a:endParaRPr lang="es-ES"/>
        </a:p>
      </dgm:t>
    </dgm:pt>
    <dgm:pt modelId="{A27BD056-B141-4EC0-A7BD-5A1907C33160}" type="pres">
      <dgm:prSet presAssocID="{071B2670-8797-43A4-9B72-ECAC4F9F180D}" presName="conn2-1" presStyleLbl="parChTrans1D2" presStyleIdx="0" presStyleCnt="5"/>
      <dgm:spPr/>
      <dgm:t>
        <a:bodyPr/>
        <a:lstStyle/>
        <a:p>
          <a:endParaRPr lang="es-ES"/>
        </a:p>
      </dgm:t>
    </dgm:pt>
    <dgm:pt modelId="{2BA0A3EE-3B96-4C71-A4F2-58235D3F7B5A}" type="pres">
      <dgm:prSet presAssocID="{071B2670-8797-43A4-9B72-ECAC4F9F180D}" presName="connTx" presStyleLbl="parChTrans1D2" presStyleIdx="0" presStyleCnt="5"/>
      <dgm:spPr/>
      <dgm:t>
        <a:bodyPr/>
        <a:lstStyle/>
        <a:p>
          <a:endParaRPr lang="es-ES"/>
        </a:p>
      </dgm:t>
    </dgm:pt>
    <dgm:pt modelId="{2961D86D-F73F-4473-AB1B-576A5B1F13EF}" type="pres">
      <dgm:prSet presAssocID="{43DC514D-168C-4035-8AF5-6EE588D0D9A4}" presName="root2" presStyleCnt="0"/>
      <dgm:spPr/>
      <dgm:t>
        <a:bodyPr/>
        <a:lstStyle/>
        <a:p>
          <a:endParaRPr lang="es-ES"/>
        </a:p>
      </dgm:t>
    </dgm:pt>
    <dgm:pt modelId="{5E887EB9-47B1-4FD3-AB08-2A674DFB8F82}" type="pres">
      <dgm:prSet presAssocID="{43DC514D-168C-4035-8AF5-6EE588D0D9A4}" presName="LevelTwoTextNode" presStyleLbl="node2" presStyleIdx="0" presStyleCnt="5">
        <dgm:presLayoutVars>
          <dgm:chPref val="3"/>
        </dgm:presLayoutVars>
      </dgm:prSet>
      <dgm:spPr/>
      <dgm:t>
        <a:bodyPr/>
        <a:lstStyle/>
        <a:p>
          <a:endParaRPr lang="es-ES"/>
        </a:p>
      </dgm:t>
    </dgm:pt>
    <dgm:pt modelId="{22B425CC-772C-47E3-9F3D-74205E2CF427}" type="pres">
      <dgm:prSet presAssocID="{43DC514D-168C-4035-8AF5-6EE588D0D9A4}" presName="level3hierChild" presStyleCnt="0"/>
      <dgm:spPr/>
      <dgm:t>
        <a:bodyPr/>
        <a:lstStyle/>
        <a:p>
          <a:endParaRPr lang="es-ES"/>
        </a:p>
      </dgm:t>
    </dgm:pt>
    <dgm:pt modelId="{270F9686-5655-41ED-86C2-87DF157889AC}" type="pres">
      <dgm:prSet presAssocID="{39C13BFD-1321-46B2-AD09-E871638AFB12}" presName="conn2-1" presStyleLbl="parChTrans1D2" presStyleIdx="1" presStyleCnt="5"/>
      <dgm:spPr/>
      <dgm:t>
        <a:bodyPr/>
        <a:lstStyle/>
        <a:p>
          <a:endParaRPr lang="es-ES"/>
        </a:p>
      </dgm:t>
    </dgm:pt>
    <dgm:pt modelId="{CDCF8EAC-A70F-49E5-9FCC-913EFFF5B55C}" type="pres">
      <dgm:prSet presAssocID="{39C13BFD-1321-46B2-AD09-E871638AFB12}" presName="connTx" presStyleLbl="parChTrans1D2" presStyleIdx="1" presStyleCnt="5"/>
      <dgm:spPr/>
      <dgm:t>
        <a:bodyPr/>
        <a:lstStyle/>
        <a:p>
          <a:endParaRPr lang="es-ES"/>
        </a:p>
      </dgm:t>
    </dgm:pt>
    <dgm:pt modelId="{8800F9FA-5B14-4405-A465-08B14A822431}" type="pres">
      <dgm:prSet presAssocID="{3992E874-011A-4728-AAFB-D73A470D08D8}" presName="root2" presStyleCnt="0"/>
      <dgm:spPr/>
      <dgm:t>
        <a:bodyPr/>
        <a:lstStyle/>
        <a:p>
          <a:endParaRPr lang="es-ES"/>
        </a:p>
      </dgm:t>
    </dgm:pt>
    <dgm:pt modelId="{CBD164A9-DFE3-4702-B116-7A5DB76AB301}" type="pres">
      <dgm:prSet presAssocID="{3992E874-011A-4728-AAFB-D73A470D08D8}" presName="LevelTwoTextNode" presStyleLbl="node2" presStyleIdx="1" presStyleCnt="5">
        <dgm:presLayoutVars>
          <dgm:chPref val="3"/>
        </dgm:presLayoutVars>
      </dgm:prSet>
      <dgm:spPr/>
      <dgm:t>
        <a:bodyPr/>
        <a:lstStyle/>
        <a:p>
          <a:endParaRPr lang="es-ES"/>
        </a:p>
      </dgm:t>
    </dgm:pt>
    <dgm:pt modelId="{6E67AE24-6BF4-49B2-918C-30A80358124F}" type="pres">
      <dgm:prSet presAssocID="{3992E874-011A-4728-AAFB-D73A470D08D8}" presName="level3hierChild" presStyleCnt="0"/>
      <dgm:spPr/>
      <dgm:t>
        <a:bodyPr/>
        <a:lstStyle/>
        <a:p>
          <a:endParaRPr lang="es-ES"/>
        </a:p>
      </dgm:t>
    </dgm:pt>
    <dgm:pt modelId="{BBE60DED-5787-4A0F-86B0-6CC5A959364E}" type="pres">
      <dgm:prSet presAssocID="{0AE2D4D2-0784-4F89-95F7-3E31BC5B87CD}" presName="conn2-1" presStyleLbl="parChTrans1D2" presStyleIdx="2" presStyleCnt="5"/>
      <dgm:spPr/>
      <dgm:t>
        <a:bodyPr/>
        <a:lstStyle/>
        <a:p>
          <a:endParaRPr lang="es-ES"/>
        </a:p>
      </dgm:t>
    </dgm:pt>
    <dgm:pt modelId="{959C968E-C0EA-4C39-8104-14C2C4217D11}" type="pres">
      <dgm:prSet presAssocID="{0AE2D4D2-0784-4F89-95F7-3E31BC5B87CD}" presName="connTx" presStyleLbl="parChTrans1D2" presStyleIdx="2" presStyleCnt="5"/>
      <dgm:spPr/>
      <dgm:t>
        <a:bodyPr/>
        <a:lstStyle/>
        <a:p>
          <a:endParaRPr lang="es-ES"/>
        </a:p>
      </dgm:t>
    </dgm:pt>
    <dgm:pt modelId="{4CE81FDC-703E-4F60-8DA2-7C410AF238CB}" type="pres">
      <dgm:prSet presAssocID="{AEED6692-847F-42DF-B223-0245DB01A83C}" presName="root2" presStyleCnt="0"/>
      <dgm:spPr/>
      <dgm:t>
        <a:bodyPr/>
        <a:lstStyle/>
        <a:p>
          <a:endParaRPr lang="es-ES"/>
        </a:p>
      </dgm:t>
    </dgm:pt>
    <dgm:pt modelId="{AB2DC48A-8D7B-4F31-A16F-F0594FE789AD}" type="pres">
      <dgm:prSet presAssocID="{AEED6692-847F-42DF-B223-0245DB01A83C}" presName="LevelTwoTextNode" presStyleLbl="node2" presStyleIdx="2" presStyleCnt="5">
        <dgm:presLayoutVars>
          <dgm:chPref val="3"/>
        </dgm:presLayoutVars>
      </dgm:prSet>
      <dgm:spPr/>
      <dgm:t>
        <a:bodyPr/>
        <a:lstStyle/>
        <a:p>
          <a:endParaRPr lang="es-ES"/>
        </a:p>
      </dgm:t>
    </dgm:pt>
    <dgm:pt modelId="{C3315230-D7EA-4A9E-9E1D-848BC0703B05}" type="pres">
      <dgm:prSet presAssocID="{AEED6692-847F-42DF-B223-0245DB01A83C}" presName="level3hierChild" presStyleCnt="0"/>
      <dgm:spPr/>
      <dgm:t>
        <a:bodyPr/>
        <a:lstStyle/>
        <a:p>
          <a:endParaRPr lang="es-ES"/>
        </a:p>
      </dgm:t>
    </dgm:pt>
    <dgm:pt modelId="{3CD6A98B-CAEA-458C-82EE-EDA0DD231AB7}" type="pres">
      <dgm:prSet presAssocID="{88998CA9-6780-4A3E-A6BB-FE8E3E2A27C5}" presName="conn2-1" presStyleLbl="parChTrans1D2" presStyleIdx="3" presStyleCnt="5"/>
      <dgm:spPr/>
      <dgm:t>
        <a:bodyPr/>
        <a:lstStyle/>
        <a:p>
          <a:endParaRPr lang="es-MX"/>
        </a:p>
      </dgm:t>
    </dgm:pt>
    <dgm:pt modelId="{2D375AA2-60A8-44D6-BC4F-611B0FDB6283}" type="pres">
      <dgm:prSet presAssocID="{88998CA9-6780-4A3E-A6BB-FE8E3E2A27C5}" presName="connTx" presStyleLbl="parChTrans1D2" presStyleIdx="3" presStyleCnt="5"/>
      <dgm:spPr/>
      <dgm:t>
        <a:bodyPr/>
        <a:lstStyle/>
        <a:p>
          <a:endParaRPr lang="es-MX"/>
        </a:p>
      </dgm:t>
    </dgm:pt>
    <dgm:pt modelId="{95BEBC28-B47B-473F-9686-CA9B49848504}" type="pres">
      <dgm:prSet presAssocID="{6903BE60-23BA-4E18-BAA6-7D9C94341F5A}" presName="root2" presStyleCnt="0"/>
      <dgm:spPr/>
      <dgm:t>
        <a:bodyPr/>
        <a:lstStyle/>
        <a:p>
          <a:endParaRPr lang="es-ES"/>
        </a:p>
      </dgm:t>
    </dgm:pt>
    <dgm:pt modelId="{387A8C4C-850A-428C-904B-93F945B275A0}" type="pres">
      <dgm:prSet presAssocID="{6903BE60-23BA-4E18-BAA6-7D9C94341F5A}" presName="LevelTwoTextNode" presStyleLbl="node2" presStyleIdx="3" presStyleCnt="5">
        <dgm:presLayoutVars>
          <dgm:chPref val="3"/>
        </dgm:presLayoutVars>
      </dgm:prSet>
      <dgm:spPr/>
      <dgm:t>
        <a:bodyPr/>
        <a:lstStyle/>
        <a:p>
          <a:endParaRPr lang="es-ES"/>
        </a:p>
      </dgm:t>
    </dgm:pt>
    <dgm:pt modelId="{87F9B2B6-BF9E-4146-806B-6E6D45391FD6}" type="pres">
      <dgm:prSet presAssocID="{6903BE60-23BA-4E18-BAA6-7D9C94341F5A}" presName="level3hierChild" presStyleCnt="0"/>
      <dgm:spPr/>
      <dgm:t>
        <a:bodyPr/>
        <a:lstStyle/>
        <a:p>
          <a:endParaRPr lang="es-ES"/>
        </a:p>
      </dgm:t>
    </dgm:pt>
    <dgm:pt modelId="{5A94C5C9-78FE-4534-9678-70C923760D48}" type="pres">
      <dgm:prSet presAssocID="{F60872DE-9FB2-4B32-8E6D-08DF74489632}" presName="conn2-1" presStyleLbl="parChTrans1D2" presStyleIdx="4" presStyleCnt="5"/>
      <dgm:spPr/>
      <dgm:t>
        <a:bodyPr/>
        <a:lstStyle/>
        <a:p>
          <a:endParaRPr lang="es-MX"/>
        </a:p>
      </dgm:t>
    </dgm:pt>
    <dgm:pt modelId="{2353D23F-2674-4934-AE60-DA0ADEE51961}" type="pres">
      <dgm:prSet presAssocID="{F60872DE-9FB2-4B32-8E6D-08DF74489632}" presName="connTx" presStyleLbl="parChTrans1D2" presStyleIdx="4" presStyleCnt="5"/>
      <dgm:spPr/>
      <dgm:t>
        <a:bodyPr/>
        <a:lstStyle/>
        <a:p>
          <a:endParaRPr lang="es-MX"/>
        </a:p>
      </dgm:t>
    </dgm:pt>
    <dgm:pt modelId="{1CBA5190-3E27-4200-B65B-E4E070EBC9D6}" type="pres">
      <dgm:prSet presAssocID="{D86FF47E-EDEA-4546-9FED-604FC449DB55}" presName="root2" presStyleCnt="0"/>
      <dgm:spPr/>
      <dgm:t>
        <a:bodyPr/>
        <a:lstStyle/>
        <a:p>
          <a:endParaRPr lang="es-ES"/>
        </a:p>
      </dgm:t>
    </dgm:pt>
    <dgm:pt modelId="{2CCCAAE2-61C5-412F-8C25-5D505F1F353C}" type="pres">
      <dgm:prSet presAssocID="{D86FF47E-EDEA-4546-9FED-604FC449DB55}" presName="LevelTwoTextNode" presStyleLbl="node2" presStyleIdx="4" presStyleCnt="5">
        <dgm:presLayoutVars>
          <dgm:chPref val="3"/>
        </dgm:presLayoutVars>
      </dgm:prSet>
      <dgm:spPr/>
      <dgm:t>
        <a:bodyPr/>
        <a:lstStyle/>
        <a:p>
          <a:endParaRPr lang="es-ES"/>
        </a:p>
      </dgm:t>
    </dgm:pt>
    <dgm:pt modelId="{C5E07AF2-16A8-470E-A0D8-323DAE279F54}" type="pres">
      <dgm:prSet presAssocID="{D86FF47E-EDEA-4546-9FED-604FC449DB55}" presName="level3hierChild" presStyleCnt="0"/>
      <dgm:spPr/>
      <dgm:t>
        <a:bodyPr/>
        <a:lstStyle/>
        <a:p>
          <a:endParaRPr lang="es-ES"/>
        </a:p>
      </dgm:t>
    </dgm:pt>
  </dgm:ptLst>
  <dgm:cxnLst>
    <dgm:cxn modelId="{8CAA7B24-B39F-4513-8922-4436A9FA8B5B}" type="presOf" srcId="{CF8AFA80-7306-4091-A7FF-ED3EC862632C}" destId="{79CC158E-1D52-4BBD-8C99-80CB5D19AEC9}" srcOrd="0" destOrd="0" presId="urn:microsoft.com/office/officeart/2008/layout/HorizontalMultiLevelHierarchy"/>
    <dgm:cxn modelId="{B9478E1D-BB25-460E-919B-83A60C716C3A}" type="presOf" srcId="{071B2670-8797-43A4-9B72-ECAC4F9F180D}" destId="{2BA0A3EE-3B96-4C71-A4F2-58235D3F7B5A}" srcOrd="1" destOrd="0" presId="urn:microsoft.com/office/officeart/2008/layout/HorizontalMultiLevelHierarchy"/>
    <dgm:cxn modelId="{B6C5A358-BB69-4A98-847A-AC1D3B02CE6D}" srcId="{2551C30E-51BA-408B-85BF-FC99D9689FD7}" destId="{D86FF47E-EDEA-4546-9FED-604FC449DB55}" srcOrd="4" destOrd="0" parTransId="{F60872DE-9FB2-4B32-8E6D-08DF74489632}" sibTransId="{F336F5F9-9BE3-4405-B221-3C917CF247F2}"/>
    <dgm:cxn modelId="{64B21FFA-6840-4F06-BA9B-6DE6DBE1C30D}" type="presOf" srcId="{0AE2D4D2-0784-4F89-95F7-3E31BC5B87CD}" destId="{959C968E-C0EA-4C39-8104-14C2C4217D11}" srcOrd="1" destOrd="0" presId="urn:microsoft.com/office/officeart/2008/layout/HorizontalMultiLevelHierarchy"/>
    <dgm:cxn modelId="{9CCD6AD3-FA4E-42EE-873A-6F9D0A7FF0A6}" type="presOf" srcId="{39C13BFD-1321-46B2-AD09-E871638AFB12}" destId="{CDCF8EAC-A70F-49E5-9FCC-913EFFF5B55C}" srcOrd="1" destOrd="0" presId="urn:microsoft.com/office/officeart/2008/layout/HorizontalMultiLevelHierarchy"/>
    <dgm:cxn modelId="{C105A689-1D32-44CC-A3C9-B0E4680A4084}" srcId="{2551C30E-51BA-408B-85BF-FC99D9689FD7}" destId="{3992E874-011A-4728-AAFB-D73A470D08D8}" srcOrd="1" destOrd="0" parTransId="{39C13BFD-1321-46B2-AD09-E871638AFB12}" sibTransId="{967FCC43-DDD3-4DB3-9958-28FBD17D4FF6}"/>
    <dgm:cxn modelId="{1A7FE08A-BBC4-46E1-AAC0-3CE4E33E3CE7}" type="presOf" srcId="{39C13BFD-1321-46B2-AD09-E871638AFB12}" destId="{270F9686-5655-41ED-86C2-87DF157889AC}" srcOrd="0" destOrd="0" presId="urn:microsoft.com/office/officeart/2008/layout/HorizontalMultiLevelHierarchy"/>
    <dgm:cxn modelId="{93664362-ABAF-425D-A479-85CA749C45AE}" type="presOf" srcId="{43DC514D-168C-4035-8AF5-6EE588D0D9A4}" destId="{5E887EB9-47B1-4FD3-AB08-2A674DFB8F82}" srcOrd="0" destOrd="0" presId="urn:microsoft.com/office/officeart/2008/layout/HorizontalMultiLevelHierarchy"/>
    <dgm:cxn modelId="{1FADCCB7-DD8D-41D0-935C-550289B3E76C}" type="presOf" srcId="{F60872DE-9FB2-4B32-8E6D-08DF74489632}" destId="{5A94C5C9-78FE-4534-9678-70C923760D48}" srcOrd="0" destOrd="0" presId="urn:microsoft.com/office/officeart/2008/layout/HorizontalMultiLevelHierarchy"/>
    <dgm:cxn modelId="{D0D050CC-3456-4FF2-B974-85A9D38E90C3}" type="presOf" srcId="{88998CA9-6780-4A3E-A6BB-FE8E3E2A27C5}" destId="{3CD6A98B-CAEA-458C-82EE-EDA0DD231AB7}" srcOrd="0" destOrd="0" presId="urn:microsoft.com/office/officeart/2008/layout/HorizontalMultiLevelHierarchy"/>
    <dgm:cxn modelId="{9A2C9FC2-8C03-4ED6-9ABF-4F11888F5BC4}" type="presOf" srcId="{88998CA9-6780-4A3E-A6BB-FE8E3E2A27C5}" destId="{2D375AA2-60A8-44D6-BC4F-611B0FDB6283}" srcOrd="1" destOrd="0" presId="urn:microsoft.com/office/officeart/2008/layout/HorizontalMultiLevelHierarchy"/>
    <dgm:cxn modelId="{BC881D1D-97A4-4CDF-86EB-15D1D68AF7C8}" type="presOf" srcId="{0AE2D4D2-0784-4F89-95F7-3E31BC5B87CD}" destId="{BBE60DED-5787-4A0F-86B0-6CC5A959364E}" srcOrd="0" destOrd="0" presId="urn:microsoft.com/office/officeart/2008/layout/HorizontalMultiLevelHierarchy"/>
    <dgm:cxn modelId="{A8E6BDE1-6EC9-4F2B-B9C9-E2C8836ED988}" type="presOf" srcId="{F60872DE-9FB2-4B32-8E6D-08DF74489632}" destId="{2353D23F-2674-4934-AE60-DA0ADEE51961}" srcOrd="1" destOrd="0" presId="urn:microsoft.com/office/officeart/2008/layout/HorizontalMultiLevelHierarchy"/>
    <dgm:cxn modelId="{18FCE511-8C3D-405B-9AF9-E26ADF1142BC}" type="presOf" srcId="{3992E874-011A-4728-AAFB-D73A470D08D8}" destId="{CBD164A9-DFE3-4702-B116-7A5DB76AB301}" srcOrd="0" destOrd="0" presId="urn:microsoft.com/office/officeart/2008/layout/HorizontalMultiLevelHierarchy"/>
    <dgm:cxn modelId="{8C76549D-73E9-41BE-BE8B-9ED5292082C9}" type="presOf" srcId="{AEED6692-847F-42DF-B223-0245DB01A83C}" destId="{AB2DC48A-8D7B-4F31-A16F-F0594FE789AD}" srcOrd="0" destOrd="0" presId="urn:microsoft.com/office/officeart/2008/layout/HorizontalMultiLevelHierarchy"/>
    <dgm:cxn modelId="{22903DE8-F7F9-44BE-8259-0C53BB37D068}" type="presOf" srcId="{6903BE60-23BA-4E18-BAA6-7D9C94341F5A}" destId="{387A8C4C-850A-428C-904B-93F945B275A0}" srcOrd="0" destOrd="0" presId="urn:microsoft.com/office/officeart/2008/layout/HorizontalMultiLevelHierarchy"/>
    <dgm:cxn modelId="{D0B92BDC-BAD1-4535-8F71-0EEF8E517288}" type="presOf" srcId="{071B2670-8797-43A4-9B72-ECAC4F9F180D}" destId="{A27BD056-B141-4EC0-A7BD-5A1907C33160}" srcOrd="0" destOrd="0" presId="urn:microsoft.com/office/officeart/2008/layout/HorizontalMultiLevelHierarchy"/>
    <dgm:cxn modelId="{7599E5AB-062C-4C60-90B3-107FEA51EDB0}" type="presOf" srcId="{D86FF47E-EDEA-4546-9FED-604FC449DB55}" destId="{2CCCAAE2-61C5-412F-8C25-5D505F1F353C}" srcOrd="0" destOrd="0" presId="urn:microsoft.com/office/officeart/2008/layout/HorizontalMultiLevelHierarchy"/>
    <dgm:cxn modelId="{9C6031E5-CFD3-4DF8-A27A-6ECD919AEF53}" type="presOf" srcId="{2551C30E-51BA-408B-85BF-FC99D9689FD7}" destId="{81E910A6-BFDF-4150-9F49-0D0B6C5371CD}" srcOrd="0" destOrd="0" presId="urn:microsoft.com/office/officeart/2008/layout/HorizontalMultiLevelHierarchy"/>
    <dgm:cxn modelId="{4D4DB292-1EF0-42CE-BD7C-E2EBAE822F09}" srcId="{2551C30E-51BA-408B-85BF-FC99D9689FD7}" destId="{6903BE60-23BA-4E18-BAA6-7D9C94341F5A}" srcOrd="3" destOrd="0" parTransId="{88998CA9-6780-4A3E-A6BB-FE8E3E2A27C5}" sibTransId="{1C7BFDB7-D978-472C-870D-6B77A81ECE70}"/>
    <dgm:cxn modelId="{593CA8A6-02B7-488C-99FB-AC3AEB9C0DDB}" srcId="{2551C30E-51BA-408B-85BF-FC99D9689FD7}" destId="{43DC514D-168C-4035-8AF5-6EE588D0D9A4}" srcOrd="0" destOrd="0" parTransId="{071B2670-8797-43A4-9B72-ECAC4F9F180D}" sibTransId="{02CE2BE0-891D-469D-9C54-BCDB0DB24E3B}"/>
    <dgm:cxn modelId="{3CE78239-0203-47DC-BE3C-25F787C9EB89}" srcId="{2551C30E-51BA-408B-85BF-FC99D9689FD7}" destId="{AEED6692-847F-42DF-B223-0245DB01A83C}" srcOrd="2" destOrd="0" parTransId="{0AE2D4D2-0784-4F89-95F7-3E31BC5B87CD}" sibTransId="{DFA08FE3-C460-4F93-B745-35A220DE3F3B}"/>
    <dgm:cxn modelId="{A89584F6-E8A0-4422-A7EF-E1FA9937B2FF}" srcId="{CF8AFA80-7306-4091-A7FF-ED3EC862632C}" destId="{2551C30E-51BA-408B-85BF-FC99D9689FD7}" srcOrd="0" destOrd="0" parTransId="{45015636-1A7A-4F53-890E-5B000968555E}" sibTransId="{A586DC2D-9962-4655-B68F-BCBA3F13F12F}"/>
    <dgm:cxn modelId="{E4304F50-F78B-412C-B299-1000D2818004}" type="presParOf" srcId="{79CC158E-1D52-4BBD-8C99-80CB5D19AEC9}" destId="{2369BEDC-C0C0-4785-9967-5C206AC4E94A}" srcOrd="0" destOrd="0" presId="urn:microsoft.com/office/officeart/2008/layout/HorizontalMultiLevelHierarchy"/>
    <dgm:cxn modelId="{041E9388-1FBD-4F9E-B587-460530D94175}" type="presParOf" srcId="{2369BEDC-C0C0-4785-9967-5C206AC4E94A}" destId="{81E910A6-BFDF-4150-9F49-0D0B6C5371CD}" srcOrd="0" destOrd="0" presId="urn:microsoft.com/office/officeart/2008/layout/HorizontalMultiLevelHierarchy"/>
    <dgm:cxn modelId="{066C910B-6A76-480B-BE6D-BBC52863A709}" type="presParOf" srcId="{2369BEDC-C0C0-4785-9967-5C206AC4E94A}" destId="{418D2CF9-A710-4920-937C-3FE845A66F7D}" srcOrd="1" destOrd="0" presId="urn:microsoft.com/office/officeart/2008/layout/HorizontalMultiLevelHierarchy"/>
    <dgm:cxn modelId="{7C231FC5-69B8-4C42-AA32-D331485E4E73}" type="presParOf" srcId="{418D2CF9-A710-4920-937C-3FE845A66F7D}" destId="{A27BD056-B141-4EC0-A7BD-5A1907C33160}" srcOrd="0" destOrd="0" presId="urn:microsoft.com/office/officeart/2008/layout/HorizontalMultiLevelHierarchy"/>
    <dgm:cxn modelId="{DF86CADB-4D61-4369-A0AD-5D802B9D3B48}" type="presParOf" srcId="{A27BD056-B141-4EC0-A7BD-5A1907C33160}" destId="{2BA0A3EE-3B96-4C71-A4F2-58235D3F7B5A}" srcOrd="0" destOrd="0" presId="urn:microsoft.com/office/officeart/2008/layout/HorizontalMultiLevelHierarchy"/>
    <dgm:cxn modelId="{316EB16B-C1B0-4B01-A3A0-96D4376A0BF6}" type="presParOf" srcId="{418D2CF9-A710-4920-937C-3FE845A66F7D}" destId="{2961D86D-F73F-4473-AB1B-576A5B1F13EF}" srcOrd="1" destOrd="0" presId="urn:microsoft.com/office/officeart/2008/layout/HorizontalMultiLevelHierarchy"/>
    <dgm:cxn modelId="{074CDC31-382F-40BC-8194-914919B6CF5F}" type="presParOf" srcId="{2961D86D-F73F-4473-AB1B-576A5B1F13EF}" destId="{5E887EB9-47B1-4FD3-AB08-2A674DFB8F82}" srcOrd="0" destOrd="0" presId="urn:microsoft.com/office/officeart/2008/layout/HorizontalMultiLevelHierarchy"/>
    <dgm:cxn modelId="{001C27B1-3FC1-49CF-BC8E-146C83CD59E8}" type="presParOf" srcId="{2961D86D-F73F-4473-AB1B-576A5B1F13EF}" destId="{22B425CC-772C-47E3-9F3D-74205E2CF427}" srcOrd="1" destOrd="0" presId="urn:microsoft.com/office/officeart/2008/layout/HorizontalMultiLevelHierarchy"/>
    <dgm:cxn modelId="{D9A9CE89-7FED-4F49-84C7-C8BDD0716E62}" type="presParOf" srcId="{418D2CF9-A710-4920-937C-3FE845A66F7D}" destId="{270F9686-5655-41ED-86C2-87DF157889AC}" srcOrd="2" destOrd="0" presId="urn:microsoft.com/office/officeart/2008/layout/HorizontalMultiLevelHierarchy"/>
    <dgm:cxn modelId="{A9200AE0-BBC9-4E2E-BF3A-623C629C604B}" type="presParOf" srcId="{270F9686-5655-41ED-86C2-87DF157889AC}" destId="{CDCF8EAC-A70F-49E5-9FCC-913EFFF5B55C}" srcOrd="0" destOrd="0" presId="urn:microsoft.com/office/officeart/2008/layout/HorizontalMultiLevelHierarchy"/>
    <dgm:cxn modelId="{89F1E5E6-77D8-4E5B-98FB-7AB841696B8B}" type="presParOf" srcId="{418D2CF9-A710-4920-937C-3FE845A66F7D}" destId="{8800F9FA-5B14-4405-A465-08B14A822431}" srcOrd="3" destOrd="0" presId="urn:microsoft.com/office/officeart/2008/layout/HorizontalMultiLevelHierarchy"/>
    <dgm:cxn modelId="{3C81A9B9-38E1-4AAF-9538-F8F8906F4FCB}" type="presParOf" srcId="{8800F9FA-5B14-4405-A465-08B14A822431}" destId="{CBD164A9-DFE3-4702-B116-7A5DB76AB301}" srcOrd="0" destOrd="0" presId="urn:microsoft.com/office/officeart/2008/layout/HorizontalMultiLevelHierarchy"/>
    <dgm:cxn modelId="{4193B6C1-0884-41F6-B820-401FB54B3912}" type="presParOf" srcId="{8800F9FA-5B14-4405-A465-08B14A822431}" destId="{6E67AE24-6BF4-49B2-918C-30A80358124F}" srcOrd="1" destOrd="0" presId="urn:microsoft.com/office/officeart/2008/layout/HorizontalMultiLevelHierarchy"/>
    <dgm:cxn modelId="{C6DF0B92-6673-4180-8ECB-A9889386CD6C}" type="presParOf" srcId="{418D2CF9-A710-4920-937C-3FE845A66F7D}" destId="{BBE60DED-5787-4A0F-86B0-6CC5A959364E}" srcOrd="4" destOrd="0" presId="urn:microsoft.com/office/officeart/2008/layout/HorizontalMultiLevelHierarchy"/>
    <dgm:cxn modelId="{8AB709A7-ED10-4610-A847-674A31E971DE}" type="presParOf" srcId="{BBE60DED-5787-4A0F-86B0-6CC5A959364E}" destId="{959C968E-C0EA-4C39-8104-14C2C4217D11}" srcOrd="0" destOrd="0" presId="urn:microsoft.com/office/officeart/2008/layout/HorizontalMultiLevelHierarchy"/>
    <dgm:cxn modelId="{BB739A8D-994C-40C6-99A7-3F1804E85968}" type="presParOf" srcId="{418D2CF9-A710-4920-937C-3FE845A66F7D}" destId="{4CE81FDC-703E-4F60-8DA2-7C410AF238CB}" srcOrd="5" destOrd="0" presId="urn:microsoft.com/office/officeart/2008/layout/HorizontalMultiLevelHierarchy"/>
    <dgm:cxn modelId="{23680C89-C7AA-467F-B98A-388BEED5A963}" type="presParOf" srcId="{4CE81FDC-703E-4F60-8DA2-7C410AF238CB}" destId="{AB2DC48A-8D7B-4F31-A16F-F0594FE789AD}" srcOrd="0" destOrd="0" presId="urn:microsoft.com/office/officeart/2008/layout/HorizontalMultiLevelHierarchy"/>
    <dgm:cxn modelId="{A4620F94-46F2-40FB-937C-DB55AF63B8D1}" type="presParOf" srcId="{4CE81FDC-703E-4F60-8DA2-7C410AF238CB}" destId="{C3315230-D7EA-4A9E-9E1D-848BC0703B05}" srcOrd="1" destOrd="0" presId="urn:microsoft.com/office/officeart/2008/layout/HorizontalMultiLevelHierarchy"/>
    <dgm:cxn modelId="{B94CE5EE-3437-44E7-8D8F-2BC15AD860A6}" type="presParOf" srcId="{418D2CF9-A710-4920-937C-3FE845A66F7D}" destId="{3CD6A98B-CAEA-458C-82EE-EDA0DD231AB7}" srcOrd="6" destOrd="0" presId="urn:microsoft.com/office/officeart/2008/layout/HorizontalMultiLevelHierarchy"/>
    <dgm:cxn modelId="{B8620DF3-58A0-4AC7-AFEA-F540C72F1D6D}" type="presParOf" srcId="{3CD6A98B-CAEA-458C-82EE-EDA0DD231AB7}" destId="{2D375AA2-60A8-44D6-BC4F-611B0FDB6283}" srcOrd="0" destOrd="0" presId="urn:microsoft.com/office/officeart/2008/layout/HorizontalMultiLevelHierarchy"/>
    <dgm:cxn modelId="{B3AB517B-DBF1-4D9A-BDF2-58AA196D3C33}" type="presParOf" srcId="{418D2CF9-A710-4920-937C-3FE845A66F7D}" destId="{95BEBC28-B47B-473F-9686-CA9B49848504}" srcOrd="7" destOrd="0" presId="urn:microsoft.com/office/officeart/2008/layout/HorizontalMultiLevelHierarchy"/>
    <dgm:cxn modelId="{50B6B733-4F26-4E68-8197-CAEB07C913D5}" type="presParOf" srcId="{95BEBC28-B47B-473F-9686-CA9B49848504}" destId="{387A8C4C-850A-428C-904B-93F945B275A0}" srcOrd="0" destOrd="0" presId="urn:microsoft.com/office/officeart/2008/layout/HorizontalMultiLevelHierarchy"/>
    <dgm:cxn modelId="{F861557D-1A0C-4A33-925D-E38222BA3F7D}" type="presParOf" srcId="{95BEBC28-B47B-473F-9686-CA9B49848504}" destId="{87F9B2B6-BF9E-4146-806B-6E6D45391FD6}" srcOrd="1" destOrd="0" presId="urn:microsoft.com/office/officeart/2008/layout/HorizontalMultiLevelHierarchy"/>
    <dgm:cxn modelId="{5C47A448-F27A-4263-8975-1B061B285B08}" type="presParOf" srcId="{418D2CF9-A710-4920-937C-3FE845A66F7D}" destId="{5A94C5C9-78FE-4534-9678-70C923760D48}" srcOrd="8" destOrd="0" presId="urn:microsoft.com/office/officeart/2008/layout/HorizontalMultiLevelHierarchy"/>
    <dgm:cxn modelId="{83A4B1C0-9E93-48A1-888A-24BC2CE9C520}" type="presParOf" srcId="{5A94C5C9-78FE-4534-9678-70C923760D48}" destId="{2353D23F-2674-4934-AE60-DA0ADEE51961}" srcOrd="0" destOrd="0" presId="urn:microsoft.com/office/officeart/2008/layout/HorizontalMultiLevelHierarchy"/>
    <dgm:cxn modelId="{82F9A80F-7962-4A72-A6B3-DDD0F091F4F6}" type="presParOf" srcId="{418D2CF9-A710-4920-937C-3FE845A66F7D}" destId="{1CBA5190-3E27-4200-B65B-E4E070EBC9D6}" srcOrd="9" destOrd="0" presId="urn:microsoft.com/office/officeart/2008/layout/HorizontalMultiLevelHierarchy"/>
    <dgm:cxn modelId="{880A9735-352F-4250-B46F-441DC6DEF5AD}" type="presParOf" srcId="{1CBA5190-3E27-4200-B65B-E4E070EBC9D6}" destId="{2CCCAAE2-61C5-412F-8C25-5D505F1F353C}" srcOrd="0" destOrd="0" presId="urn:microsoft.com/office/officeart/2008/layout/HorizontalMultiLevelHierarchy"/>
    <dgm:cxn modelId="{BC5C0EA3-7E52-4F30-B1C4-45F85D206722}" type="presParOf" srcId="{1CBA5190-3E27-4200-B65B-E4E070EBC9D6}" destId="{C5E07AF2-16A8-470E-A0D8-323DAE279F54}"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EB728C-08A3-1044-BAC3-E7A97B6AE689}" type="doc">
      <dgm:prSet loTypeId="urn:microsoft.com/office/officeart/2008/layout/HorizontalMultiLevelHierarchy" loCatId="" qsTypeId="urn:microsoft.com/office/officeart/2005/8/quickstyle/simple2" qsCatId="simple" csTypeId="urn:microsoft.com/office/officeart/2005/8/colors/accent5_1" csCatId="accent5" phldr="1"/>
      <dgm:spPr/>
      <dgm:t>
        <a:bodyPr/>
        <a:lstStyle/>
        <a:p>
          <a:endParaRPr lang="es-ES"/>
        </a:p>
      </dgm:t>
    </dgm:pt>
    <dgm:pt modelId="{5D972F26-95BB-A34D-9926-4673AD2FFBA9}">
      <dgm:prSet phldrT="[Texto]" custT="1"/>
      <dgm:spPr>
        <a:solidFill>
          <a:schemeClr val="accent3">
            <a:lumMod val="60000"/>
            <a:lumOff val="40000"/>
          </a:schemeClr>
        </a:solidFill>
      </dgm:spPr>
      <dgm:t>
        <a:bodyPr/>
        <a:lstStyle/>
        <a:p>
          <a:r>
            <a:rPr lang="es-ES" sz="2400" b="1" dirty="0">
              <a:solidFill>
                <a:srgbClr val="002060"/>
              </a:solidFill>
            </a:rPr>
            <a:t>UNIDADES DE TRANSPARENCIA </a:t>
          </a:r>
        </a:p>
      </dgm:t>
    </dgm:pt>
    <dgm:pt modelId="{5B978B95-125C-6442-BCA5-F5C10A50D739}" type="parTrans" cxnId="{380B7FD9-1F96-6248-BBF4-2D4D9A2390A2}">
      <dgm:prSet/>
      <dgm:spPr/>
      <dgm:t>
        <a:bodyPr/>
        <a:lstStyle/>
        <a:p>
          <a:endParaRPr lang="es-ES" sz="1800"/>
        </a:p>
      </dgm:t>
    </dgm:pt>
    <dgm:pt modelId="{82D931CD-6863-FC4E-B3D4-6DF2D93D6286}" type="sibTrans" cxnId="{380B7FD9-1F96-6248-BBF4-2D4D9A2390A2}">
      <dgm:prSet/>
      <dgm:spPr/>
      <dgm:t>
        <a:bodyPr/>
        <a:lstStyle/>
        <a:p>
          <a:endParaRPr lang="es-ES" sz="1800"/>
        </a:p>
      </dgm:t>
    </dgm:pt>
    <dgm:pt modelId="{BE0222E4-B335-454C-AAB3-A83AD28F5341}">
      <dgm:prSet phldrT="[Texto]" custT="1"/>
      <dgm:spPr/>
      <dgm:t>
        <a:bodyPr/>
        <a:lstStyle/>
        <a:p>
          <a:r>
            <a:rPr lang="es-MX" sz="1800" b="1" dirty="0"/>
            <a:t>Coadyuvar en Recabar y difundir la información referente a las Obligaciones de Transparencia</a:t>
          </a:r>
          <a:r>
            <a:rPr lang="es-ES" sz="1800" b="1" dirty="0"/>
            <a:t>. </a:t>
          </a:r>
        </a:p>
      </dgm:t>
    </dgm:pt>
    <dgm:pt modelId="{ADC2701E-16BC-044B-B683-5CE78755E01C}" type="parTrans" cxnId="{982542F6-193A-FE45-83D1-11296ACF42E5}">
      <dgm:prSet custT="1"/>
      <dgm:spPr/>
      <dgm:t>
        <a:bodyPr/>
        <a:lstStyle/>
        <a:p>
          <a:endParaRPr lang="es-ES" sz="1800" dirty="0"/>
        </a:p>
      </dgm:t>
    </dgm:pt>
    <dgm:pt modelId="{1260A1E8-F735-E847-A039-9C2DE1D6EBE6}" type="sibTrans" cxnId="{982542F6-193A-FE45-83D1-11296ACF42E5}">
      <dgm:prSet/>
      <dgm:spPr/>
      <dgm:t>
        <a:bodyPr/>
        <a:lstStyle/>
        <a:p>
          <a:endParaRPr lang="es-ES" sz="1800"/>
        </a:p>
      </dgm:t>
    </dgm:pt>
    <dgm:pt modelId="{E29CE190-285B-8E48-A3CC-89181978A7CF}">
      <dgm:prSet phldrT="[Texto]" custT="1"/>
      <dgm:spPr/>
      <dgm:t>
        <a:bodyPr/>
        <a:lstStyle/>
        <a:p>
          <a:r>
            <a:rPr lang="es-ES" sz="1800" b="1" dirty="0"/>
            <a:t>Realizar los trámites internos necesarios para la atención de las solicitudes de acceso a la información  </a:t>
          </a:r>
        </a:p>
      </dgm:t>
    </dgm:pt>
    <dgm:pt modelId="{D7E6AA87-E405-D140-83C3-19E69130A9BF}" type="parTrans" cxnId="{81A41A63-02CD-B24E-A3B6-7CD374F0AA14}">
      <dgm:prSet custT="1"/>
      <dgm:spPr/>
      <dgm:t>
        <a:bodyPr/>
        <a:lstStyle/>
        <a:p>
          <a:endParaRPr lang="es-ES" sz="1800" dirty="0"/>
        </a:p>
      </dgm:t>
    </dgm:pt>
    <dgm:pt modelId="{F4804777-2F46-1D47-96A3-C7ECA9789911}" type="sibTrans" cxnId="{81A41A63-02CD-B24E-A3B6-7CD374F0AA14}">
      <dgm:prSet/>
      <dgm:spPr/>
      <dgm:t>
        <a:bodyPr/>
        <a:lstStyle/>
        <a:p>
          <a:endParaRPr lang="es-ES" sz="1800"/>
        </a:p>
      </dgm:t>
    </dgm:pt>
    <dgm:pt modelId="{A4CFD981-F3C8-E641-8B38-3E430DA30DCA}">
      <dgm:prSet phldrT="[Texto]" custT="1"/>
      <dgm:spPr/>
      <dgm:t>
        <a:bodyPr/>
        <a:lstStyle/>
        <a:p>
          <a:r>
            <a:rPr lang="es-ES" sz="1800" b="1" dirty="0"/>
            <a:t>Promover e implementar políticas de transparencia proactiva, fomentar la transparencia al interior del sujeto obligado</a:t>
          </a:r>
          <a:r>
            <a:rPr lang="es-ES" sz="1800" dirty="0"/>
            <a:t>. </a:t>
          </a:r>
        </a:p>
      </dgm:t>
    </dgm:pt>
    <dgm:pt modelId="{B833537F-490C-5F41-B03C-CEC09C46F583}" type="parTrans" cxnId="{032FEFD2-C336-7940-A57A-31929EA494DB}">
      <dgm:prSet custT="1"/>
      <dgm:spPr/>
      <dgm:t>
        <a:bodyPr/>
        <a:lstStyle/>
        <a:p>
          <a:endParaRPr lang="es-ES" sz="1800" dirty="0"/>
        </a:p>
      </dgm:t>
    </dgm:pt>
    <dgm:pt modelId="{BF642581-D6BF-E545-8F1A-DE93277F8529}" type="sibTrans" cxnId="{032FEFD2-C336-7940-A57A-31929EA494DB}">
      <dgm:prSet/>
      <dgm:spPr/>
      <dgm:t>
        <a:bodyPr/>
        <a:lstStyle/>
        <a:p>
          <a:endParaRPr lang="es-ES" sz="1800"/>
        </a:p>
      </dgm:t>
    </dgm:pt>
    <dgm:pt modelId="{5ABFBAE0-7FF7-484C-96AD-ABD36D7DBD23}">
      <dgm:prSet custT="1"/>
      <dgm:spPr/>
      <dgm:t>
        <a:bodyPr/>
        <a:lstStyle/>
        <a:p>
          <a:r>
            <a:rPr lang="es-ES" sz="1800" b="1" dirty="0"/>
            <a:t>Auxiliar a los particulares en la elaboración de las solicitudes de acceso a la información. Orientarlos sobre los sujetos obligados competentes. </a:t>
          </a:r>
        </a:p>
      </dgm:t>
    </dgm:pt>
    <dgm:pt modelId="{E537B124-13CC-7848-8E98-A5A091A51CF8}" type="parTrans" cxnId="{2A1C40B8-911B-124D-985E-E7E1190F02F6}">
      <dgm:prSet custT="1"/>
      <dgm:spPr/>
      <dgm:t>
        <a:bodyPr/>
        <a:lstStyle/>
        <a:p>
          <a:endParaRPr lang="es-ES" sz="1800" dirty="0"/>
        </a:p>
      </dgm:t>
    </dgm:pt>
    <dgm:pt modelId="{1C1CCEC4-4106-6C46-9C8C-99680B5EC910}" type="sibTrans" cxnId="{2A1C40B8-911B-124D-985E-E7E1190F02F6}">
      <dgm:prSet/>
      <dgm:spPr/>
      <dgm:t>
        <a:bodyPr/>
        <a:lstStyle/>
        <a:p>
          <a:endParaRPr lang="es-ES" sz="1800"/>
        </a:p>
      </dgm:t>
    </dgm:pt>
    <dgm:pt modelId="{66EEE0D1-3E27-884F-B54A-6B57C2673DB4}">
      <dgm:prSet custT="1"/>
      <dgm:spPr/>
      <dgm:t>
        <a:bodyPr/>
        <a:lstStyle/>
        <a:p>
          <a:r>
            <a:rPr lang="es-ES" sz="1800" b="1" dirty="0"/>
            <a:t>Recibir y dar trámite a las solicitudes de información.</a:t>
          </a:r>
        </a:p>
      </dgm:t>
    </dgm:pt>
    <dgm:pt modelId="{04FACE02-AF29-EE4E-8F67-2CCDDFD60CDA}" type="parTrans" cxnId="{C905C579-8A1F-1046-8530-E608719C7869}">
      <dgm:prSet custT="1"/>
      <dgm:spPr/>
      <dgm:t>
        <a:bodyPr/>
        <a:lstStyle/>
        <a:p>
          <a:endParaRPr lang="es-ES" sz="1800" dirty="0"/>
        </a:p>
      </dgm:t>
    </dgm:pt>
    <dgm:pt modelId="{2E0125DB-8DC6-D348-A038-E3E1B5E610ED}" type="sibTrans" cxnId="{C905C579-8A1F-1046-8530-E608719C7869}">
      <dgm:prSet/>
      <dgm:spPr/>
      <dgm:t>
        <a:bodyPr/>
        <a:lstStyle/>
        <a:p>
          <a:endParaRPr lang="es-ES" sz="1800"/>
        </a:p>
      </dgm:t>
    </dgm:pt>
    <dgm:pt modelId="{782830D1-6020-5E4A-9546-D1909EC37064}" type="pres">
      <dgm:prSet presAssocID="{34EB728C-08A3-1044-BAC3-E7A97B6AE689}" presName="Name0" presStyleCnt="0">
        <dgm:presLayoutVars>
          <dgm:chPref val="1"/>
          <dgm:dir/>
          <dgm:animOne val="branch"/>
          <dgm:animLvl val="lvl"/>
          <dgm:resizeHandles val="exact"/>
        </dgm:presLayoutVars>
      </dgm:prSet>
      <dgm:spPr/>
      <dgm:t>
        <a:bodyPr/>
        <a:lstStyle/>
        <a:p>
          <a:endParaRPr lang="es-MX"/>
        </a:p>
      </dgm:t>
    </dgm:pt>
    <dgm:pt modelId="{A333D752-9572-0A48-A977-5A059A2710A2}" type="pres">
      <dgm:prSet presAssocID="{5D972F26-95BB-A34D-9926-4673AD2FFBA9}" presName="root1" presStyleCnt="0"/>
      <dgm:spPr/>
    </dgm:pt>
    <dgm:pt modelId="{FC33DAB9-520D-0F44-B377-E687D1429E3A}" type="pres">
      <dgm:prSet presAssocID="{5D972F26-95BB-A34D-9926-4673AD2FFBA9}" presName="LevelOneTextNode" presStyleLbl="node0" presStyleIdx="0" presStyleCnt="1" custScaleX="126604" custLinFactNeighborX="-75039" custLinFactNeighborY="0">
        <dgm:presLayoutVars>
          <dgm:chPref val="3"/>
        </dgm:presLayoutVars>
      </dgm:prSet>
      <dgm:spPr/>
      <dgm:t>
        <a:bodyPr/>
        <a:lstStyle/>
        <a:p>
          <a:endParaRPr lang="es-MX"/>
        </a:p>
      </dgm:t>
    </dgm:pt>
    <dgm:pt modelId="{084BF3AB-9F67-FA41-B95A-B439ACC02B0C}" type="pres">
      <dgm:prSet presAssocID="{5D972F26-95BB-A34D-9926-4673AD2FFBA9}" presName="level2hierChild" presStyleCnt="0"/>
      <dgm:spPr/>
    </dgm:pt>
    <dgm:pt modelId="{3A019720-261B-424A-B443-4D259163A4D1}" type="pres">
      <dgm:prSet presAssocID="{ADC2701E-16BC-044B-B683-5CE78755E01C}" presName="conn2-1" presStyleLbl="parChTrans1D2" presStyleIdx="0" presStyleCnt="5"/>
      <dgm:spPr/>
      <dgm:t>
        <a:bodyPr/>
        <a:lstStyle/>
        <a:p>
          <a:endParaRPr lang="es-MX"/>
        </a:p>
      </dgm:t>
    </dgm:pt>
    <dgm:pt modelId="{21618D4B-1CC7-DE4D-8FE4-B3860EE1BF7E}" type="pres">
      <dgm:prSet presAssocID="{ADC2701E-16BC-044B-B683-5CE78755E01C}" presName="connTx" presStyleLbl="parChTrans1D2" presStyleIdx="0" presStyleCnt="5"/>
      <dgm:spPr/>
      <dgm:t>
        <a:bodyPr/>
        <a:lstStyle/>
        <a:p>
          <a:endParaRPr lang="es-MX"/>
        </a:p>
      </dgm:t>
    </dgm:pt>
    <dgm:pt modelId="{C6EC9EF7-7E30-4A4B-9499-F063B806077C}" type="pres">
      <dgm:prSet presAssocID="{BE0222E4-B335-454C-AAB3-A83AD28F5341}" presName="root2" presStyleCnt="0"/>
      <dgm:spPr/>
    </dgm:pt>
    <dgm:pt modelId="{C7CB8191-A2DD-C544-A5B6-73B6FA22E7B2}" type="pres">
      <dgm:prSet presAssocID="{BE0222E4-B335-454C-AAB3-A83AD28F5341}" presName="LevelTwoTextNode" presStyleLbl="node2" presStyleIdx="0" presStyleCnt="5" custScaleX="135018">
        <dgm:presLayoutVars>
          <dgm:chPref val="3"/>
        </dgm:presLayoutVars>
      </dgm:prSet>
      <dgm:spPr/>
      <dgm:t>
        <a:bodyPr/>
        <a:lstStyle/>
        <a:p>
          <a:endParaRPr lang="es-MX"/>
        </a:p>
      </dgm:t>
    </dgm:pt>
    <dgm:pt modelId="{5869E21F-7764-DF41-A70E-B15F6E49C8CC}" type="pres">
      <dgm:prSet presAssocID="{BE0222E4-B335-454C-AAB3-A83AD28F5341}" presName="level3hierChild" presStyleCnt="0"/>
      <dgm:spPr/>
    </dgm:pt>
    <dgm:pt modelId="{5893C186-3C2A-F444-A4D2-A0D35443B4F0}" type="pres">
      <dgm:prSet presAssocID="{04FACE02-AF29-EE4E-8F67-2CCDDFD60CDA}" presName="conn2-1" presStyleLbl="parChTrans1D2" presStyleIdx="1" presStyleCnt="5"/>
      <dgm:spPr/>
      <dgm:t>
        <a:bodyPr/>
        <a:lstStyle/>
        <a:p>
          <a:endParaRPr lang="es-MX"/>
        </a:p>
      </dgm:t>
    </dgm:pt>
    <dgm:pt modelId="{CD48004A-1797-7844-9F33-B9C8EBD31FF1}" type="pres">
      <dgm:prSet presAssocID="{04FACE02-AF29-EE4E-8F67-2CCDDFD60CDA}" presName="connTx" presStyleLbl="parChTrans1D2" presStyleIdx="1" presStyleCnt="5"/>
      <dgm:spPr/>
      <dgm:t>
        <a:bodyPr/>
        <a:lstStyle/>
        <a:p>
          <a:endParaRPr lang="es-MX"/>
        </a:p>
      </dgm:t>
    </dgm:pt>
    <dgm:pt modelId="{1D9684D7-8117-C944-B90C-D95F4B1F7A14}" type="pres">
      <dgm:prSet presAssocID="{66EEE0D1-3E27-884F-B54A-6B57C2673DB4}" presName="root2" presStyleCnt="0"/>
      <dgm:spPr/>
    </dgm:pt>
    <dgm:pt modelId="{FE531ADE-17D6-BD40-965B-43A7D89FFBC1}" type="pres">
      <dgm:prSet presAssocID="{66EEE0D1-3E27-884F-B54A-6B57C2673DB4}" presName="LevelTwoTextNode" presStyleLbl="node2" presStyleIdx="1" presStyleCnt="5" custScaleX="135018">
        <dgm:presLayoutVars>
          <dgm:chPref val="3"/>
        </dgm:presLayoutVars>
      </dgm:prSet>
      <dgm:spPr/>
      <dgm:t>
        <a:bodyPr/>
        <a:lstStyle/>
        <a:p>
          <a:endParaRPr lang="es-MX"/>
        </a:p>
      </dgm:t>
    </dgm:pt>
    <dgm:pt modelId="{76BEFB15-6038-B349-ABD5-80A7F67C369F}" type="pres">
      <dgm:prSet presAssocID="{66EEE0D1-3E27-884F-B54A-6B57C2673DB4}" presName="level3hierChild" presStyleCnt="0"/>
      <dgm:spPr/>
    </dgm:pt>
    <dgm:pt modelId="{37BDAF6F-0DBD-6348-BF2D-EE08222292B4}" type="pres">
      <dgm:prSet presAssocID="{E537B124-13CC-7848-8E98-A5A091A51CF8}" presName="conn2-1" presStyleLbl="parChTrans1D2" presStyleIdx="2" presStyleCnt="5"/>
      <dgm:spPr/>
      <dgm:t>
        <a:bodyPr/>
        <a:lstStyle/>
        <a:p>
          <a:endParaRPr lang="es-MX"/>
        </a:p>
      </dgm:t>
    </dgm:pt>
    <dgm:pt modelId="{F273B2AF-EE85-D94E-9D39-A74BF2386E19}" type="pres">
      <dgm:prSet presAssocID="{E537B124-13CC-7848-8E98-A5A091A51CF8}" presName="connTx" presStyleLbl="parChTrans1D2" presStyleIdx="2" presStyleCnt="5"/>
      <dgm:spPr/>
      <dgm:t>
        <a:bodyPr/>
        <a:lstStyle/>
        <a:p>
          <a:endParaRPr lang="es-MX"/>
        </a:p>
      </dgm:t>
    </dgm:pt>
    <dgm:pt modelId="{C8E4E859-BC1A-6E47-A478-E4DF6102E2DD}" type="pres">
      <dgm:prSet presAssocID="{5ABFBAE0-7FF7-484C-96AD-ABD36D7DBD23}" presName="root2" presStyleCnt="0"/>
      <dgm:spPr/>
    </dgm:pt>
    <dgm:pt modelId="{32A47484-E1E1-AF48-80BA-BEF3155D66C9}" type="pres">
      <dgm:prSet presAssocID="{5ABFBAE0-7FF7-484C-96AD-ABD36D7DBD23}" presName="LevelTwoTextNode" presStyleLbl="node2" presStyleIdx="2" presStyleCnt="5" custScaleX="134215" custScaleY="165956">
        <dgm:presLayoutVars>
          <dgm:chPref val="3"/>
        </dgm:presLayoutVars>
      </dgm:prSet>
      <dgm:spPr/>
      <dgm:t>
        <a:bodyPr/>
        <a:lstStyle/>
        <a:p>
          <a:endParaRPr lang="es-MX"/>
        </a:p>
      </dgm:t>
    </dgm:pt>
    <dgm:pt modelId="{40E0E9D9-54B1-8446-8591-687028F2FD4A}" type="pres">
      <dgm:prSet presAssocID="{5ABFBAE0-7FF7-484C-96AD-ABD36D7DBD23}" presName="level3hierChild" presStyleCnt="0"/>
      <dgm:spPr/>
    </dgm:pt>
    <dgm:pt modelId="{F94740CA-513E-2246-A06C-BBEF6C79737A}" type="pres">
      <dgm:prSet presAssocID="{D7E6AA87-E405-D140-83C3-19E69130A9BF}" presName="conn2-1" presStyleLbl="parChTrans1D2" presStyleIdx="3" presStyleCnt="5"/>
      <dgm:spPr/>
      <dgm:t>
        <a:bodyPr/>
        <a:lstStyle/>
        <a:p>
          <a:endParaRPr lang="es-MX"/>
        </a:p>
      </dgm:t>
    </dgm:pt>
    <dgm:pt modelId="{20268200-15D5-124D-BF9E-8CDF85E9A7F1}" type="pres">
      <dgm:prSet presAssocID="{D7E6AA87-E405-D140-83C3-19E69130A9BF}" presName="connTx" presStyleLbl="parChTrans1D2" presStyleIdx="3" presStyleCnt="5"/>
      <dgm:spPr/>
      <dgm:t>
        <a:bodyPr/>
        <a:lstStyle/>
        <a:p>
          <a:endParaRPr lang="es-MX"/>
        </a:p>
      </dgm:t>
    </dgm:pt>
    <dgm:pt modelId="{6D870960-13BF-084E-919C-127D8E24FB13}" type="pres">
      <dgm:prSet presAssocID="{E29CE190-285B-8E48-A3CC-89181978A7CF}" presName="root2" presStyleCnt="0"/>
      <dgm:spPr/>
    </dgm:pt>
    <dgm:pt modelId="{818B9DF4-4748-914A-842A-B2842AADE780}" type="pres">
      <dgm:prSet presAssocID="{E29CE190-285B-8E48-A3CC-89181978A7CF}" presName="LevelTwoTextNode" presStyleLbl="node2" presStyleIdx="3" presStyleCnt="5" custScaleX="135018" custScaleY="124247">
        <dgm:presLayoutVars>
          <dgm:chPref val="3"/>
        </dgm:presLayoutVars>
      </dgm:prSet>
      <dgm:spPr/>
      <dgm:t>
        <a:bodyPr/>
        <a:lstStyle/>
        <a:p>
          <a:endParaRPr lang="es-MX"/>
        </a:p>
      </dgm:t>
    </dgm:pt>
    <dgm:pt modelId="{79966F73-28A6-3243-A735-579159DA148F}" type="pres">
      <dgm:prSet presAssocID="{E29CE190-285B-8E48-A3CC-89181978A7CF}" presName="level3hierChild" presStyleCnt="0"/>
      <dgm:spPr/>
    </dgm:pt>
    <dgm:pt modelId="{36A91EAD-8A76-2A4B-BAFF-98EE01B85EE0}" type="pres">
      <dgm:prSet presAssocID="{B833537F-490C-5F41-B03C-CEC09C46F583}" presName="conn2-1" presStyleLbl="parChTrans1D2" presStyleIdx="4" presStyleCnt="5"/>
      <dgm:spPr/>
      <dgm:t>
        <a:bodyPr/>
        <a:lstStyle/>
        <a:p>
          <a:endParaRPr lang="es-MX"/>
        </a:p>
      </dgm:t>
    </dgm:pt>
    <dgm:pt modelId="{C9AB3546-9F8B-0E48-9353-19BA69A78D7F}" type="pres">
      <dgm:prSet presAssocID="{B833537F-490C-5F41-B03C-CEC09C46F583}" presName="connTx" presStyleLbl="parChTrans1D2" presStyleIdx="4" presStyleCnt="5"/>
      <dgm:spPr/>
      <dgm:t>
        <a:bodyPr/>
        <a:lstStyle/>
        <a:p>
          <a:endParaRPr lang="es-MX"/>
        </a:p>
      </dgm:t>
    </dgm:pt>
    <dgm:pt modelId="{76310C01-65E5-B240-993E-5B335E3F824F}" type="pres">
      <dgm:prSet presAssocID="{A4CFD981-F3C8-E641-8B38-3E430DA30DCA}" presName="root2" presStyleCnt="0"/>
      <dgm:spPr/>
    </dgm:pt>
    <dgm:pt modelId="{EE2AB092-5C78-3149-81E0-3EE6E50BC580}" type="pres">
      <dgm:prSet presAssocID="{A4CFD981-F3C8-E641-8B38-3E430DA30DCA}" presName="LevelTwoTextNode" presStyleLbl="node2" presStyleIdx="4" presStyleCnt="5" custScaleX="135018" custScaleY="144790">
        <dgm:presLayoutVars>
          <dgm:chPref val="3"/>
        </dgm:presLayoutVars>
      </dgm:prSet>
      <dgm:spPr/>
      <dgm:t>
        <a:bodyPr/>
        <a:lstStyle/>
        <a:p>
          <a:endParaRPr lang="es-MX"/>
        </a:p>
      </dgm:t>
    </dgm:pt>
    <dgm:pt modelId="{3BBFA5A6-1F3D-6744-856D-E070C20BC2C5}" type="pres">
      <dgm:prSet presAssocID="{A4CFD981-F3C8-E641-8B38-3E430DA30DCA}" presName="level3hierChild" presStyleCnt="0"/>
      <dgm:spPr/>
    </dgm:pt>
  </dgm:ptLst>
  <dgm:cxnLst>
    <dgm:cxn modelId="{429639E5-7B70-456B-9453-8C0944832FED}" type="presOf" srcId="{A4CFD981-F3C8-E641-8B38-3E430DA30DCA}" destId="{EE2AB092-5C78-3149-81E0-3EE6E50BC580}" srcOrd="0" destOrd="0" presId="urn:microsoft.com/office/officeart/2008/layout/HorizontalMultiLevelHierarchy"/>
    <dgm:cxn modelId="{9497D9EE-1B05-413D-BB32-8EC0F636F55E}" type="presOf" srcId="{BE0222E4-B335-454C-AAB3-A83AD28F5341}" destId="{C7CB8191-A2DD-C544-A5B6-73B6FA22E7B2}" srcOrd="0" destOrd="0" presId="urn:microsoft.com/office/officeart/2008/layout/HorizontalMultiLevelHierarchy"/>
    <dgm:cxn modelId="{50015703-E811-475B-ADFA-679B19A255FD}" type="presOf" srcId="{04FACE02-AF29-EE4E-8F67-2CCDDFD60CDA}" destId="{5893C186-3C2A-F444-A4D2-A0D35443B4F0}" srcOrd="0" destOrd="0" presId="urn:microsoft.com/office/officeart/2008/layout/HorizontalMultiLevelHierarchy"/>
    <dgm:cxn modelId="{032FEFD2-C336-7940-A57A-31929EA494DB}" srcId="{5D972F26-95BB-A34D-9926-4673AD2FFBA9}" destId="{A4CFD981-F3C8-E641-8B38-3E430DA30DCA}" srcOrd="4" destOrd="0" parTransId="{B833537F-490C-5F41-B03C-CEC09C46F583}" sibTransId="{BF642581-D6BF-E545-8F1A-DE93277F8529}"/>
    <dgm:cxn modelId="{982542F6-193A-FE45-83D1-11296ACF42E5}" srcId="{5D972F26-95BB-A34D-9926-4673AD2FFBA9}" destId="{BE0222E4-B335-454C-AAB3-A83AD28F5341}" srcOrd="0" destOrd="0" parTransId="{ADC2701E-16BC-044B-B683-5CE78755E01C}" sibTransId="{1260A1E8-F735-E847-A039-9C2DE1D6EBE6}"/>
    <dgm:cxn modelId="{5D4643BD-7016-441E-AD2A-F91461798C0A}" type="presOf" srcId="{B833537F-490C-5F41-B03C-CEC09C46F583}" destId="{C9AB3546-9F8B-0E48-9353-19BA69A78D7F}" srcOrd="1" destOrd="0" presId="urn:microsoft.com/office/officeart/2008/layout/HorizontalMultiLevelHierarchy"/>
    <dgm:cxn modelId="{380B7FD9-1F96-6248-BBF4-2D4D9A2390A2}" srcId="{34EB728C-08A3-1044-BAC3-E7A97B6AE689}" destId="{5D972F26-95BB-A34D-9926-4673AD2FFBA9}" srcOrd="0" destOrd="0" parTransId="{5B978B95-125C-6442-BCA5-F5C10A50D739}" sibTransId="{82D931CD-6863-FC4E-B3D4-6DF2D93D6286}"/>
    <dgm:cxn modelId="{9A51A6AD-0679-4019-BF57-A9C1646A1B05}" type="presOf" srcId="{5ABFBAE0-7FF7-484C-96AD-ABD36D7DBD23}" destId="{32A47484-E1E1-AF48-80BA-BEF3155D66C9}" srcOrd="0" destOrd="0" presId="urn:microsoft.com/office/officeart/2008/layout/HorizontalMultiLevelHierarchy"/>
    <dgm:cxn modelId="{044F4D00-79A0-4BF3-9533-159C8D7182C8}" type="presOf" srcId="{ADC2701E-16BC-044B-B683-5CE78755E01C}" destId="{21618D4B-1CC7-DE4D-8FE4-B3860EE1BF7E}" srcOrd="1" destOrd="0" presId="urn:microsoft.com/office/officeart/2008/layout/HorizontalMultiLevelHierarchy"/>
    <dgm:cxn modelId="{8F6CCA2B-E19A-461C-A290-FE861D254DC5}" type="presOf" srcId="{E537B124-13CC-7848-8E98-A5A091A51CF8}" destId="{F273B2AF-EE85-D94E-9D39-A74BF2386E19}" srcOrd="1" destOrd="0" presId="urn:microsoft.com/office/officeart/2008/layout/HorizontalMultiLevelHierarchy"/>
    <dgm:cxn modelId="{A557FC11-60B8-4DF0-88C8-3D24B0C48FB9}" type="presOf" srcId="{E537B124-13CC-7848-8E98-A5A091A51CF8}" destId="{37BDAF6F-0DBD-6348-BF2D-EE08222292B4}" srcOrd="0" destOrd="0" presId="urn:microsoft.com/office/officeart/2008/layout/HorizontalMultiLevelHierarchy"/>
    <dgm:cxn modelId="{DF488DC2-DF09-4513-AD39-0EA174F8B060}" type="presOf" srcId="{66EEE0D1-3E27-884F-B54A-6B57C2673DB4}" destId="{FE531ADE-17D6-BD40-965B-43A7D89FFBC1}" srcOrd="0" destOrd="0" presId="urn:microsoft.com/office/officeart/2008/layout/HorizontalMultiLevelHierarchy"/>
    <dgm:cxn modelId="{ECD700B2-FF26-4CC5-994B-50CCB3C97AFC}" type="presOf" srcId="{ADC2701E-16BC-044B-B683-5CE78755E01C}" destId="{3A019720-261B-424A-B443-4D259163A4D1}" srcOrd="0" destOrd="0" presId="urn:microsoft.com/office/officeart/2008/layout/HorizontalMultiLevelHierarchy"/>
    <dgm:cxn modelId="{2C7D6B1B-4BE6-4E68-A178-8D3652AA6C92}" type="presOf" srcId="{D7E6AA87-E405-D140-83C3-19E69130A9BF}" destId="{20268200-15D5-124D-BF9E-8CDF85E9A7F1}" srcOrd="1" destOrd="0" presId="urn:microsoft.com/office/officeart/2008/layout/HorizontalMultiLevelHierarchy"/>
    <dgm:cxn modelId="{C905C579-8A1F-1046-8530-E608719C7869}" srcId="{5D972F26-95BB-A34D-9926-4673AD2FFBA9}" destId="{66EEE0D1-3E27-884F-B54A-6B57C2673DB4}" srcOrd="1" destOrd="0" parTransId="{04FACE02-AF29-EE4E-8F67-2CCDDFD60CDA}" sibTransId="{2E0125DB-8DC6-D348-A038-E3E1B5E610ED}"/>
    <dgm:cxn modelId="{81A41A63-02CD-B24E-A3B6-7CD374F0AA14}" srcId="{5D972F26-95BB-A34D-9926-4673AD2FFBA9}" destId="{E29CE190-285B-8E48-A3CC-89181978A7CF}" srcOrd="3" destOrd="0" parTransId="{D7E6AA87-E405-D140-83C3-19E69130A9BF}" sibTransId="{F4804777-2F46-1D47-96A3-C7ECA9789911}"/>
    <dgm:cxn modelId="{1EE87E0E-44DB-4DFC-A5E7-4EF375E5489F}" type="presOf" srcId="{34EB728C-08A3-1044-BAC3-E7A97B6AE689}" destId="{782830D1-6020-5E4A-9546-D1909EC37064}" srcOrd="0" destOrd="0" presId="urn:microsoft.com/office/officeart/2008/layout/HorizontalMultiLevelHierarchy"/>
    <dgm:cxn modelId="{2A1C40B8-911B-124D-985E-E7E1190F02F6}" srcId="{5D972F26-95BB-A34D-9926-4673AD2FFBA9}" destId="{5ABFBAE0-7FF7-484C-96AD-ABD36D7DBD23}" srcOrd="2" destOrd="0" parTransId="{E537B124-13CC-7848-8E98-A5A091A51CF8}" sibTransId="{1C1CCEC4-4106-6C46-9C8C-99680B5EC910}"/>
    <dgm:cxn modelId="{69629226-8232-4F5D-8B8F-A0E638D251B8}" type="presOf" srcId="{B833537F-490C-5F41-B03C-CEC09C46F583}" destId="{36A91EAD-8A76-2A4B-BAFF-98EE01B85EE0}" srcOrd="0" destOrd="0" presId="urn:microsoft.com/office/officeart/2008/layout/HorizontalMultiLevelHierarchy"/>
    <dgm:cxn modelId="{97892136-00D3-4C61-A306-858AD06A9720}" type="presOf" srcId="{D7E6AA87-E405-D140-83C3-19E69130A9BF}" destId="{F94740CA-513E-2246-A06C-BBEF6C79737A}" srcOrd="0" destOrd="0" presId="urn:microsoft.com/office/officeart/2008/layout/HorizontalMultiLevelHierarchy"/>
    <dgm:cxn modelId="{FDEBE7AD-0662-446C-80FF-E7B0A1711CCF}" type="presOf" srcId="{E29CE190-285B-8E48-A3CC-89181978A7CF}" destId="{818B9DF4-4748-914A-842A-B2842AADE780}" srcOrd="0" destOrd="0" presId="urn:microsoft.com/office/officeart/2008/layout/HorizontalMultiLevelHierarchy"/>
    <dgm:cxn modelId="{3A68E63E-13AC-4EE8-B89D-ABDD977D1332}" type="presOf" srcId="{04FACE02-AF29-EE4E-8F67-2CCDDFD60CDA}" destId="{CD48004A-1797-7844-9F33-B9C8EBD31FF1}" srcOrd="1" destOrd="0" presId="urn:microsoft.com/office/officeart/2008/layout/HorizontalMultiLevelHierarchy"/>
    <dgm:cxn modelId="{E870014F-4A7F-4F97-9E8E-AF60362025D2}" type="presOf" srcId="{5D972F26-95BB-A34D-9926-4673AD2FFBA9}" destId="{FC33DAB9-520D-0F44-B377-E687D1429E3A}" srcOrd="0" destOrd="0" presId="urn:microsoft.com/office/officeart/2008/layout/HorizontalMultiLevelHierarchy"/>
    <dgm:cxn modelId="{7B73747A-B3DB-4CC6-8E0E-050E93FE4776}" type="presParOf" srcId="{782830D1-6020-5E4A-9546-D1909EC37064}" destId="{A333D752-9572-0A48-A977-5A059A2710A2}" srcOrd="0" destOrd="0" presId="urn:microsoft.com/office/officeart/2008/layout/HorizontalMultiLevelHierarchy"/>
    <dgm:cxn modelId="{68382F25-AD33-4E87-9BE6-9D36D8B74115}" type="presParOf" srcId="{A333D752-9572-0A48-A977-5A059A2710A2}" destId="{FC33DAB9-520D-0F44-B377-E687D1429E3A}" srcOrd="0" destOrd="0" presId="urn:microsoft.com/office/officeart/2008/layout/HorizontalMultiLevelHierarchy"/>
    <dgm:cxn modelId="{131DE812-B018-4E90-AE24-3DD45C1C6894}" type="presParOf" srcId="{A333D752-9572-0A48-A977-5A059A2710A2}" destId="{084BF3AB-9F67-FA41-B95A-B439ACC02B0C}" srcOrd="1" destOrd="0" presId="urn:microsoft.com/office/officeart/2008/layout/HorizontalMultiLevelHierarchy"/>
    <dgm:cxn modelId="{FA2E7827-F00F-47D5-AC96-E7F6CF30BB80}" type="presParOf" srcId="{084BF3AB-9F67-FA41-B95A-B439ACC02B0C}" destId="{3A019720-261B-424A-B443-4D259163A4D1}" srcOrd="0" destOrd="0" presId="urn:microsoft.com/office/officeart/2008/layout/HorizontalMultiLevelHierarchy"/>
    <dgm:cxn modelId="{496228D2-F27B-4072-8B35-7147FE7C889D}" type="presParOf" srcId="{3A019720-261B-424A-B443-4D259163A4D1}" destId="{21618D4B-1CC7-DE4D-8FE4-B3860EE1BF7E}" srcOrd="0" destOrd="0" presId="urn:microsoft.com/office/officeart/2008/layout/HorizontalMultiLevelHierarchy"/>
    <dgm:cxn modelId="{417BCA5C-2C11-4A02-BC8C-D26D473C7837}" type="presParOf" srcId="{084BF3AB-9F67-FA41-B95A-B439ACC02B0C}" destId="{C6EC9EF7-7E30-4A4B-9499-F063B806077C}" srcOrd="1" destOrd="0" presId="urn:microsoft.com/office/officeart/2008/layout/HorizontalMultiLevelHierarchy"/>
    <dgm:cxn modelId="{FD182D30-60EB-485D-8AB2-F1005EE324BA}" type="presParOf" srcId="{C6EC9EF7-7E30-4A4B-9499-F063B806077C}" destId="{C7CB8191-A2DD-C544-A5B6-73B6FA22E7B2}" srcOrd="0" destOrd="0" presId="urn:microsoft.com/office/officeart/2008/layout/HorizontalMultiLevelHierarchy"/>
    <dgm:cxn modelId="{6A8CE300-6D70-47C1-9309-299255C1396A}" type="presParOf" srcId="{C6EC9EF7-7E30-4A4B-9499-F063B806077C}" destId="{5869E21F-7764-DF41-A70E-B15F6E49C8CC}" srcOrd="1" destOrd="0" presId="urn:microsoft.com/office/officeart/2008/layout/HorizontalMultiLevelHierarchy"/>
    <dgm:cxn modelId="{D865269A-64C2-44F6-A637-C5BBAF9D179D}" type="presParOf" srcId="{084BF3AB-9F67-FA41-B95A-B439ACC02B0C}" destId="{5893C186-3C2A-F444-A4D2-A0D35443B4F0}" srcOrd="2" destOrd="0" presId="urn:microsoft.com/office/officeart/2008/layout/HorizontalMultiLevelHierarchy"/>
    <dgm:cxn modelId="{485F3A55-8041-419D-9EEB-8CFCEBE47809}" type="presParOf" srcId="{5893C186-3C2A-F444-A4D2-A0D35443B4F0}" destId="{CD48004A-1797-7844-9F33-B9C8EBD31FF1}" srcOrd="0" destOrd="0" presId="urn:microsoft.com/office/officeart/2008/layout/HorizontalMultiLevelHierarchy"/>
    <dgm:cxn modelId="{971C0633-DD87-4DAD-8AD8-6B884DAE2057}" type="presParOf" srcId="{084BF3AB-9F67-FA41-B95A-B439ACC02B0C}" destId="{1D9684D7-8117-C944-B90C-D95F4B1F7A14}" srcOrd="3" destOrd="0" presId="urn:microsoft.com/office/officeart/2008/layout/HorizontalMultiLevelHierarchy"/>
    <dgm:cxn modelId="{6AED42F5-558B-4673-875C-B86D699A8D0B}" type="presParOf" srcId="{1D9684D7-8117-C944-B90C-D95F4B1F7A14}" destId="{FE531ADE-17D6-BD40-965B-43A7D89FFBC1}" srcOrd="0" destOrd="0" presId="urn:microsoft.com/office/officeart/2008/layout/HorizontalMultiLevelHierarchy"/>
    <dgm:cxn modelId="{3A7B2138-84A0-4FAC-8BE6-4D9DF8CB4631}" type="presParOf" srcId="{1D9684D7-8117-C944-B90C-D95F4B1F7A14}" destId="{76BEFB15-6038-B349-ABD5-80A7F67C369F}" srcOrd="1" destOrd="0" presId="urn:microsoft.com/office/officeart/2008/layout/HorizontalMultiLevelHierarchy"/>
    <dgm:cxn modelId="{83D5D7F3-FDBB-4FFC-BC5B-615606836AF9}" type="presParOf" srcId="{084BF3AB-9F67-FA41-B95A-B439ACC02B0C}" destId="{37BDAF6F-0DBD-6348-BF2D-EE08222292B4}" srcOrd="4" destOrd="0" presId="urn:microsoft.com/office/officeart/2008/layout/HorizontalMultiLevelHierarchy"/>
    <dgm:cxn modelId="{D8DB0A64-DB19-4EFB-808A-003AE7B020C3}" type="presParOf" srcId="{37BDAF6F-0DBD-6348-BF2D-EE08222292B4}" destId="{F273B2AF-EE85-D94E-9D39-A74BF2386E19}" srcOrd="0" destOrd="0" presId="urn:microsoft.com/office/officeart/2008/layout/HorizontalMultiLevelHierarchy"/>
    <dgm:cxn modelId="{F40FD619-505E-457C-A67C-662A66A22291}" type="presParOf" srcId="{084BF3AB-9F67-FA41-B95A-B439ACC02B0C}" destId="{C8E4E859-BC1A-6E47-A478-E4DF6102E2DD}" srcOrd="5" destOrd="0" presId="urn:microsoft.com/office/officeart/2008/layout/HorizontalMultiLevelHierarchy"/>
    <dgm:cxn modelId="{509BF014-EB42-4D9F-8563-1202C85FCA5C}" type="presParOf" srcId="{C8E4E859-BC1A-6E47-A478-E4DF6102E2DD}" destId="{32A47484-E1E1-AF48-80BA-BEF3155D66C9}" srcOrd="0" destOrd="0" presId="urn:microsoft.com/office/officeart/2008/layout/HorizontalMultiLevelHierarchy"/>
    <dgm:cxn modelId="{8386A826-8EC4-45E8-A40D-89A9FDA40374}" type="presParOf" srcId="{C8E4E859-BC1A-6E47-A478-E4DF6102E2DD}" destId="{40E0E9D9-54B1-8446-8591-687028F2FD4A}" srcOrd="1" destOrd="0" presId="urn:microsoft.com/office/officeart/2008/layout/HorizontalMultiLevelHierarchy"/>
    <dgm:cxn modelId="{88EBF0E8-918F-4CFD-80B0-7DC48A43F413}" type="presParOf" srcId="{084BF3AB-9F67-FA41-B95A-B439ACC02B0C}" destId="{F94740CA-513E-2246-A06C-BBEF6C79737A}" srcOrd="6" destOrd="0" presId="urn:microsoft.com/office/officeart/2008/layout/HorizontalMultiLevelHierarchy"/>
    <dgm:cxn modelId="{33DF90AC-19F6-45DB-B20E-5E7441FC737D}" type="presParOf" srcId="{F94740CA-513E-2246-A06C-BBEF6C79737A}" destId="{20268200-15D5-124D-BF9E-8CDF85E9A7F1}" srcOrd="0" destOrd="0" presId="urn:microsoft.com/office/officeart/2008/layout/HorizontalMultiLevelHierarchy"/>
    <dgm:cxn modelId="{EE91C5D4-A07A-4DB6-B83C-B9F5A8B4831B}" type="presParOf" srcId="{084BF3AB-9F67-FA41-B95A-B439ACC02B0C}" destId="{6D870960-13BF-084E-919C-127D8E24FB13}" srcOrd="7" destOrd="0" presId="urn:microsoft.com/office/officeart/2008/layout/HorizontalMultiLevelHierarchy"/>
    <dgm:cxn modelId="{FC2A4473-5B65-44E1-A3EC-86355C1989E0}" type="presParOf" srcId="{6D870960-13BF-084E-919C-127D8E24FB13}" destId="{818B9DF4-4748-914A-842A-B2842AADE780}" srcOrd="0" destOrd="0" presId="urn:microsoft.com/office/officeart/2008/layout/HorizontalMultiLevelHierarchy"/>
    <dgm:cxn modelId="{D6F2C84F-74D7-4086-8BF2-BD9C95D7D317}" type="presParOf" srcId="{6D870960-13BF-084E-919C-127D8E24FB13}" destId="{79966F73-28A6-3243-A735-579159DA148F}" srcOrd="1" destOrd="0" presId="urn:microsoft.com/office/officeart/2008/layout/HorizontalMultiLevelHierarchy"/>
    <dgm:cxn modelId="{9D8FCCEC-0948-488B-8D2E-86F466C01FBD}" type="presParOf" srcId="{084BF3AB-9F67-FA41-B95A-B439ACC02B0C}" destId="{36A91EAD-8A76-2A4B-BAFF-98EE01B85EE0}" srcOrd="8" destOrd="0" presId="urn:microsoft.com/office/officeart/2008/layout/HorizontalMultiLevelHierarchy"/>
    <dgm:cxn modelId="{4B8B0698-8753-493B-979A-07D558E54397}" type="presParOf" srcId="{36A91EAD-8A76-2A4B-BAFF-98EE01B85EE0}" destId="{C9AB3546-9F8B-0E48-9353-19BA69A78D7F}" srcOrd="0" destOrd="0" presId="urn:microsoft.com/office/officeart/2008/layout/HorizontalMultiLevelHierarchy"/>
    <dgm:cxn modelId="{67896117-E6F2-42B6-8DBF-8463E105DA13}" type="presParOf" srcId="{084BF3AB-9F67-FA41-B95A-B439ACC02B0C}" destId="{76310C01-65E5-B240-993E-5B335E3F824F}" srcOrd="9" destOrd="0" presId="urn:microsoft.com/office/officeart/2008/layout/HorizontalMultiLevelHierarchy"/>
    <dgm:cxn modelId="{AE4F6EB4-8CA3-4794-B3B6-256140822980}" type="presParOf" srcId="{76310C01-65E5-B240-993E-5B335E3F824F}" destId="{EE2AB092-5C78-3149-81E0-3EE6E50BC580}" srcOrd="0" destOrd="0" presId="urn:microsoft.com/office/officeart/2008/layout/HorizontalMultiLevelHierarchy"/>
    <dgm:cxn modelId="{5184F6EA-1102-45F9-9CE2-A120D1CE6C44}" type="presParOf" srcId="{76310C01-65E5-B240-993E-5B335E3F824F}" destId="{3BBFA5A6-1F3D-6744-856D-E070C20BC2C5}"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F9E77A-ED6D-4FF8-B894-03B8E2A07594}" type="doc">
      <dgm:prSet loTypeId="urn:microsoft.com/office/officeart/2005/8/layout/hierarchy2" loCatId="hierarchy" qsTypeId="urn:microsoft.com/office/officeart/2005/8/quickstyle/simple1" qsCatId="simple" csTypeId="urn:microsoft.com/office/officeart/2005/8/colors/accent4_4" csCatId="accent4" phldr="1"/>
      <dgm:spPr/>
      <dgm:t>
        <a:bodyPr/>
        <a:lstStyle/>
        <a:p>
          <a:endParaRPr lang="es-ES"/>
        </a:p>
      </dgm:t>
    </dgm:pt>
    <dgm:pt modelId="{DEFEB345-73C1-454B-AA71-761C346C6B85}">
      <dgm:prSet phldrT="[Texto]">
        <dgm:style>
          <a:lnRef idx="0">
            <a:schemeClr val="accent5"/>
          </a:lnRef>
          <a:fillRef idx="3">
            <a:schemeClr val="accent5"/>
          </a:fillRef>
          <a:effectRef idx="3">
            <a:schemeClr val="accent5"/>
          </a:effectRef>
          <a:fontRef idx="minor">
            <a:schemeClr val="lt1"/>
          </a:fontRef>
        </dgm:style>
      </dgm:prSet>
      <dgm:spPr/>
      <dgm:t>
        <a:bodyPr/>
        <a:lstStyle/>
        <a:p>
          <a:r>
            <a:rPr lang="es-MX" b="1" dirty="0">
              <a:solidFill>
                <a:schemeClr val="tx1"/>
              </a:solidFill>
            </a:rPr>
            <a:t>OBLIGACIONES DE TRANSPARENCIA</a:t>
          </a:r>
          <a:endParaRPr lang="es-ES" b="1" dirty="0">
            <a:solidFill>
              <a:schemeClr val="tx1"/>
            </a:solidFill>
          </a:endParaRPr>
        </a:p>
      </dgm:t>
    </dgm:pt>
    <dgm:pt modelId="{01D44B30-596F-4FB5-908D-C63E3B96BBB9}" type="parTrans" cxnId="{19D85C88-B158-4A8D-A388-7B0ADB8DA659}">
      <dgm:prSet/>
      <dgm:spPr/>
      <dgm:t>
        <a:bodyPr/>
        <a:lstStyle/>
        <a:p>
          <a:endParaRPr lang="es-ES"/>
        </a:p>
      </dgm:t>
    </dgm:pt>
    <dgm:pt modelId="{0D3181E3-C894-4D14-9E9E-B5230293ACAC}" type="sibTrans" cxnId="{19D85C88-B158-4A8D-A388-7B0ADB8DA659}">
      <dgm:prSet/>
      <dgm:spPr/>
      <dgm:t>
        <a:bodyPr/>
        <a:lstStyle/>
        <a:p>
          <a:endParaRPr lang="es-ES"/>
        </a:p>
      </dgm:t>
    </dgm:pt>
    <dgm:pt modelId="{11066D7D-CEB3-47D0-8F80-191A27AF1590}">
      <dgm:prSet phldrT="[Texto]" custT="1"/>
      <dgm:spPr>
        <a:solidFill>
          <a:srgbClr val="5F147C"/>
        </a:solidFill>
      </dgm:spPr>
      <dgm:t>
        <a:bodyPr/>
        <a:lstStyle/>
        <a:p>
          <a:r>
            <a:rPr lang="es-MX" sz="2000" b="1" dirty="0">
              <a:effectLst>
                <a:outerShdw blurRad="38100" dist="38100" dir="2700000" algn="tl">
                  <a:srgbClr val="000000">
                    <a:alpha val="43137"/>
                  </a:srgbClr>
                </a:outerShdw>
              </a:effectLst>
            </a:rPr>
            <a:t>Los SO en sus páginas de inicio contaran con un vínculo a su información.</a:t>
          </a:r>
          <a:endParaRPr lang="es-ES" sz="2000" b="1" dirty="0"/>
        </a:p>
      </dgm:t>
    </dgm:pt>
    <dgm:pt modelId="{D944CC2A-BF33-4A2C-A1F6-CFC60C358BEF}" type="parTrans" cxnId="{D6A31D61-DEFB-4F0A-9FBB-9299B782DFFE}">
      <dgm:prSet/>
      <dgm:spPr/>
      <dgm:t>
        <a:bodyPr/>
        <a:lstStyle/>
        <a:p>
          <a:endParaRPr lang="es-ES" dirty="0"/>
        </a:p>
      </dgm:t>
    </dgm:pt>
    <dgm:pt modelId="{3758C092-A80A-42E5-B7EC-ADAFA954CE8C}" type="sibTrans" cxnId="{D6A31D61-DEFB-4F0A-9FBB-9299B782DFFE}">
      <dgm:prSet/>
      <dgm:spPr/>
      <dgm:t>
        <a:bodyPr/>
        <a:lstStyle/>
        <a:p>
          <a:endParaRPr lang="es-ES"/>
        </a:p>
      </dgm:t>
    </dgm:pt>
    <dgm:pt modelId="{C969405C-A90A-4182-92CE-36D050C061D2}">
      <dgm:prSet phldrT="[Texto]" custT="1"/>
      <dgm:spPr>
        <a:solidFill>
          <a:srgbClr val="5F147C"/>
        </a:solidFill>
      </dgm:spPr>
      <dgm:t>
        <a:bodyPr/>
        <a:lstStyle/>
        <a:p>
          <a:r>
            <a:rPr lang="es-MX" sz="1800" b="1" dirty="0">
              <a:effectLst/>
            </a:rPr>
            <a:t>Perspectiva de genero</a:t>
          </a:r>
        </a:p>
        <a:p>
          <a:r>
            <a:rPr lang="es-MX" sz="1800" b="1" dirty="0">
              <a:effectLst/>
            </a:rPr>
            <a:t>Y </a:t>
          </a:r>
        </a:p>
        <a:p>
          <a:r>
            <a:rPr lang="es-MX" sz="1800" b="1" dirty="0">
              <a:effectLst/>
            </a:rPr>
            <a:t>discapacidad</a:t>
          </a:r>
          <a:endParaRPr lang="es-ES" sz="1800" b="1" dirty="0">
            <a:effectLst/>
          </a:endParaRPr>
        </a:p>
      </dgm:t>
    </dgm:pt>
    <dgm:pt modelId="{488D2A29-D28C-4567-A2DF-036BB76CE0FB}" type="parTrans" cxnId="{C8394BFE-CB9E-4CFA-99BF-CC1B1C267657}">
      <dgm:prSet/>
      <dgm:spPr/>
      <dgm:t>
        <a:bodyPr/>
        <a:lstStyle/>
        <a:p>
          <a:endParaRPr lang="es-ES" dirty="0"/>
        </a:p>
      </dgm:t>
    </dgm:pt>
    <dgm:pt modelId="{1E4E5C7C-5071-41B0-900B-86C2E5B443E8}" type="sibTrans" cxnId="{C8394BFE-CB9E-4CFA-99BF-CC1B1C267657}">
      <dgm:prSet/>
      <dgm:spPr/>
      <dgm:t>
        <a:bodyPr/>
        <a:lstStyle/>
        <a:p>
          <a:endParaRPr lang="es-ES"/>
        </a:p>
      </dgm:t>
    </dgm:pt>
    <dgm:pt modelId="{1FEBAF41-B515-4817-9FF0-FB588A7DA5CF}">
      <dgm:prSet phldrT="[Texto]" custT="1"/>
      <dgm:spPr>
        <a:solidFill>
          <a:srgbClr val="5F147C"/>
        </a:solidFill>
      </dgm:spPr>
      <dgm:t>
        <a:bodyPr/>
        <a:lstStyle/>
        <a:p>
          <a:r>
            <a:rPr lang="es-MX" sz="1800" b="1" dirty="0">
              <a:effectLst>
                <a:outerShdw blurRad="38100" dist="38100" dir="2700000" algn="tl">
                  <a:srgbClr val="000000">
                    <a:alpha val="43137"/>
                  </a:srgbClr>
                </a:outerShdw>
              </a:effectLst>
            </a:rPr>
            <a:t>Difundir OT y actualizar cada 3 meses</a:t>
          </a:r>
          <a:endParaRPr lang="es-ES" sz="1800" b="1" dirty="0"/>
        </a:p>
      </dgm:t>
    </dgm:pt>
    <dgm:pt modelId="{18639B24-01B3-450E-BBD4-97D517F1AD91}" type="parTrans" cxnId="{1BD81810-A0AD-4141-AF55-52219D18CB3D}">
      <dgm:prSet/>
      <dgm:spPr/>
      <dgm:t>
        <a:bodyPr/>
        <a:lstStyle/>
        <a:p>
          <a:endParaRPr lang="es-ES" dirty="0"/>
        </a:p>
      </dgm:t>
    </dgm:pt>
    <dgm:pt modelId="{ACA08A88-48EE-4CC7-A95C-5C744C89F514}" type="sibTrans" cxnId="{1BD81810-A0AD-4141-AF55-52219D18CB3D}">
      <dgm:prSet/>
      <dgm:spPr/>
      <dgm:t>
        <a:bodyPr/>
        <a:lstStyle/>
        <a:p>
          <a:endParaRPr lang="es-ES"/>
        </a:p>
      </dgm:t>
    </dgm:pt>
    <dgm:pt modelId="{C5A23445-76B7-47F0-8728-81CDDBD15520}" type="pres">
      <dgm:prSet presAssocID="{BEF9E77A-ED6D-4FF8-B894-03B8E2A07594}" presName="diagram" presStyleCnt="0">
        <dgm:presLayoutVars>
          <dgm:chPref val="1"/>
          <dgm:dir/>
          <dgm:animOne val="branch"/>
          <dgm:animLvl val="lvl"/>
          <dgm:resizeHandles val="exact"/>
        </dgm:presLayoutVars>
      </dgm:prSet>
      <dgm:spPr/>
      <dgm:t>
        <a:bodyPr/>
        <a:lstStyle/>
        <a:p>
          <a:endParaRPr lang="es-MX"/>
        </a:p>
      </dgm:t>
    </dgm:pt>
    <dgm:pt modelId="{A1EEAE2E-A213-457A-A50B-A867B5602C40}" type="pres">
      <dgm:prSet presAssocID="{DEFEB345-73C1-454B-AA71-761C346C6B85}" presName="root1" presStyleCnt="0"/>
      <dgm:spPr/>
    </dgm:pt>
    <dgm:pt modelId="{9FE34124-EFF1-4257-81FE-9D8341F91FA1}" type="pres">
      <dgm:prSet presAssocID="{DEFEB345-73C1-454B-AA71-761C346C6B85}" presName="LevelOneTextNode" presStyleLbl="node0" presStyleIdx="0" presStyleCnt="1">
        <dgm:presLayoutVars>
          <dgm:chPref val="3"/>
        </dgm:presLayoutVars>
      </dgm:prSet>
      <dgm:spPr/>
      <dgm:t>
        <a:bodyPr/>
        <a:lstStyle/>
        <a:p>
          <a:endParaRPr lang="es-MX"/>
        </a:p>
      </dgm:t>
    </dgm:pt>
    <dgm:pt modelId="{E4785DB6-6BC9-4262-BCDF-B4AF85BB8F7B}" type="pres">
      <dgm:prSet presAssocID="{DEFEB345-73C1-454B-AA71-761C346C6B85}" presName="level2hierChild" presStyleCnt="0"/>
      <dgm:spPr/>
    </dgm:pt>
    <dgm:pt modelId="{11F321EA-7698-4B97-A01E-D5EAA8639D8C}" type="pres">
      <dgm:prSet presAssocID="{D944CC2A-BF33-4A2C-A1F6-CFC60C358BEF}" presName="conn2-1" presStyleLbl="parChTrans1D2" presStyleIdx="0" presStyleCnt="3"/>
      <dgm:spPr/>
      <dgm:t>
        <a:bodyPr/>
        <a:lstStyle/>
        <a:p>
          <a:endParaRPr lang="es-MX"/>
        </a:p>
      </dgm:t>
    </dgm:pt>
    <dgm:pt modelId="{AF488C94-EB44-4598-8853-868D473AD542}" type="pres">
      <dgm:prSet presAssocID="{D944CC2A-BF33-4A2C-A1F6-CFC60C358BEF}" presName="connTx" presStyleLbl="parChTrans1D2" presStyleIdx="0" presStyleCnt="3"/>
      <dgm:spPr/>
      <dgm:t>
        <a:bodyPr/>
        <a:lstStyle/>
        <a:p>
          <a:endParaRPr lang="es-MX"/>
        </a:p>
      </dgm:t>
    </dgm:pt>
    <dgm:pt modelId="{31855B64-8868-45CF-BD0F-64DAF31B0B71}" type="pres">
      <dgm:prSet presAssocID="{11066D7D-CEB3-47D0-8F80-191A27AF1590}" presName="root2" presStyleCnt="0"/>
      <dgm:spPr/>
    </dgm:pt>
    <dgm:pt modelId="{63282E24-2100-4437-881D-5A789DFB3F54}" type="pres">
      <dgm:prSet presAssocID="{11066D7D-CEB3-47D0-8F80-191A27AF1590}" presName="LevelTwoTextNode" presStyleLbl="node2" presStyleIdx="0" presStyleCnt="3" custScaleY="184474">
        <dgm:presLayoutVars>
          <dgm:chPref val="3"/>
        </dgm:presLayoutVars>
      </dgm:prSet>
      <dgm:spPr/>
      <dgm:t>
        <a:bodyPr/>
        <a:lstStyle/>
        <a:p>
          <a:endParaRPr lang="es-MX"/>
        </a:p>
      </dgm:t>
    </dgm:pt>
    <dgm:pt modelId="{10CFDFB7-F586-4AB4-A046-028357DC869C}" type="pres">
      <dgm:prSet presAssocID="{11066D7D-CEB3-47D0-8F80-191A27AF1590}" presName="level3hierChild" presStyleCnt="0"/>
      <dgm:spPr/>
    </dgm:pt>
    <dgm:pt modelId="{9E592D96-C05A-4FA9-97CC-A8AF4515F983}" type="pres">
      <dgm:prSet presAssocID="{488D2A29-D28C-4567-A2DF-036BB76CE0FB}" presName="conn2-1" presStyleLbl="parChTrans1D2" presStyleIdx="1" presStyleCnt="3"/>
      <dgm:spPr/>
      <dgm:t>
        <a:bodyPr/>
        <a:lstStyle/>
        <a:p>
          <a:endParaRPr lang="es-MX"/>
        </a:p>
      </dgm:t>
    </dgm:pt>
    <dgm:pt modelId="{0D0A773D-53EA-411A-A4B1-262D3F4E8770}" type="pres">
      <dgm:prSet presAssocID="{488D2A29-D28C-4567-A2DF-036BB76CE0FB}" presName="connTx" presStyleLbl="parChTrans1D2" presStyleIdx="1" presStyleCnt="3"/>
      <dgm:spPr/>
      <dgm:t>
        <a:bodyPr/>
        <a:lstStyle/>
        <a:p>
          <a:endParaRPr lang="es-MX"/>
        </a:p>
      </dgm:t>
    </dgm:pt>
    <dgm:pt modelId="{2AB6140B-51EE-40D4-97A8-114776E5D470}" type="pres">
      <dgm:prSet presAssocID="{C969405C-A90A-4182-92CE-36D050C061D2}" presName="root2" presStyleCnt="0"/>
      <dgm:spPr/>
    </dgm:pt>
    <dgm:pt modelId="{C4BF9426-BE55-4B5F-8885-48D3A835E438}" type="pres">
      <dgm:prSet presAssocID="{C969405C-A90A-4182-92CE-36D050C061D2}" presName="LevelTwoTextNode" presStyleLbl="node2" presStyleIdx="1" presStyleCnt="3" custScaleY="110656">
        <dgm:presLayoutVars>
          <dgm:chPref val="3"/>
        </dgm:presLayoutVars>
      </dgm:prSet>
      <dgm:spPr/>
      <dgm:t>
        <a:bodyPr/>
        <a:lstStyle/>
        <a:p>
          <a:endParaRPr lang="es-MX"/>
        </a:p>
      </dgm:t>
    </dgm:pt>
    <dgm:pt modelId="{81B2745C-30A2-42A4-A58C-BA9F93C2CB1C}" type="pres">
      <dgm:prSet presAssocID="{C969405C-A90A-4182-92CE-36D050C061D2}" presName="level3hierChild" presStyleCnt="0"/>
      <dgm:spPr/>
    </dgm:pt>
    <dgm:pt modelId="{68FF6027-61B6-4D08-A198-F5F96193A383}" type="pres">
      <dgm:prSet presAssocID="{18639B24-01B3-450E-BBD4-97D517F1AD91}" presName="conn2-1" presStyleLbl="parChTrans1D2" presStyleIdx="2" presStyleCnt="3"/>
      <dgm:spPr/>
      <dgm:t>
        <a:bodyPr/>
        <a:lstStyle/>
        <a:p>
          <a:endParaRPr lang="es-MX"/>
        </a:p>
      </dgm:t>
    </dgm:pt>
    <dgm:pt modelId="{7CE2337F-5C0D-48E7-92CC-40BAFD31FBBF}" type="pres">
      <dgm:prSet presAssocID="{18639B24-01B3-450E-BBD4-97D517F1AD91}" presName="connTx" presStyleLbl="parChTrans1D2" presStyleIdx="2" presStyleCnt="3"/>
      <dgm:spPr/>
      <dgm:t>
        <a:bodyPr/>
        <a:lstStyle/>
        <a:p>
          <a:endParaRPr lang="es-MX"/>
        </a:p>
      </dgm:t>
    </dgm:pt>
    <dgm:pt modelId="{6F2457B2-5677-42A9-A28B-FC5B6A36089E}" type="pres">
      <dgm:prSet presAssocID="{1FEBAF41-B515-4817-9FF0-FB588A7DA5CF}" presName="root2" presStyleCnt="0"/>
      <dgm:spPr/>
    </dgm:pt>
    <dgm:pt modelId="{905F3683-3787-4228-B449-7A3B264BE82E}" type="pres">
      <dgm:prSet presAssocID="{1FEBAF41-B515-4817-9FF0-FB588A7DA5CF}" presName="LevelTwoTextNode" presStyleLbl="node2" presStyleIdx="2" presStyleCnt="3">
        <dgm:presLayoutVars>
          <dgm:chPref val="3"/>
        </dgm:presLayoutVars>
      </dgm:prSet>
      <dgm:spPr/>
      <dgm:t>
        <a:bodyPr/>
        <a:lstStyle/>
        <a:p>
          <a:endParaRPr lang="es-MX"/>
        </a:p>
      </dgm:t>
    </dgm:pt>
    <dgm:pt modelId="{989D9F89-2B27-4162-A9B5-D257A4D1BDE6}" type="pres">
      <dgm:prSet presAssocID="{1FEBAF41-B515-4817-9FF0-FB588A7DA5CF}" presName="level3hierChild" presStyleCnt="0"/>
      <dgm:spPr/>
    </dgm:pt>
  </dgm:ptLst>
  <dgm:cxnLst>
    <dgm:cxn modelId="{334EDAEC-0EC9-4A09-909E-917D98A70B6C}" type="presOf" srcId="{C969405C-A90A-4182-92CE-36D050C061D2}" destId="{C4BF9426-BE55-4B5F-8885-48D3A835E438}" srcOrd="0" destOrd="0" presId="urn:microsoft.com/office/officeart/2005/8/layout/hierarchy2"/>
    <dgm:cxn modelId="{F9126540-2DB6-4A1B-B6CF-08AD9EE8E609}" type="presOf" srcId="{D944CC2A-BF33-4A2C-A1F6-CFC60C358BEF}" destId="{11F321EA-7698-4B97-A01E-D5EAA8639D8C}" srcOrd="0" destOrd="0" presId="urn:microsoft.com/office/officeart/2005/8/layout/hierarchy2"/>
    <dgm:cxn modelId="{FE82C062-B0AD-45DB-8E54-2D0D5657CC46}" type="presOf" srcId="{488D2A29-D28C-4567-A2DF-036BB76CE0FB}" destId="{0D0A773D-53EA-411A-A4B1-262D3F4E8770}" srcOrd="1" destOrd="0" presId="urn:microsoft.com/office/officeart/2005/8/layout/hierarchy2"/>
    <dgm:cxn modelId="{DE4E3824-316D-4D7B-AFE0-D9685A737715}" type="presOf" srcId="{DEFEB345-73C1-454B-AA71-761C346C6B85}" destId="{9FE34124-EFF1-4257-81FE-9D8341F91FA1}" srcOrd="0" destOrd="0" presId="urn:microsoft.com/office/officeart/2005/8/layout/hierarchy2"/>
    <dgm:cxn modelId="{DBDF3A26-D67A-4737-84D1-65857DDAFDDC}" type="presOf" srcId="{1FEBAF41-B515-4817-9FF0-FB588A7DA5CF}" destId="{905F3683-3787-4228-B449-7A3B264BE82E}" srcOrd="0" destOrd="0" presId="urn:microsoft.com/office/officeart/2005/8/layout/hierarchy2"/>
    <dgm:cxn modelId="{D6A31D61-DEFB-4F0A-9FBB-9299B782DFFE}" srcId="{DEFEB345-73C1-454B-AA71-761C346C6B85}" destId="{11066D7D-CEB3-47D0-8F80-191A27AF1590}" srcOrd="0" destOrd="0" parTransId="{D944CC2A-BF33-4A2C-A1F6-CFC60C358BEF}" sibTransId="{3758C092-A80A-42E5-B7EC-ADAFA954CE8C}"/>
    <dgm:cxn modelId="{1BD81810-A0AD-4141-AF55-52219D18CB3D}" srcId="{DEFEB345-73C1-454B-AA71-761C346C6B85}" destId="{1FEBAF41-B515-4817-9FF0-FB588A7DA5CF}" srcOrd="2" destOrd="0" parTransId="{18639B24-01B3-450E-BBD4-97D517F1AD91}" sibTransId="{ACA08A88-48EE-4CC7-A95C-5C744C89F514}"/>
    <dgm:cxn modelId="{19D85C88-B158-4A8D-A388-7B0ADB8DA659}" srcId="{BEF9E77A-ED6D-4FF8-B894-03B8E2A07594}" destId="{DEFEB345-73C1-454B-AA71-761C346C6B85}" srcOrd="0" destOrd="0" parTransId="{01D44B30-596F-4FB5-908D-C63E3B96BBB9}" sibTransId="{0D3181E3-C894-4D14-9E9E-B5230293ACAC}"/>
    <dgm:cxn modelId="{2BC5A0EC-6AB9-40A9-9737-6F554A709BAB}" type="presOf" srcId="{18639B24-01B3-450E-BBD4-97D517F1AD91}" destId="{7CE2337F-5C0D-48E7-92CC-40BAFD31FBBF}" srcOrd="1" destOrd="0" presId="urn:microsoft.com/office/officeart/2005/8/layout/hierarchy2"/>
    <dgm:cxn modelId="{67FCC50B-6DA6-4807-8260-BD0039DDFC03}" type="presOf" srcId="{488D2A29-D28C-4567-A2DF-036BB76CE0FB}" destId="{9E592D96-C05A-4FA9-97CC-A8AF4515F983}" srcOrd="0" destOrd="0" presId="urn:microsoft.com/office/officeart/2005/8/layout/hierarchy2"/>
    <dgm:cxn modelId="{07085EBA-95C5-46C6-9078-06F619BFF88B}" type="presOf" srcId="{BEF9E77A-ED6D-4FF8-B894-03B8E2A07594}" destId="{C5A23445-76B7-47F0-8728-81CDDBD15520}" srcOrd="0" destOrd="0" presId="urn:microsoft.com/office/officeart/2005/8/layout/hierarchy2"/>
    <dgm:cxn modelId="{C8394BFE-CB9E-4CFA-99BF-CC1B1C267657}" srcId="{DEFEB345-73C1-454B-AA71-761C346C6B85}" destId="{C969405C-A90A-4182-92CE-36D050C061D2}" srcOrd="1" destOrd="0" parTransId="{488D2A29-D28C-4567-A2DF-036BB76CE0FB}" sibTransId="{1E4E5C7C-5071-41B0-900B-86C2E5B443E8}"/>
    <dgm:cxn modelId="{D3D0BADF-F279-4DDA-B0A3-D56138FDF733}" type="presOf" srcId="{18639B24-01B3-450E-BBD4-97D517F1AD91}" destId="{68FF6027-61B6-4D08-A198-F5F96193A383}" srcOrd="0" destOrd="0" presId="urn:microsoft.com/office/officeart/2005/8/layout/hierarchy2"/>
    <dgm:cxn modelId="{A49661A3-A5FF-4E5E-ADD6-3F6614EDF3A9}" type="presOf" srcId="{D944CC2A-BF33-4A2C-A1F6-CFC60C358BEF}" destId="{AF488C94-EB44-4598-8853-868D473AD542}" srcOrd="1" destOrd="0" presId="urn:microsoft.com/office/officeart/2005/8/layout/hierarchy2"/>
    <dgm:cxn modelId="{119F5D9B-6611-4EBD-B35D-0C9AEF210740}" type="presOf" srcId="{11066D7D-CEB3-47D0-8F80-191A27AF1590}" destId="{63282E24-2100-4437-881D-5A789DFB3F54}" srcOrd="0" destOrd="0" presId="urn:microsoft.com/office/officeart/2005/8/layout/hierarchy2"/>
    <dgm:cxn modelId="{B9BDEAA8-2010-4679-8E52-FBC8FF062614}" type="presParOf" srcId="{C5A23445-76B7-47F0-8728-81CDDBD15520}" destId="{A1EEAE2E-A213-457A-A50B-A867B5602C40}" srcOrd="0" destOrd="0" presId="urn:microsoft.com/office/officeart/2005/8/layout/hierarchy2"/>
    <dgm:cxn modelId="{B3A45961-4CC9-49D6-8238-F2A51DB0441A}" type="presParOf" srcId="{A1EEAE2E-A213-457A-A50B-A867B5602C40}" destId="{9FE34124-EFF1-4257-81FE-9D8341F91FA1}" srcOrd="0" destOrd="0" presId="urn:microsoft.com/office/officeart/2005/8/layout/hierarchy2"/>
    <dgm:cxn modelId="{A5FF06DA-BB77-4AAE-8C11-5288B4CA641A}" type="presParOf" srcId="{A1EEAE2E-A213-457A-A50B-A867B5602C40}" destId="{E4785DB6-6BC9-4262-BCDF-B4AF85BB8F7B}" srcOrd="1" destOrd="0" presId="urn:microsoft.com/office/officeart/2005/8/layout/hierarchy2"/>
    <dgm:cxn modelId="{E3230D4A-A5CE-4F50-9DFE-F0220C5BDB49}" type="presParOf" srcId="{E4785DB6-6BC9-4262-BCDF-B4AF85BB8F7B}" destId="{11F321EA-7698-4B97-A01E-D5EAA8639D8C}" srcOrd="0" destOrd="0" presId="urn:microsoft.com/office/officeart/2005/8/layout/hierarchy2"/>
    <dgm:cxn modelId="{8067CA3A-6ADA-44E5-95CE-373F036E1EF0}" type="presParOf" srcId="{11F321EA-7698-4B97-A01E-D5EAA8639D8C}" destId="{AF488C94-EB44-4598-8853-868D473AD542}" srcOrd="0" destOrd="0" presId="urn:microsoft.com/office/officeart/2005/8/layout/hierarchy2"/>
    <dgm:cxn modelId="{4E4F6133-3F24-48B8-8338-1F1A78DEC4D8}" type="presParOf" srcId="{E4785DB6-6BC9-4262-BCDF-B4AF85BB8F7B}" destId="{31855B64-8868-45CF-BD0F-64DAF31B0B71}" srcOrd="1" destOrd="0" presId="urn:microsoft.com/office/officeart/2005/8/layout/hierarchy2"/>
    <dgm:cxn modelId="{908DD5B3-3767-4E25-9E97-A07E2A4CDB86}" type="presParOf" srcId="{31855B64-8868-45CF-BD0F-64DAF31B0B71}" destId="{63282E24-2100-4437-881D-5A789DFB3F54}" srcOrd="0" destOrd="0" presId="urn:microsoft.com/office/officeart/2005/8/layout/hierarchy2"/>
    <dgm:cxn modelId="{8F91DE72-7854-4B44-BBDA-93C69A2DC7D8}" type="presParOf" srcId="{31855B64-8868-45CF-BD0F-64DAF31B0B71}" destId="{10CFDFB7-F586-4AB4-A046-028357DC869C}" srcOrd="1" destOrd="0" presId="urn:microsoft.com/office/officeart/2005/8/layout/hierarchy2"/>
    <dgm:cxn modelId="{576AD3D9-AABF-4BF4-B5F1-98CED9F8AB57}" type="presParOf" srcId="{E4785DB6-6BC9-4262-BCDF-B4AF85BB8F7B}" destId="{9E592D96-C05A-4FA9-97CC-A8AF4515F983}" srcOrd="2" destOrd="0" presId="urn:microsoft.com/office/officeart/2005/8/layout/hierarchy2"/>
    <dgm:cxn modelId="{6DDAB960-C831-46B5-83AA-33F51AF373B5}" type="presParOf" srcId="{9E592D96-C05A-4FA9-97CC-A8AF4515F983}" destId="{0D0A773D-53EA-411A-A4B1-262D3F4E8770}" srcOrd="0" destOrd="0" presId="urn:microsoft.com/office/officeart/2005/8/layout/hierarchy2"/>
    <dgm:cxn modelId="{407B93A8-5A81-4DAA-A7BE-756D5651F001}" type="presParOf" srcId="{E4785DB6-6BC9-4262-BCDF-B4AF85BB8F7B}" destId="{2AB6140B-51EE-40D4-97A8-114776E5D470}" srcOrd="3" destOrd="0" presId="urn:microsoft.com/office/officeart/2005/8/layout/hierarchy2"/>
    <dgm:cxn modelId="{366D156A-91D8-41D0-A4AB-DAA5503F8F30}" type="presParOf" srcId="{2AB6140B-51EE-40D4-97A8-114776E5D470}" destId="{C4BF9426-BE55-4B5F-8885-48D3A835E438}" srcOrd="0" destOrd="0" presId="urn:microsoft.com/office/officeart/2005/8/layout/hierarchy2"/>
    <dgm:cxn modelId="{9563AD38-4D5A-4CC3-9743-02AA7A4B11ED}" type="presParOf" srcId="{2AB6140B-51EE-40D4-97A8-114776E5D470}" destId="{81B2745C-30A2-42A4-A58C-BA9F93C2CB1C}" srcOrd="1" destOrd="0" presId="urn:microsoft.com/office/officeart/2005/8/layout/hierarchy2"/>
    <dgm:cxn modelId="{346EBD0D-06F5-4ECE-A021-35DDF231A422}" type="presParOf" srcId="{E4785DB6-6BC9-4262-BCDF-B4AF85BB8F7B}" destId="{68FF6027-61B6-4D08-A198-F5F96193A383}" srcOrd="4" destOrd="0" presId="urn:microsoft.com/office/officeart/2005/8/layout/hierarchy2"/>
    <dgm:cxn modelId="{88765834-6A39-4197-A1E7-A2B6AB1504E4}" type="presParOf" srcId="{68FF6027-61B6-4D08-A198-F5F96193A383}" destId="{7CE2337F-5C0D-48E7-92CC-40BAFD31FBBF}" srcOrd="0" destOrd="0" presId="urn:microsoft.com/office/officeart/2005/8/layout/hierarchy2"/>
    <dgm:cxn modelId="{C631DD3E-639F-4F5D-9E80-4D12F595CB12}" type="presParOf" srcId="{E4785DB6-6BC9-4262-BCDF-B4AF85BB8F7B}" destId="{6F2457B2-5677-42A9-A28B-FC5B6A36089E}" srcOrd="5" destOrd="0" presId="urn:microsoft.com/office/officeart/2005/8/layout/hierarchy2"/>
    <dgm:cxn modelId="{0197207C-62CA-4862-9192-9DCE63224FF7}" type="presParOf" srcId="{6F2457B2-5677-42A9-A28B-FC5B6A36089E}" destId="{905F3683-3787-4228-B449-7A3B264BE82E}" srcOrd="0" destOrd="0" presId="urn:microsoft.com/office/officeart/2005/8/layout/hierarchy2"/>
    <dgm:cxn modelId="{4F6A1A96-399A-4D83-84FD-DD9AF174AC74}" type="presParOf" srcId="{6F2457B2-5677-42A9-A28B-FC5B6A36089E}" destId="{989D9F89-2B27-4162-A9B5-D257A4D1BDE6}"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C5ACBC5-9EFD-4CA4-8989-47247366C084}" type="doc">
      <dgm:prSet loTypeId="urn:microsoft.com/office/officeart/2005/8/layout/matrix1" loCatId="matrix" qsTypeId="urn:microsoft.com/office/officeart/2005/8/quickstyle/simple2" qsCatId="simple" csTypeId="urn:microsoft.com/office/officeart/2005/8/colors/accent5_4" csCatId="accent5" phldr="1"/>
      <dgm:spPr/>
      <dgm:t>
        <a:bodyPr/>
        <a:lstStyle/>
        <a:p>
          <a:endParaRPr lang="es-MX"/>
        </a:p>
      </dgm:t>
    </dgm:pt>
    <dgm:pt modelId="{C72C4F46-2C05-4B86-8BAF-8FB6485F455C}">
      <dgm:prSet phldrT="[Texto]"/>
      <dgm:spPr>
        <a:solidFill>
          <a:schemeClr val="accent6">
            <a:lumMod val="75000"/>
          </a:schemeClr>
        </a:solidFill>
        <a:scene3d>
          <a:camera prst="orthographicFront"/>
          <a:lightRig rig="threePt" dir="t"/>
        </a:scene3d>
        <a:sp3d extrusionH="6350" prstMaterial="dkEdge">
          <a:bevelT w="95250"/>
          <a:bevelB/>
        </a:sp3d>
      </dgm:spPr>
      <dgm:t>
        <a:bodyPr/>
        <a:lstStyle/>
        <a:p>
          <a:r>
            <a:rPr lang="es-MX" b="1" dirty="0">
              <a:solidFill>
                <a:schemeClr val="bg2"/>
              </a:solidFill>
              <a:latin typeface="Arial" panose="020B0604020202020204" pitchFamily="34" charset="0"/>
              <a:cs typeface="Arial" panose="020B0604020202020204" pitchFamily="34" charset="0"/>
            </a:rPr>
            <a:t>LTG</a:t>
          </a:r>
          <a:r>
            <a:rPr lang="es-MX" b="1" dirty="0">
              <a:latin typeface="Arial" panose="020B0604020202020204" pitchFamily="34" charset="0"/>
              <a:cs typeface="Arial" panose="020B0604020202020204" pitchFamily="34" charset="0"/>
            </a:rPr>
            <a:t> </a:t>
          </a:r>
        </a:p>
      </dgm:t>
    </dgm:pt>
    <dgm:pt modelId="{B33C4DDF-A008-49C9-AD5D-3DC8D1AD3299}" type="parTrans" cxnId="{F228B2DE-AB93-4114-8465-E4832F27E0A2}">
      <dgm:prSet/>
      <dgm:spPr/>
      <dgm:t>
        <a:bodyPr/>
        <a:lstStyle/>
        <a:p>
          <a:endParaRPr lang="es-MX"/>
        </a:p>
      </dgm:t>
    </dgm:pt>
    <dgm:pt modelId="{D5470EB6-DC15-49DD-B509-B5F94A141DEB}" type="sibTrans" cxnId="{F228B2DE-AB93-4114-8465-E4832F27E0A2}">
      <dgm:prSet/>
      <dgm:spPr/>
      <dgm:t>
        <a:bodyPr/>
        <a:lstStyle/>
        <a:p>
          <a:endParaRPr lang="es-MX"/>
        </a:p>
      </dgm:t>
    </dgm:pt>
    <dgm:pt modelId="{F02CED92-1CC2-468F-B06D-95917847A9C5}">
      <dgm:prSet phldrT="[Texto]" custT="1"/>
      <dgm:spPr>
        <a:gradFill rotWithShape="0">
          <a:gsLst>
            <a:gs pos="34000">
              <a:schemeClr val="accent3">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scene3d>
          <a:camera prst="orthographicFront"/>
          <a:lightRig rig="threePt" dir="t"/>
        </a:scene3d>
        <a:sp3d prstMaterial="dkEdge"/>
      </dgm:spPr>
      <dgm:t>
        <a:bodyPr/>
        <a:lstStyle/>
        <a:p>
          <a:r>
            <a:rPr lang="es-MX" sz="2000" b="1" dirty="0">
              <a:solidFill>
                <a:srgbClr val="002060"/>
              </a:solidFill>
              <a:latin typeface="Arial" panose="020B0604020202020204" pitchFamily="34" charset="0"/>
              <a:cs typeface="Arial" panose="020B0604020202020204" pitchFamily="34" charset="0"/>
            </a:rPr>
            <a:t>Forma</a:t>
          </a:r>
        </a:p>
      </dgm:t>
    </dgm:pt>
    <dgm:pt modelId="{7B34E63A-7DF1-4176-B8A4-DEA499AF5BB5}" type="parTrans" cxnId="{A29CBD3A-7B5A-4E36-8D97-72D6BE0FA989}">
      <dgm:prSet/>
      <dgm:spPr/>
      <dgm:t>
        <a:bodyPr/>
        <a:lstStyle/>
        <a:p>
          <a:endParaRPr lang="es-MX"/>
        </a:p>
      </dgm:t>
    </dgm:pt>
    <dgm:pt modelId="{09B3C270-084B-47BA-A082-AC77EBFFFBA6}" type="sibTrans" cxnId="{A29CBD3A-7B5A-4E36-8D97-72D6BE0FA989}">
      <dgm:prSet/>
      <dgm:spPr/>
      <dgm:t>
        <a:bodyPr/>
        <a:lstStyle/>
        <a:p>
          <a:endParaRPr lang="es-MX"/>
        </a:p>
      </dgm:t>
    </dgm:pt>
    <dgm:pt modelId="{C97B74A7-814E-4B01-BAAF-9B48331B9B65}">
      <dgm:prSet phldrT="[Texto]" custT="1"/>
      <dgm:spPr>
        <a:gradFill rotWithShape="0">
          <a:gsLst>
            <a:gs pos="3400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scene3d>
          <a:camera prst="orthographicFront"/>
          <a:lightRig rig="threePt" dir="t"/>
        </a:scene3d>
        <a:sp3d prstMaterial="dkEdge"/>
      </dgm:spPr>
      <dgm:t>
        <a:bodyPr/>
        <a:lstStyle/>
        <a:p>
          <a:r>
            <a:rPr lang="es-MX" sz="2000" b="1" dirty="0">
              <a:solidFill>
                <a:srgbClr val="002060"/>
              </a:solidFill>
              <a:latin typeface="Arial" panose="020B0604020202020204" pitchFamily="34" charset="0"/>
              <a:cs typeface="Arial" panose="020B0604020202020204" pitchFamily="34" charset="0"/>
            </a:rPr>
            <a:t>Término</a:t>
          </a:r>
        </a:p>
      </dgm:t>
    </dgm:pt>
    <dgm:pt modelId="{21C2AF18-CEC0-4D66-95E1-46E96FEB7029}" type="parTrans" cxnId="{718B8DA6-E5DE-4F95-9897-E7EC310832CE}">
      <dgm:prSet/>
      <dgm:spPr/>
      <dgm:t>
        <a:bodyPr/>
        <a:lstStyle/>
        <a:p>
          <a:endParaRPr lang="es-MX"/>
        </a:p>
      </dgm:t>
    </dgm:pt>
    <dgm:pt modelId="{7D1CF38A-B53F-4728-BC28-AA17DCB2DAA8}" type="sibTrans" cxnId="{718B8DA6-E5DE-4F95-9897-E7EC310832CE}">
      <dgm:prSet/>
      <dgm:spPr/>
      <dgm:t>
        <a:bodyPr/>
        <a:lstStyle/>
        <a:p>
          <a:endParaRPr lang="es-MX"/>
        </a:p>
      </dgm:t>
    </dgm:pt>
    <dgm:pt modelId="{6DDE45E9-CAA7-486B-AF99-5204EC1C3E67}">
      <dgm:prSet phldrT="[Texto]" custT="1"/>
      <dgm:spPr>
        <a:gradFill rotWithShape="0">
          <a:gsLst>
            <a:gs pos="3400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scene3d>
          <a:camera prst="orthographicFront"/>
          <a:lightRig rig="threePt" dir="t"/>
        </a:scene3d>
        <a:sp3d prstMaterial="dkEdge"/>
      </dgm:spPr>
      <dgm:t>
        <a:bodyPr/>
        <a:lstStyle/>
        <a:p>
          <a:r>
            <a:rPr lang="es-MX" sz="2000" b="1" dirty="0">
              <a:solidFill>
                <a:srgbClr val="002060"/>
              </a:solidFill>
              <a:latin typeface="Arial" panose="020B0604020202020204" pitchFamily="34" charset="0"/>
              <a:cs typeface="Arial" panose="020B0604020202020204" pitchFamily="34" charset="0"/>
            </a:rPr>
            <a:t>Plazos</a:t>
          </a:r>
        </a:p>
      </dgm:t>
    </dgm:pt>
    <dgm:pt modelId="{30DE4352-BC2B-4613-9ACB-D01ADA6B8B16}" type="parTrans" cxnId="{CABD90B5-6783-432F-8100-0CF340101D13}">
      <dgm:prSet/>
      <dgm:spPr/>
      <dgm:t>
        <a:bodyPr/>
        <a:lstStyle/>
        <a:p>
          <a:endParaRPr lang="es-MX"/>
        </a:p>
      </dgm:t>
    </dgm:pt>
    <dgm:pt modelId="{72D88182-A462-49B0-A6D9-60BE26D40F98}" type="sibTrans" cxnId="{CABD90B5-6783-432F-8100-0CF340101D13}">
      <dgm:prSet/>
      <dgm:spPr/>
      <dgm:t>
        <a:bodyPr/>
        <a:lstStyle/>
        <a:p>
          <a:endParaRPr lang="es-MX"/>
        </a:p>
      </dgm:t>
    </dgm:pt>
    <dgm:pt modelId="{126DFCA6-5FB6-4510-B0F2-950BC91B64F3}">
      <dgm:prSet phldrT="[Texto]" custT="1"/>
      <dgm:spPr>
        <a:gradFill rotWithShape="0">
          <a:gsLst>
            <a:gs pos="34000">
              <a:schemeClr val="accent3">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scene3d>
          <a:camera prst="orthographicFront"/>
          <a:lightRig rig="threePt" dir="t"/>
        </a:scene3d>
        <a:sp3d prstMaterial="dkEdge"/>
      </dgm:spPr>
      <dgm:t>
        <a:bodyPr/>
        <a:lstStyle/>
        <a:p>
          <a:r>
            <a:rPr lang="es-MX" sz="2000" b="1" dirty="0">
              <a:solidFill>
                <a:srgbClr val="002060"/>
              </a:solidFill>
              <a:latin typeface="Arial" panose="020B0604020202020204" pitchFamily="34" charset="0"/>
              <a:cs typeface="Arial" panose="020B0604020202020204" pitchFamily="34" charset="0"/>
            </a:rPr>
            <a:t>Formatos</a:t>
          </a:r>
        </a:p>
      </dgm:t>
    </dgm:pt>
    <dgm:pt modelId="{F96529A2-7A10-4FFF-92B1-B339C0FC6A35}" type="parTrans" cxnId="{F65A5131-152A-48EE-903D-B5B4CD8FE100}">
      <dgm:prSet/>
      <dgm:spPr/>
      <dgm:t>
        <a:bodyPr/>
        <a:lstStyle/>
        <a:p>
          <a:endParaRPr lang="es-MX"/>
        </a:p>
      </dgm:t>
    </dgm:pt>
    <dgm:pt modelId="{6E9290CD-2F7E-4A6C-933D-AA5AFBBBD3F0}" type="sibTrans" cxnId="{F65A5131-152A-48EE-903D-B5B4CD8FE100}">
      <dgm:prSet/>
      <dgm:spPr/>
      <dgm:t>
        <a:bodyPr/>
        <a:lstStyle/>
        <a:p>
          <a:endParaRPr lang="es-MX"/>
        </a:p>
      </dgm:t>
    </dgm:pt>
    <dgm:pt modelId="{CBFD5AEE-3293-4445-A402-BC5C1220F010}" type="pres">
      <dgm:prSet presAssocID="{0C5ACBC5-9EFD-4CA4-8989-47247366C084}" presName="diagram" presStyleCnt="0">
        <dgm:presLayoutVars>
          <dgm:chMax val="1"/>
          <dgm:dir/>
          <dgm:animLvl val="ctr"/>
          <dgm:resizeHandles val="exact"/>
        </dgm:presLayoutVars>
      </dgm:prSet>
      <dgm:spPr/>
      <dgm:t>
        <a:bodyPr/>
        <a:lstStyle/>
        <a:p>
          <a:endParaRPr lang="es-MX"/>
        </a:p>
      </dgm:t>
    </dgm:pt>
    <dgm:pt modelId="{4765BE71-3493-4027-B542-8D739A176687}" type="pres">
      <dgm:prSet presAssocID="{0C5ACBC5-9EFD-4CA4-8989-47247366C084}" presName="matrix" presStyleCnt="0"/>
      <dgm:spPr>
        <a:scene3d>
          <a:camera prst="orthographicFront"/>
          <a:lightRig rig="threePt" dir="t"/>
        </a:scene3d>
        <a:sp3d extrusionH="6350" prstMaterial="dkEdge">
          <a:bevelT/>
        </a:sp3d>
      </dgm:spPr>
    </dgm:pt>
    <dgm:pt modelId="{A4F1AA05-CC9D-4D4B-ACD3-4C54A51A4BE6}" type="pres">
      <dgm:prSet presAssocID="{0C5ACBC5-9EFD-4CA4-8989-47247366C084}" presName="tile1" presStyleLbl="node1" presStyleIdx="0" presStyleCnt="4"/>
      <dgm:spPr/>
      <dgm:t>
        <a:bodyPr/>
        <a:lstStyle/>
        <a:p>
          <a:endParaRPr lang="es-MX"/>
        </a:p>
      </dgm:t>
    </dgm:pt>
    <dgm:pt modelId="{696150FB-0033-4639-80A0-FA5CF2383A10}" type="pres">
      <dgm:prSet presAssocID="{0C5ACBC5-9EFD-4CA4-8989-47247366C084}" presName="tile1text" presStyleLbl="node1" presStyleIdx="0" presStyleCnt="4">
        <dgm:presLayoutVars>
          <dgm:chMax val="0"/>
          <dgm:chPref val="0"/>
          <dgm:bulletEnabled val="1"/>
        </dgm:presLayoutVars>
      </dgm:prSet>
      <dgm:spPr/>
      <dgm:t>
        <a:bodyPr/>
        <a:lstStyle/>
        <a:p>
          <a:endParaRPr lang="es-MX"/>
        </a:p>
      </dgm:t>
    </dgm:pt>
    <dgm:pt modelId="{187C4199-ADA8-4623-97F2-D283703DC9E7}" type="pres">
      <dgm:prSet presAssocID="{0C5ACBC5-9EFD-4CA4-8989-47247366C084}" presName="tile2" presStyleLbl="node1" presStyleIdx="1" presStyleCnt="4" custLinFactNeighborY="-808"/>
      <dgm:spPr/>
      <dgm:t>
        <a:bodyPr/>
        <a:lstStyle/>
        <a:p>
          <a:endParaRPr lang="es-MX"/>
        </a:p>
      </dgm:t>
    </dgm:pt>
    <dgm:pt modelId="{54AD328D-7AC3-40CB-ACFE-DAE5B5812E49}" type="pres">
      <dgm:prSet presAssocID="{0C5ACBC5-9EFD-4CA4-8989-47247366C084}" presName="tile2text" presStyleLbl="node1" presStyleIdx="1" presStyleCnt="4">
        <dgm:presLayoutVars>
          <dgm:chMax val="0"/>
          <dgm:chPref val="0"/>
          <dgm:bulletEnabled val="1"/>
        </dgm:presLayoutVars>
      </dgm:prSet>
      <dgm:spPr/>
      <dgm:t>
        <a:bodyPr/>
        <a:lstStyle/>
        <a:p>
          <a:endParaRPr lang="es-MX"/>
        </a:p>
      </dgm:t>
    </dgm:pt>
    <dgm:pt modelId="{9DD749B8-373A-4724-8D48-DAE0BCC54E5F}" type="pres">
      <dgm:prSet presAssocID="{0C5ACBC5-9EFD-4CA4-8989-47247366C084}" presName="tile3" presStyleLbl="node1" presStyleIdx="2" presStyleCnt="4"/>
      <dgm:spPr/>
      <dgm:t>
        <a:bodyPr/>
        <a:lstStyle/>
        <a:p>
          <a:endParaRPr lang="es-MX"/>
        </a:p>
      </dgm:t>
    </dgm:pt>
    <dgm:pt modelId="{17456D77-9F3B-4C5E-B86B-F1013584FD27}" type="pres">
      <dgm:prSet presAssocID="{0C5ACBC5-9EFD-4CA4-8989-47247366C084}" presName="tile3text" presStyleLbl="node1" presStyleIdx="2" presStyleCnt="4">
        <dgm:presLayoutVars>
          <dgm:chMax val="0"/>
          <dgm:chPref val="0"/>
          <dgm:bulletEnabled val="1"/>
        </dgm:presLayoutVars>
      </dgm:prSet>
      <dgm:spPr/>
      <dgm:t>
        <a:bodyPr/>
        <a:lstStyle/>
        <a:p>
          <a:endParaRPr lang="es-MX"/>
        </a:p>
      </dgm:t>
    </dgm:pt>
    <dgm:pt modelId="{F4D80819-E8A3-476F-A782-765D5415C857}" type="pres">
      <dgm:prSet presAssocID="{0C5ACBC5-9EFD-4CA4-8989-47247366C084}" presName="tile4" presStyleLbl="node1" presStyleIdx="3" presStyleCnt="4"/>
      <dgm:spPr/>
      <dgm:t>
        <a:bodyPr/>
        <a:lstStyle/>
        <a:p>
          <a:endParaRPr lang="es-MX"/>
        </a:p>
      </dgm:t>
    </dgm:pt>
    <dgm:pt modelId="{FE99C3B8-8628-4520-93B3-CC25A0D7B857}" type="pres">
      <dgm:prSet presAssocID="{0C5ACBC5-9EFD-4CA4-8989-47247366C084}" presName="tile4text" presStyleLbl="node1" presStyleIdx="3" presStyleCnt="4">
        <dgm:presLayoutVars>
          <dgm:chMax val="0"/>
          <dgm:chPref val="0"/>
          <dgm:bulletEnabled val="1"/>
        </dgm:presLayoutVars>
      </dgm:prSet>
      <dgm:spPr/>
      <dgm:t>
        <a:bodyPr/>
        <a:lstStyle/>
        <a:p>
          <a:endParaRPr lang="es-MX"/>
        </a:p>
      </dgm:t>
    </dgm:pt>
    <dgm:pt modelId="{9E2AB212-C649-4727-B0F1-580302FE0038}" type="pres">
      <dgm:prSet presAssocID="{0C5ACBC5-9EFD-4CA4-8989-47247366C084}" presName="centerTile" presStyleLbl="fgShp" presStyleIdx="0" presStyleCnt="1">
        <dgm:presLayoutVars>
          <dgm:chMax val="0"/>
          <dgm:chPref val="0"/>
        </dgm:presLayoutVars>
      </dgm:prSet>
      <dgm:spPr/>
      <dgm:t>
        <a:bodyPr/>
        <a:lstStyle/>
        <a:p>
          <a:endParaRPr lang="es-MX"/>
        </a:p>
      </dgm:t>
    </dgm:pt>
  </dgm:ptLst>
  <dgm:cxnLst>
    <dgm:cxn modelId="{35CC8E96-C1A5-4569-A559-CC2A8EFE0454}" type="presOf" srcId="{6DDE45E9-CAA7-486B-AF99-5204EC1C3E67}" destId="{17456D77-9F3B-4C5E-B86B-F1013584FD27}" srcOrd="1" destOrd="0" presId="urn:microsoft.com/office/officeart/2005/8/layout/matrix1"/>
    <dgm:cxn modelId="{F35E7BB4-B245-48AA-A185-3B78528845CD}" type="presOf" srcId="{C97B74A7-814E-4B01-BAAF-9B48331B9B65}" destId="{187C4199-ADA8-4623-97F2-D283703DC9E7}" srcOrd="0" destOrd="0" presId="urn:microsoft.com/office/officeart/2005/8/layout/matrix1"/>
    <dgm:cxn modelId="{C5F87F9D-D7F8-4537-84DC-51AE684D48E1}" type="presOf" srcId="{C97B74A7-814E-4B01-BAAF-9B48331B9B65}" destId="{54AD328D-7AC3-40CB-ACFE-DAE5B5812E49}" srcOrd="1" destOrd="0" presId="urn:microsoft.com/office/officeart/2005/8/layout/matrix1"/>
    <dgm:cxn modelId="{718B8DA6-E5DE-4F95-9897-E7EC310832CE}" srcId="{C72C4F46-2C05-4B86-8BAF-8FB6485F455C}" destId="{C97B74A7-814E-4B01-BAAF-9B48331B9B65}" srcOrd="1" destOrd="0" parTransId="{21C2AF18-CEC0-4D66-95E1-46E96FEB7029}" sibTransId="{7D1CF38A-B53F-4728-BC28-AA17DCB2DAA8}"/>
    <dgm:cxn modelId="{AD361D4E-ED19-4A7B-A6CB-7A8D2DC64370}" type="presOf" srcId="{0C5ACBC5-9EFD-4CA4-8989-47247366C084}" destId="{CBFD5AEE-3293-4445-A402-BC5C1220F010}" srcOrd="0" destOrd="0" presId="urn:microsoft.com/office/officeart/2005/8/layout/matrix1"/>
    <dgm:cxn modelId="{205BD41D-B003-4030-9E86-C40F4DB59F0A}" type="presOf" srcId="{F02CED92-1CC2-468F-B06D-95917847A9C5}" destId="{696150FB-0033-4639-80A0-FA5CF2383A10}" srcOrd="1" destOrd="0" presId="urn:microsoft.com/office/officeart/2005/8/layout/matrix1"/>
    <dgm:cxn modelId="{ADA6E956-F292-44CC-9839-B56D923CB62B}" type="presOf" srcId="{126DFCA6-5FB6-4510-B0F2-950BC91B64F3}" destId="{F4D80819-E8A3-476F-A782-765D5415C857}" srcOrd="0" destOrd="0" presId="urn:microsoft.com/office/officeart/2005/8/layout/matrix1"/>
    <dgm:cxn modelId="{26480EC1-E71B-4410-BFC3-DC5A45CC78D7}" type="presOf" srcId="{F02CED92-1CC2-468F-B06D-95917847A9C5}" destId="{A4F1AA05-CC9D-4D4B-ACD3-4C54A51A4BE6}" srcOrd="0" destOrd="0" presId="urn:microsoft.com/office/officeart/2005/8/layout/matrix1"/>
    <dgm:cxn modelId="{13D6F643-43E8-46A5-B7D0-4A8A1B8D2F38}" type="presOf" srcId="{C72C4F46-2C05-4B86-8BAF-8FB6485F455C}" destId="{9E2AB212-C649-4727-B0F1-580302FE0038}" srcOrd="0" destOrd="0" presId="urn:microsoft.com/office/officeart/2005/8/layout/matrix1"/>
    <dgm:cxn modelId="{CABD90B5-6783-432F-8100-0CF340101D13}" srcId="{C72C4F46-2C05-4B86-8BAF-8FB6485F455C}" destId="{6DDE45E9-CAA7-486B-AF99-5204EC1C3E67}" srcOrd="2" destOrd="0" parTransId="{30DE4352-BC2B-4613-9ACB-D01ADA6B8B16}" sibTransId="{72D88182-A462-49B0-A6D9-60BE26D40F98}"/>
    <dgm:cxn modelId="{8A9F7780-0CAC-48D9-AF8D-95108CB0769C}" type="presOf" srcId="{126DFCA6-5FB6-4510-B0F2-950BC91B64F3}" destId="{FE99C3B8-8628-4520-93B3-CC25A0D7B857}" srcOrd="1" destOrd="0" presId="urn:microsoft.com/office/officeart/2005/8/layout/matrix1"/>
    <dgm:cxn modelId="{F228B2DE-AB93-4114-8465-E4832F27E0A2}" srcId="{0C5ACBC5-9EFD-4CA4-8989-47247366C084}" destId="{C72C4F46-2C05-4B86-8BAF-8FB6485F455C}" srcOrd="0" destOrd="0" parTransId="{B33C4DDF-A008-49C9-AD5D-3DC8D1AD3299}" sibTransId="{D5470EB6-DC15-49DD-B509-B5F94A141DEB}"/>
    <dgm:cxn modelId="{9BF00FA8-430D-47F1-986A-F3E84E5C164C}" type="presOf" srcId="{6DDE45E9-CAA7-486B-AF99-5204EC1C3E67}" destId="{9DD749B8-373A-4724-8D48-DAE0BCC54E5F}" srcOrd="0" destOrd="0" presId="urn:microsoft.com/office/officeart/2005/8/layout/matrix1"/>
    <dgm:cxn modelId="{A29CBD3A-7B5A-4E36-8D97-72D6BE0FA989}" srcId="{C72C4F46-2C05-4B86-8BAF-8FB6485F455C}" destId="{F02CED92-1CC2-468F-B06D-95917847A9C5}" srcOrd="0" destOrd="0" parTransId="{7B34E63A-7DF1-4176-B8A4-DEA499AF5BB5}" sibTransId="{09B3C270-084B-47BA-A082-AC77EBFFFBA6}"/>
    <dgm:cxn modelId="{F65A5131-152A-48EE-903D-B5B4CD8FE100}" srcId="{C72C4F46-2C05-4B86-8BAF-8FB6485F455C}" destId="{126DFCA6-5FB6-4510-B0F2-950BC91B64F3}" srcOrd="3" destOrd="0" parTransId="{F96529A2-7A10-4FFF-92B1-B339C0FC6A35}" sibTransId="{6E9290CD-2F7E-4A6C-933D-AA5AFBBBD3F0}"/>
    <dgm:cxn modelId="{E2384D79-E4CB-4679-8586-8EE0C1D9B50E}" type="presParOf" srcId="{CBFD5AEE-3293-4445-A402-BC5C1220F010}" destId="{4765BE71-3493-4027-B542-8D739A176687}" srcOrd="0" destOrd="0" presId="urn:microsoft.com/office/officeart/2005/8/layout/matrix1"/>
    <dgm:cxn modelId="{2EA91D77-109F-48D3-AE22-41DACD1D17F7}" type="presParOf" srcId="{4765BE71-3493-4027-B542-8D739A176687}" destId="{A4F1AA05-CC9D-4D4B-ACD3-4C54A51A4BE6}" srcOrd="0" destOrd="0" presId="urn:microsoft.com/office/officeart/2005/8/layout/matrix1"/>
    <dgm:cxn modelId="{5731A721-0933-4925-A5D0-16409B286587}" type="presParOf" srcId="{4765BE71-3493-4027-B542-8D739A176687}" destId="{696150FB-0033-4639-80A0-FA5CF2383A10}" srcOrd="1" destOrd="0" presId="urn:microsoft.com/office/officeart/2005/8/layout/matrix1"/>
    <dgm:cxn modelId="{272F2EA1-0017-4210-926C-693DE58B65C6}" type="presParOf" srcId="{4765BE71-3493-4027-B542-8D739A176687}" destId="{187C4199-ADA8-4623-97F2-D283703DC9E7}" srcOrd="2" destOrd="0" presId="urn:microsoft.com/office/officeart/2005/8/layout/matrix1"/>
    <dgm:cxn modelId="{4ED9539F-31FA-4479-A92A-D18ADB10A7BB}" type="presParOf" srcId="{4765BE71-3493-4027-B542-8D739A176687}" destId="{54AD328D-7AC3-40CB-ACFE-DAE5B5812E49}" srcOrd="3" destOrd="0" presId="urn:microsoft.com/office/officeart/2005/8/layout/matrix1"/>
    <dgm:cxn modelId="{025313DA-AA8F-4942-ABC7-8F86C7B11C26}" type="presParOf" srcId="{4765BE71-3493-4027-B542-8D739A176687}" destId="{9DD749B8-373A-4724-8D48-DAE0BCC54E5F}" srcOrd="4" destOrd="0" presId="urn:microsoft.com/office/officeart/2005/8/layout/matrix1"/>
    <dgm:cxn modelId="{25D3FB19-B8B0-4A4B-87DC-D3F70182F81D}" type="presParOf" srcId="{4765BE71-3493-4027-B542-8D739A176687}" destId="{17456D77-9F3B-4C5E-B86B-F1013584FD27}" srcOrd="5" destOrd="0" presId="urn:microsoft.com/office/officeart/2005/8/layout/matrix1"/>
    <dgm:cxn modelId="{94581003-4F63-4CF4-BBB4-862E7A69CD1B}" type="presParOf" srcId="{4765BE71-3493-4027-B542-8D739A176687}" destId="{F4D80819-E8A3-476F-A782-765D5415C857}" srcOrd="6" destOrd="0" presId="urn:microsoft.com/office/officeart/2005/8/layout/matrix1"/>
    <dgm:cxn modelId="{B36E7FD9-8A73-48F3-ACCE-BB35DFFB9742}" type="presParOf" srcId="{4765BE71-3493-4027-B542-8D739A176687}" destId="{FE99C3B8-8628-4520-93B3-CC25A0D7B857}" srcOrd="7" destOrd="0" presId="urn:microsoft.com/office/officeart/2005/8/layout/matrix1"/>
    <dgm:cxn modelId="{C5E4F81E-8A25-4E2E-93F6-E8451B4DD64E}" type="presParOf" srcId="{CBFD5AEE-3293-4445-A402-BC5C1220F010}" destId="{9E2AB212-C649-4727-B0F1-580302FE0038}" srcOrd="1" destOrd="0" presId="urn:microsoft.com/office/officeart/2005/8/layout/matrix1"/>
  </dgm:cxnLst>
  <dgm:bg>
    <a:gradFill flip="none" rotWithShape="1">
      <a:gsLst>
        <a:gs pos="3400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765DDE8-7AB2-40DE-9E2D-AA5FBAD95199}" type="doc">
      <dgm:prSet loTypeId="urn:microsoft.com/office/officeart/2005/8/layout/chevron1" loCatId="process" qsTypeId="urn:microsoft.com/office/officeart/2005/8/quickstyle/simple1" qsCatId="simple" csTypeId="urn:microsoft.com/office/officeart/2005/8/colors/accent6_4" csCatId="accent6" phldr="1"/>
      <dgm:spPr/>
    </dgm:pt>
    <dgm:pt modelId="{DB4F0A92-0E25-41EE-A3B4-5D49D8E5ECC6}">
      <dgm:prSet phldrT="[Texto]"/>
      <dgm:spPr/>
      <dgm:t>
        <a:bodyPr/>
        <a:lstStyle/>
        <a:p>
          <a:r>
            <a:rPr lang="es-MX" dirty="0"/>
            <a:t>ÁREA 1</a:t>
          </a:r>
        </a:p>
      </dgm:t>
    </dgm:pt>
    <dgm:pt modelId="{DFD3C526-A316-42A4-9349-662F9384BF3D}" type="parTrans" cxnId="{EB0A9B57-0A35-46D9-9DEB-6DD403C5CCFC}">
      <dgm:prSet/>
      <dgm:spPr/>
      <dgm:t>
        <a:bodyPr/>
        <a:lstStyle/>
        <a:p>
          <a:endParaRPr lang="es-MX"/>
        </a:p>
      </dgm:t>
    </dgm:pt>
    <dgm:pt modelId="{08BBE6D6-7278-4BCF-B8D9-E5E54174471D}" type="sibTrans" cxnId="{EB0A9B57-0A35-46D9-9DEB-6DD403C5CCFC}">
      <dgm:prSet/>
      <dgm:spPr/>
      <dgm:t>
        <a:bodyPr/>
        <a:lstStyle/>
        <a:p>
          <a:endParaRPr lang="es-MX"/>
        </a:p>
      </dgm:t>
    </dgm:pt>
    <dgm:pt modelId="{81D86AA1-23DD-4830-AADE-A5D504150EBC}">
      <dgm:prSet phldrT="[Texto]"/>
      <dgm:spPr/>
      <dgm:t>
        <a:bodyPr/>
        <a:lstStyle/>
        <a:p>
          <a:r>
            <a:rPr lang="es-MX" dirty="0"/>
            <a:t>ÁREA 2</a:t>
          </a:r>
        </a:p>
      </dgm:t>
    </dgm:pt>
    <dgm:pt modelId="{8409E839-586B-42E7-AFF6-BF9B2BDE86DB}" type="parTrans" cxnId="{3E125FCB-C83D-407E-AD74-2A7FC4CF0AF6}">
      <dgm:prSet/>
      <dgm:spPr/>
      <dgm:t>
        <a:bodyPr/>
        <a:lstStyle/>
        <a:p>
          <a:endParaRPr lang="es-MX"/>
        </a:p>
      </dgm:t>
    </dgm:pt>
    <dgm:pt modelId="{B03B675B-2DB3-4493-B3F5-20B6E7DE57B2}" type="sibTrans" cxnId="{3E125FCB-C83D-407E-AD74-2A7FC4CF0AF6}">
      <dgm:prSet/>
      <dgm:spPr/>
      <dgm:t>
        <a:bodyPr/>
        <a:lstStyle/>
        <a:p>
          <a:endParaRPr lang="es-MX"/>
        </a:p>
      </dgm:t>
    </dgm:pt>
    <dgm:pt modelId="{D80D8BD9-15F4-4451-A160-27E00E8A72F5}">
      <dgm:prSet phldrT="[Texto]"/>
      <dgm:spPr/>
      <dgm:t>
        <a:bodyPr/>
        <a:lstStyle/>
        <a:p>
          <a:r>
            <a:rPr lang="es-MX" dirty="0"/>
            <a:t>ÁREA 3</a:t>
          </a:r>
        </a:p>
      </dgm:t>
    </dgm:pt>
    <dgm:pt modelId="{41553D76-2735-4C48-90EA-9694CF6B31CF}" type="parTrans" cxnId="{592139B4-911F-4327-87BB-40AA0F8D459B}">
      <dgm:prSet/>
      <dgm:spPr/>
      <dgm:t>
        <a:bodyPr/>
        <a:lstStyle/>
        <a:p>
          <a:endParaRPr lang="es-MX"/>
        </a:p>
      </dgm:t>
    </dgm:pt>
    <dgm:pt modelId="{A2C75C72-E092-4A48-A407-389112AF4F36}" type="sibTrans" cxnId="{592139B4-911F-4327-87BB-40AA0F8D459B}">
      <dgm:prSet/>
      <dgm:spPr/>
      <dgm:t>
        <a:bodyPr/>
        <a:lstStyle/>
        <a:p>
          <a:endParaRPr lang="es-MX"/>
        </a:p>
      </dgm:t>
    </dgm:pt>
    <dgm:pt modelId="{6B4D4AB3-0BBE-4D99-BAD5-7A49E1DF1380}" type="pres">
      <dgm:prSet presAssocID="{2765DDE8-7AB2-40DE-9E2D-AA5FBAD95199}" presName="Name0" presStyleCnt="0">
        <dgm:presLayoutVars>
          <dgm:dir/>
          <dgm:animLvl val="lvl"/>
          <dgm:resizeHandles val="exact"/>
        </dgm:presLayoutVars>
      </dgm:prSet>
      <dgm:spPr/>
    </dgm:pt>
    <dgm:pt modelId="{42FFB8D1-5F05-4686-8B78-DBDCE96F789E}" type="pres">
      <dgm:prSet presAssocID="{DB4F0A92-0E25-41EE-A3B4-5D49D8E5ECC6}" presName="parTxOnly" presStyleLbl="node1" presStyleIdx="0" presStyleCnt="3">
        <dgm:presLayoutVars>
          <dgm:chMax val="0"/>
          <dgm:chPref val="0"/>
          <dgm:bulletEnabled val="1"/>
        </dgm:presLayoutVars>
      </dgm:prSet>
      <dgm:spPr/>
      <dgm:t>
        <a:bodyPr/>
        <a:lstStyle/>
        <a:p>
          <a:endParaRPr lang="es-MX"/>
        </a:p>
      </dgm:t>
    </dgm:pt>
    <dgm:pt modelId="{A97A9CD8-E768-432E-B054-B9E0612D6ECF}" type="pres">
      <dgm:prSet presAssocID="{08BBE6D6-7278-4BCF-B8D9-E5E54174471D}" presName="parTxOnlySpace" presStyleCnt="0"/>
      <dgm:spPr/>
    </dgm:pt>
    <dgm:pt modelId="{D3D8B7B0-12B9-4574-95D9-092AA1F245B9}" type="pres">
      <dgm:prSet presAssocID="{81D86AA1-23DD-4830-AADE-A5D504150EBC}" presName="parTxOnly" presStyleLbl="node1" presStyleIdx="1" presStyleCnt="3">
        <dgm:presLayoutVars>
          <dgm:chMax val="0"/>
          <dgm:chPref val="0"/>
          <dgm:bulletEnabled val="1"/>
        </dgm:presLayoutVars>
      </dgm:prSet>
      <dgm:spPr/>
      <dgm:t>
        <a:bodyPr/>
        <a:lstStyle/>
        <a:p>
          <a:endParaRPr lang="es-MX"/>
        </a:p>
      </dgm:t>
    </dgm:pt>
    <dgm:pt modelId="{AA3209FB-137E-4756-9819-40EE883EC8D0}" type="pres">
      <dgm:prSet presAssocID="{B03B675B-2DB3-4493-B3F5-20B6E7DE57B2}" presName="parTxOnlySpace" presStyleCnt="0"/>
      <dgm:spPr/>
    </dgm:pt>
    <dgm:pt modelId="{3641F14A-1EAD-4180-976D-F097A975BFD5}" type="pres">
      <dgm:prSet presAssocID="{D80D8BD9-15F4-4451-A160-27E00E8A72F5}" presName="parTxOnly" presStyleLbl="node1" presStyleIdx="2" presStyleCnt="3">
        <dgm:presLayoutVars>
          <dgm:chMax val="0"/>
          <dgm:chPref val="0"/>
          <dgm:bulletEnabled val="1"/>
        </dgm:presLayoutVars>
      </dgm:prSet>
      <dgm:spPr/>
      <dgm:t>
        <a:bodyPr/>
        <a:lstStyle/>
        <a:p>
          <a:endParaRPr lang="es-MX"/>
        </a:p>
      </dgm:t>
    </dgm:pt>
  </dgm:ptLst>
  <dgm:cxnLst>
    <dgm:cxn modelId="{6646ECC1-4052-44FF-ACA5-6D165AA6BB34}" type="presOf" srcId="{81D86AA1-23DD-4830-AADE-A5D504150EBC}" destId="{D3D8B7B0-12B9-4574-95D9-092AA1F245B9}" srcOrd="0" destOrd="0" presId="urn:microsoft.com/office/officeart/2005/8/layout/chevron1"/>
    <dgm:cxn modelId="{233EA4C3-CF50-4A62-A02E-D75E0DD678FE}" type="presOf" srcId="{2765DDE8-7AB2-40DE-9E2D-AA5FBAD95199}" destId="{6B4D4AB3-0BBE-4D99-BAD5-7A49E1DF1380}" srcOrd="0" destOrd="0" presId="urn:microsoft.com/office/officeart/2005/8/layout/chevron1"/>
    <dgm:cxn modelId="{3E125FCB-C83D-407E-AD74-2A7FC4CF0AF6}" srcId="{2765DDE8-7AB2-40DE-9E2D-AA5FBAD95199}" destId="{81D86AA1-23DD-4830-AADE-A5D504150EBC}" srcOrd="1" destOrd="0" parTransId="{8409E839-586B-42E7-AFF6-BF9B2BDE86DB}" sibTransId="{B03B675B-2DB3-4493-B3F5-20B6E7DE57B2}"/>
    <dgm:cxn modelId="{EB0A9B57-0A35-46D9-9DEB-6DD403C5CCFC}" srcId="{2765DDE8-7AB2-40DE-9E2D-AA5FBAD95199}" destId="{DB4F0A92-0E25-41EE-A3B4-5D49D8E5ECC6}" srcOrd="0" destOrd="0" parTransId="{DFD3C526-A316-42A4-9349-662F9384BF3D}" sibTransId="{08BBE6D6-7278-4BCF-B8D9-E5E54174471D}"/>
    <dgm:cxn modelId="{592139B4-911F-4327-87BB-40AA0F8D459B}" srcId="{2765DDE8-7AB2-40DE-9E2D-AA5FBAD95199}" destId="{D80D8BD9-15F4-4451-A160-27E00E8A72F5}" srcOrd="2" destOrd="0" parTransId="{41553D76-2735-4C48-90EA-9694CF6B31CF}" sibTransId="{A2C75C72-E092-4A48-A407-389112AF4F36}"/>
    <dgm:cxn modelId="{E74E997D-A005-4525-B69A-DCE20977B78C}" type="presOf" srcId="{D80D8BD9-15F4-4451-A160-27E00E8A72F5}" destId="{3641F14A-1EAD-4180-976D-F097A975BFD5}" srcOrd="0" destOrd="0" presId="urn:microsoft.com/office/officeart/2005/8/layout/chevron1"/>
    <dgm:cxn modelId="{8EF1AFA5-E473-49F3-B4C0-E37E549ED615}" type="presOf" srcId="{DB4F0A92-0E25-41EE-A3B4-5D49D8E5ECC6}" destId="{42FFB8D1-5F05-4686-8B78-DBDCE96F789E}" srcOrd="0" destOrd="0" presId="urn:microsoft.com/office/officeart/2005/8/layout/chevron1"/>
    <dgm:cxn modelId="{41742CE5-0919-4148-8649-DDF098C7B78F}" type="presParOf" srcId="{6B4D4AB3-0BBE-4D99-BAD5-7A49E1DF1380}" destId="{42FFB8D1-5F05-4686-8B78-DBDCE96F789E}" srcOrd="0" destOrd="0" presId="urn:microsoft.com/office/officeart/2005/8/layout/chevron1"/>
    <dgm:cxn modelId="{B7F924F3-2479-47C9-9798-96205DAD85A4}" type="presParOf" srcId="{6B4D4AB3-0BBE-4D99-BAD5-7A49E1DF1380}" destId="{A97A9CD8-E768-432E-B054-B9E0612D6ECF}" srcOrd="1" destOrd="0" presId="urn:microsoft.com/office/officeart/2005/8/layout/chevron1"/>
    <dgm:cxn modelId="{C3227E68-E2CC-4216-A123-3EA267967268}" type="presParOf" srcId="{6B4D4AB3-0BBE-4D99-BAD5-7A49E1DF1380}" destId="{D3D8B7B0-12B9-4574-95D9-092AA1F245B9}" srcOrd="2" destOrd="0" presId="urn:microsoft.com/office/officeart/2005/8/layout/chevron1"/>
    <dgm:cxn modelId="{40D75CD0-965B-4E35-A387-E1457F53855D}" type="presParOf" srcId="{6B4D4AB3-0BBE-4D99-BAD5-7A49E1DF1380}" destId="{AA3209FB-137E-4756-9819-40EE883EC8D0}" srcOrd="3" destOrd="0" presId="urn:microsoft.com/office/officeart/2005/8/layout/chevron1"/>
    <dgm:cxn modelId="{8AEB02BE-C7AE-4686-ABC3-7CFA6C6A127C}" type="presParOf" srcId="{6B4D4AB3-0BBE-4D99-BAD5-7A49E1DF1380}" destId="{3641F14A-1EAD-4180-976D-F097A975BFD5}"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73C8173-6EA2-44FD-9C43-84307DEF5563}" type="doc">
      <dgm:prSet loTypeId="urn:microsoft.com/office/officeart/2005/8/layout/vList4#1" loCatId="list" qsTypeId="urn:microsoft.com/office/officeart/2005/8/quickstyle/simple1" qsCatId="simple" csTypeId="urn:microsoft.com/office/officeart/2005/8/colors/colorful5" csCatId="colorful" phldr="1"/>
      <dgm:spPr/>
    </dgm:pt>
    <dgm:pt modelId="{50E0903B-F890-4177-82F6-E7EAAE7CDAD7}">
      <dgm:prSet phldrT="[Texto]"/>
      <dgm:spPr/>
      <dgm:t>
        <a:bodyPr/>
        <a:lstStyle/>
        <a:p>
          <a:r>
            <a:rPr lang="es-MX" dirty="0" smtClean="0">
              <a:solidFill>
                <a:schemeClr val="tx1">
                  <a:lumMod val="90000"/>
                  <a:lumOff val="10000"/>
                </a:schemeClr>
              </a:solidFill>
            </a:rPr>
            <a:t>Se reciba una solicitud de acceso a la información.</a:t>
          </a:r>
          <a:endParaRPr lang="es-MX" dirty="0">
            <a:solidFill>
              <a:schemeClr val="tx1">
                <a:lumMod val="90000"/>
                <a:lumOff val="10000"/>
              </a:schemeClr>
            </a:solidFill>
          </a:endParaRPr>
        </a:p>
      </dgm:t>
    </dgm:pt>
    <dgm:pt modelId="{6218E0D2-F713-4176-B2FB-9830933616FF}" type="parTrans" cxnId="{9A50C234-1A56-487E-9AA3-928240DCFBD5}">
      <dgm:prSet/>
      <dgm:spPr/>
      <dgm:t>
        <a:bodyPr/>
        <a:lstStyle/>
        <a:p>
          <a:endParaRPr lang="es-MX"/>
        </a:p>
      </dgm:t>
    </dgm:pt>
    <dgm:pt modelId="{64737B4F-3D04-4616-8347-56152194281A}" type="sibTrans" cxnId="{9A50C234-1A56-487E-9AA3-928240DCFBD5}">
      <dgm:prSet/>
      <dgm:spPr/>
      <dgm:t>
        <a:bodyPr/>
        <a:lstStyle/>
        <a:p>
          <a:endParaRPr lang="es-MX"/>
        </a:p>
      </dgm:t>
    </dgm:pt>
    <dgm:pt modelId="{A75B7EA4-91AA-4340-AE31-8567C1BCA7A8}">
      <dgm:prSet phldrT="[Texto]"/>
      <dgm:spPr/>
      <dgm:t>
        <a:bodyPr/>
        <a:lstStyle/>
        <a:p>
          <a:r>
            <a:rPr lang="es-MX" dirty="0" smtClean="0">
              <a:solidFill>
                <a:schemeClr val="tx1">
                  <a:lumMod val="90000"/>
                  <a:lumOff val="10000"/>
                </a:schemeClr>
              </a:solidFill>
            </a:rPr>
            <a:t>Se determine mediante resolución de autoridad competente.</a:t>
          </a:r>
          <a:endParaRPr lang="es-MX" dirty="0">
            <a:solidFill>
              <a:schemeClr val="tx1">
                <a:lumMod val="90000"/>
                <a:lumOff val="10000"/>
              </a:schemeClr>
            </a:solidFill>
          </a:endParaRPr>
        </a:p>
      </dgm:t>
    </dgm:pt>
    <dgm:pt modelId="{5726E291-140E-4806-8466-004F4717D539}" type="parTrans" cxnId="{887D77B8-BEDB-4045-8B90-1C785266588E}">
      <dgm:prSet/>
      <dgm:spPr/>
      <dgm:t>
        <a:bodyPr/>
        <a:lstStyle/>
        <a:p>
          <a:endParaRPr lang="es-MX"/>
        </a:p>
      </dgm:t>
    </dgm:pt>
    <dgm:pt modelId="{947A4A41-0EA4-43D3-92FE-F67BE0AC90BD}" type="sibTrans" cxnId="{887D77B8-BEDB-4045-8B90-1C785266588E}">
      <dgm:prSet/>
      <dgm:spPr/>
      <dgm:t>
        <a:bodyPr/>
        <a:lstStyle/>
        <a:p>
          <a:endParaRPr lang="es-MX"/>
        </a:p>
      </dgm:t>
    </dgm:pt>
    <dgm:pt modelId="{0946ACFE-4459-4DBF-A0B4-4A0F2F0D558B}">
      <dgm:prSet phldrT="[Texto]"/>
      <dgm:spPr/>
      <dgm:t>
        <a:bodyPr/>
        <a:lstStyle/>
        <a:p>
          <a:r>
            <a:rPr lang="es-MX" dirty="0" smtClean="0">
              <a:solidFill>
                <a:schemeClr val="tx1">
                  <a:lumMod val="90000"/>
                  <a:lumOff val="10000"/>
                </a:schemeClr>
              </a:solidFill>
            </a:rPr>
            <a:t>Se generen versiones públicas para dar cumplimiento a las obligaciones de transparencia previstas en la LGTAIP.</a:t>
          </a:r>
          <a:endParaRPr lang="es-MX" dirty="0">
            <a:solidFill>
              <a:schemeClr val="tx1">
                <a:lumMod val="90000"/>
                <a:lumOff val="10000"/>
              </a:schemeClr>
            </a:solidFill>
          </a:endParaRPr>
        </a:p>
      </dgm:t>
    </dgm:pt>
    <dgm:pt modelId="{F867041E-46EB-479D-880A-FF7EE47FF436}" type="parTrans" cxnId="{80B7DB51-8E16-4E01-9E52-B805D5182551}">
      <dgm:prSet/>
      <dgm:spPr/>
      <dgm:t>
        <a:bodyPr/>
        <a:lstStyle/>
        <a:p>
          <a:endParaRPr lang="es-MX"/>
        </a:p>
      </dgm:t>
    </dgm:pt>
    <dgm:pt modelId="{130FF0E9-4A55-4B44-ADDC-FB018682425D}" type="sibTrans" cxnId="{80B7DB51-8E16-4E01-9E52-B805D5182551}">
      <dgm:prSet/>
      <dgm:spPr/>
      <dgm:t>
        <a:bodyPr/>
        <a:lstStyle/>
        <a:p>
          <a:endParaRPr lang="es-MX"/>
        </a:p>
      </dgm:t>
    </dgm:pt>
    <dgm:pt modelId="{2A2C61D7-5A48-4E08-98B5-3E8EA32DA7B2}" type="pres">
      <dgm:prSet presAssocID="{673C8173-6EA2-44FD-9C43-84307DEF5563}" presName="linear" presStyleCnt="0">
        <dgm:presLayoutVars>
          <dgm:dir/>
          <dgm:resizeHandles val="exact"/>
        </dgm:presLayoutVars>
      </dgm:prSet>
      <dgm:spPr/>
    </dgm:pt>
    <dgm:pt modelId="{27374B33-F84D-4624-BF32-3B7BBB75EAE3}" type="pres">
      <dgm:prSet presAssocID="{50E0903B-F890-4177-82F6-E7EAAE7CDAD7}" presName="comp" presStyleCnt="0"/>
      <dgm:spPr/>
    </dgm:pt>
    <dgm:pt modelId="{7629D1B1-08F1-41FC-8721-FBFF2F40DC89}" type="pres">
      <dgm:prSet presAssocID="{50E0903B-F890-4177-82F6-E7EAAE7CDAD7}" presName="box" presStyleLbl="node1" presStyleIdx="0" presStyleCnt="3"/>
      <dgm:spPr/>
      <dgm:t>
        <a:bodyPr/>
        <a:lstStyle/>
        <a:p>
          <a:endParaRPr lang="es-MX"/>
        </a:p>
      </dgm:t>
    </dgm:pt>
    <dgm:pt modelId="{3EE3DEF9-5A5A-463E-8FBB-93529B7E41A3}" type="pres">
      <dgm:prSet presAssocID="{50E0903B-F890-4177-82F6-E7EAAE7CDAD7}" presName="img" presStyleLbl="fgImgPlace1" presStyleIdx="0" presStyleCnt="3"/>
      <dgm:spPr>
        <a:blipFill rotWithShape="1">
          <a:blip xmlns:r="http://schemas.openxmlformats.org/officeDocument/2006/relationships" r:embed="rId1"/>
          <a:stretch>
            <a:fillRect/>
          </a:stretch>
        </a:blipFill>
      </dgm:spPr>
    </dgm:pt>
    <dgm:pt modelId="{D1F8C15C-C0DA-45D0-943E-3864CDDCBAB4}" type="pres">
      <dgm:prSet presAssocID="{50E0903B-F890-4177-82F6-E7EAAE7CDAD7}" presName="text" presStyleLbl="node1" presStyleIdx="0" presStyleCnt="3">
        <dgm:presLayoutVars>
          <dgm:bulletEnabled val="1"/>
        </dgm:presLayoutVars>
      </dgm:prSet>
      <dgm:spPr/>
      <dgm:t>
        <a:bodyPr/>
        <a:lstStyle/>
        <a:p>
          <a:endParaRPr lang="es-MX"/>
        </a:p>
      </dgm:t>
    </dgm:pt>
    <dgm:pt modelId="{0B93EFB1-94DE-446A-AFE5-FB0B79434ED0}" type="pres">
      <dgm:prSet presAssocID="{64737B4F-3D04-4616-8347-56152194281A}" presName="spacer" presStyleCnt="0"/>
      <dgm:spPr/>
    </dgm:pt>
    <dgm:pt modelId="{E69CA9AB-57EB-4BB7-9C0D-136FA8976B11}" type="pres">
      <dgm:prSet presAssocID="{A75B7EA4-91AA-4340-AE31-8567C1BCA7A8}" presName="comp" presStyleCnt="0"/>
      <dgm:spPr/>
    </dgm:pt>
    <dgm:pt modelId="{DABD760C-7550-4556-A842-A83B13EFB62C}" type="pres">
      <dgm:prSet presAssocID="{A75B7EA4-91AA-4340-AE31-8567C1BCA7A8}" presName="box" presStyleLbl="node1" presStyleIdx="1" presStyleCnt="3"/>
      <dgm:spPr/>
      <dgm:t>
        <a:bodyPr/>
        <a:lstStyle/>
        <a:p>
          <a:endParaRPr lang="es-MX"/>
        </a:p>
      </dgm:t>
    </dgm:pt>
    <dgm:pt modelId="{1AA40590-F979-4848-9BCA-3FC1336D4AB2}" type="pres">
      <dgm:prSet presAssocID="{A75B7EA4-91AA-4340-AE31-8567C1BCA7A8}" presName="img" presStyleLbl="fgImgPlace1" presStyleIdx="1" presStyleCnt="3"/>
      <dgm:spPr>
        <a:blipFill rotWithShape="1">
          <a:blip xmlns:r="http://schemas.openxmlformats.org/officeDocument/2006/relationships" r:embed="rId2"/>
          <a:stretch>
            <a:fillRect/>
          </a:stretch>
        </a:blipFill>
      </dgm:spPr>
    </dgm:pt>
    <dgm:pt modelId="{0D65E331-2FCA-44F7-9092-12A078240318}" type="pres">
      <dgm:prSet presAssocID="{A75B7EA4-91AA-4340-AE31-8567C1BCA7A8}" presName="text" presStyleLbl="node1" presStyleIdx="1" presStyleCnt="3">
        <dgm:presLayoutVars>
          <dgm:bulletEnabled val="1"/>
        </dgm:presLayoutVars>
      </dgm:prSet>
      <dgm:spPr/>
      <dgm:t>
        <a:bodyPr/>
        <a:lstStyle/>
        <a:p>
          <a:endParaRPr lang="es-MX"/>
        </a:p>
      </dgm:t>
    </dgm:pt>
    <dgm:pt modelId="{1FB3370B-BD01-4359-A2DE-B99473EC6075}" type="pres">
      <dgm:prSet presAssocID="{947A4A41-0EA4-43D3-92FE-F67BE0AC90BD}" presName="spacer" presStyleCnt="0"/>
      <dgm:spPr/>
    </dgm:pt>
    <dgm:pt modelId="{C4D6F39C-AAF2-4E19-ADD9-F28D2796CF8E}" type="pres">
      <dgm:prSet presAssocID="{0946ACFE-4459-4DBF-A0B4-4A0F2F0D558B}" presName="comp" presStyleCnt="0"/>
      <dgm:spPr/>
    </dgm:pt>
    <dgm:pt modelId="{431F99F2-0A90-4C80-B312-181EDAF5C033}" type="pres">
      <dgm:prSet presAssocID="{0946ACFE-4459-4DBF-A0B4-4A0F2F0D558B}" presName="box" presStyleLbl="node1" presStyleIdx="2" presStyleCnt="3"/>
      <dgm:spPr/>
      <dgm:t>
        <a:bodyPr/>
        <a:lstStyle/>
        <a:p>
          <a:endParaRPr lang="es-MX"/>
        </a:p>
      </dgm:t>
    </dgm:pt>
    <dgm:pt modelId="{9135D7C2-5858-4269-90F9-30833D1BE130}" type="pres">
      <dgm:prSet presAssocID="{0946ACFE-4459-4DBF-A0B4-4A0F2F0D558B}" presName="img" presStyleLbl="fgImgPlace1" presStyleIdx="2" presStyleCnt="3"/>
      <dgm:spPr/>
    </dgm:pt>
    <dgm:pt modelId="{35722635-BAAC-4013-8A53-984B35768C7F}" type="pres">
      <dgm:prSet presAssocID="{0946ACFE-4459-4DBF-A0B4-4A0F2F0D558B}" presName="text" presStyleLbl="node1" presStyleIdx="2" presStyleCnt="3">
        <dgm:presLayoutVars>
          <dgm:bulletEnabled val="1"/>
        </dgm:presLayoutVars>
      </dgm:prSet>
      <dgm:spPr/>
      <dgm:t>
        <a:bodyPr/>
        <a:lstStyle/>
        <a:p>
          <a:endParaRPr lang="es-MX"/>
        </a:p>
      </dgm:t>
    </dgm:pt>
  </dgm:ptLst>
  <dgm:cxnLst>
    <dgm:cxn modelId="{887D77B8-BEDB-4045-8B90-1C785266588E}" srcId="{673C8173-6EA2-44FD-9C43-84307DEF5563}" destId="{A75B7EA4-91AA-4340-AE31-8567C1BCA7A8}" srcOrd="1" destOrd="0" parTransId="{5726E291-140E-4806-8466-004F4717D539}" sibTransId="{947A4A41-0EA4-43D3-92FE-F67BE0AC90BD}"/>
    <dgm:cxn modelId="{38FD7F7C-EE3E-4186-A6F7-DD5A39E37C33}" type="presOf" srcId="{A75B7EA4-91AA-4340-AE31-8567C1BCA7A8}" destId="{0D65E331-2FCA-44F7-9092-12A078240318}" srcOrd="1" destOrd="0" presId="urn:microsoft.com/office/officeart/2005/8/layout/vList4#1"/>
    <dgm:cxn modelId="{326D8311-49E4-4CC3-823D-F348E0F56E31}" type="presOf" srcId="{50E0903B-F890-4177-82F6-E7EAAE7CDAD7}" destId="{7629D1B1-08F1-41FC-8721-FBFF2F40DC89}" srcOrd="0" destOrd="0" presId="urn:microsoft.com/office/officeart/2005/8/layout/vList4#1"/>
    <dgm:cxn modelId="{6F6EEDF0-9288-425D-92AE-281FB22E3328}" type="presOf" srcId="{A75B7EA4-91AA-4340-AE31-8567C1BCA7A8}" destId="{DABD760C-7550-4556-A842-A83B13EFB62C}" srcOrd="0" destOrd="0" presId="urn:microsoft.com/office/officeart/2005/8/layout/vList4#1"/>
    <dgm:cxn modelId="{3A7C49D2-C91F-40CE-9B89-2960C43E74BF}" type="presOf" srcId="{50E0903B-F890-4177-82F6-E7EAAE7CDAD7}" destId="{D1F8C15C-C0DA-45D0-943E-3864CDDCBAB4}" srcOrd="1" destOrd="0" presId="urn:microsoft.com/office/officeart/2005/8/layout/vList4#1"/>
    <dgm:cxn modelId="{113D3894-3F69-4383-B2AC-A3DDCDA87F47}" type="presOf" srcId="{0946ACFE-4459-4DBF-A0B4-4A0F2F0D558B}" destId="{35722635-BAAC-4013-8A53-984B35768C7F}" srcOrd="1" destOrd="0" presId="urn:microsoft.com/office/officeart/2005/8/layout/vList4#1"/>
    <dgm:cxn modelId="{018D6C7C-13BB-4B2F-8EC9-26E1DDEF3326}" type="presOf" srcId="{673C8173-6EA2-44FD-9C43-84307DEF5563}" destId="{2A2C61D7-5A48-4E08-98B5-3E8EA32DA7B2}" srcOrd="0" destOrd="0" presId="urn:microsoft.com/office/officeart/2005/8/layout/vList4#1"/>
    <dgm:cxn modelId="{CA81C5F1-2309-4703-B383-4DC21AB0E775}" type="presOf" srcId="{0946ACFE-4459-4DBF-A0B4-4A0F2F0D558B}" destId="{431F99F2-0A90-4C80-B312-181EDAF5C033}" srcOrd="0" destOrd="0" presId="urn:microsoft.com/office/officeart/2005/8/layout/vList4#1"/>
    <dgm:cxn modelId="{80B7DB51-8E16-4E01-9E52-B805D5182551}" srcId="{673C8173-6EA2-44FD-9C43-84307DEF5563}" destId="{0946ACFE-4459-4DBF-A0B4-4A0F2F0D558B}" srcOrd="2" destOrd="0" parTransId="{F867041E-46EB-479D-880A-FF7EE47FF436}" sibTransId="{130FF0E9-4A55-4B44-ADDC-FB018682425D}"/>
    <dgm:cxn modelId="{9A50C234-1A56-487E-9AA3-928240DCFBD5}" srcId="{673C8173-6EA2-44FD-9C43-84307DEF5563}" destId="{50E0903B-F890-4177-82F6-E7EAAE7CDAD7}" srcOrd="0" destOrd="0" parTransId="{6218E0D2-F713-4176-B2FB-9830933616FF}" sibTransId="{64737B4F-3D04-4616-8347-56152194281A}"/>
    <dgm:cxn modelId="{0F1FF801-403A-4DCA-9E79-7CD69EEE2699}" type="presParOf" srcId="{2A2C61D7-5A48-4E08-98B5-3E8EA32DA7B2}" destId="{27374B33-F84D-4624-BF32-3B7BBB75EAE3}" srcOrd="0" destOrd="0" presId="urn:microsoft.com/office/officeart/2005/8/layout/vList4#1"/>
    <dgm:cxn modelId="{E5B7CC70-1007-4941-A999-518F903E929B}" type="presParOf" srcId="{27374B33-F84D-4624-BF32-3B7BBB75EAE3}" destId="{7629D1B1-08F1-41FC-8721-FBFF2F40DC89}" srcOrd="0" destOrd="0" presId="urn:microsoft.com/office/officeart/2005/8/layout/vList4#1"/>
    <dgm:cxn modelId="{63BDA52B-A626-4B61-A552-04477930A073}" type="presParOf" srcId="{27374B33-F84D-4624-BF32-3B7BBB75EAE3}" destId="{3EE3DEF9-5A5A-463E-8FBB-93529B7E41A3}" srcOrd="1" destOrd="0" presId="urn:microsoft.com/office/officeart/2005/8/layout/vList4#1"/>
    <dgm:cxn modelId="{9C41AE40-6028-4648-954F-70DED955FC22}" type="presParOf" srcId="{27374B33-F84D-4624-BF32-3B7BBB75EAE3}" destId="{D1F8C15C-C0DA-45D0-943E-3864CDDCBAB4}" srcOrd="2" destOrd="0" presId="urn:microsoft.com/office/officeart/2005/8/layout/vList4#1"/>
    <dgm:cxn modelId="{FEE9B604-89BF-4548-9CDD-536E4E68D314}" type="presParOf" srcId="{2A2C61D7-5A48-4E08-98B5-3E8EA32DA7B2}" destId="{0B93EFB1-94DE-446A-AFE5-FB0B79434ED0}" srcOrd="1" destOrd="0" presId="urn:microsoft.com/office/officeart/2005/8/layout/vList4#1"/>
    <dgm:cxn modelId="{33466053-0E67-4D83-9B3B-F6F44B857C35}" type="presParOf" srcId="{2A2C61D7-5A48-4E08-98B5-3E8EA32DA7B2}" destId="{E69CA9AB-57EB-4BB7-9C0D-136FA8976B11}" srcOrd="2" destOrd="0" presId="urn:microsoft.com/office/officeart/2005/8/layout/vList4#1"/>
    <dgm:cxn modelId="{74130C3B-7F91-4D36-BD8D-93BAFF8872D7}" type="presParOf" srcId="{E69CA9AB-57EB-4BB7-9C0D-136FA8976B11}" destId="{DABD760C-7550-4556-A842-A83B13EFB62C}" srcOrd="0" destOrd="0" presId="urn:microsoft.com/office/officeart/2005/8/layout/vList4#1"/>
    <dgm:cxn modelId="{1DDDCAAB-3F2F-493C-B84E-8559FF9AD366}" type="presParOf" srcId="{E69CA9AB-57EB-4BB7-9C0D-136FA8976B11}" destId="{1AA40590-F979-4848-9BCA-3FC1336D4AB2}" srcOrd="1" destOrd="0" presId="urn:microsoft.com/office/officeart/2005/8/layout/vList4#1"/>
    <dgm:cxn modelId="{0C36A678-7A71-4DD3-8E65-B4E78DEA560A}" type="presParOf" srcId="{E69CA9AB-57EB-4BB7-9C0D-136FA8976B11}" destId="{0D65E331-2FCA-44F7-9092-12A078240318}" srcOrd="2" destOrd="0" presId="urn:microsoft.com/office/officeart/2005/8/layout/vList4#1"/>
    <dgm:cxn modelId="{D01A2B34-3A24-4270-BCE5-AEA66FF7ACC8}" type="presParOf" srcId="{2A2C61D7-5A48-4E08-98B5-3E8EA32DA7B2}" destId="{1FB3370B-BD01-4359-A2DE-B99473EC6075}" srcOrd="3" destOrd="0" presId="urn:microsoft.com/office/officeart/2005/8/layout/vList4#1"/>
    <dgm:cxn modelId="{AE8FE6BB-B520-47A4-B738-040994C00E77}" type="presParOf" srcId="{2A2C61D7-5A48-4E08-98B5-3E8EA32DA7B2}" destId="{C4D6F39C-AAF2-4E19-ADD9-F28D2796CF8E}" srcOrd="4" destOrd="0" presId="urn:microsoft.com/office/officeart/2005/8/layout/vList4#1"/>
    <dgm:cxn modelId="{EF330CFF-BA51-4D5C-A79F-91B68A917233}" type="presParOf" srcId="{C4D6F39C-AAF2-4E19-ADD9-F28D2796CF8E}" destId="{431F99F2-0A90-4C80-B312-181EDAF5C033}" srcOrd="0" destOrd="0" presId="urn:microsoft.com/office/officeart/2005/8/layout/vList4#1"/>
    <dgm:cxn modelId="{6DD0ACBE-C9BA-4EC1-B05D-5A96D0ECECBD}" type="presParOf" srcId="{C4D6F39C-AAF2-4E19-ADD9-F28D2796CF8E}" destId="{9135D7C2-5858-4269-90F9-30833D1BE130}" srcOrd="1" destOrd="0" presId="urn:microsoft.com/office/officeart/2005/8/layout/vList4#1"/>
    <dgm:cxn modelId="{41281C36-4C1C-4B7E-ADB7-95B04B8A6D64}" type="presParOf" srcId="{C4D6F39C-AAF2-4E19-ADD9-F28D2796CF8E}" destId="{35722635-BAAC-4013-8A53-984B35768C7F}" srcOrd="2" destOrd="0" presId="urn:microsoft.com/office/officeart/2005/8/layout/vList4#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94C5C9-78FE-4534-9678-70C923760D48}">
      <dsp:nvSpPr>
        <dsp:cNvPr id="0" name=""/>
        <dsp:cNvSpPr/>
      </dsp:nvSpPr>
      <dsp:spPr>
        <a:xfrm>
          <a:off x="625516" y="2317102"/>
          <a:ext cx="387515" cy="1476813"/>
        </a:xfrm>
        <a:custGeom>
          <a:avLst/>
          <a:gdLst/>
          <a:ahLst/>
          <a:cxnLst/>
          <a:rect l="0" t="0" r="0" b="0"/>
          <a:pathLst>
            <a:path>
              <a:moveTo>
                <a:pt x="0" y="0"/>
              </a:moveTo>
              <a:lnTo>
                <a:pt x="193757" y="0"/>
              </a:lnTo>
              <a:lnTo>
                <a:pt x="193757" y="1476813"/>
              </a:lnTo>
              <a:lnTo>
                <a:pt x="387515" y="1476813"/>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dirty="0"/>
        </a:p>
      </dsp:txBody>
      <dsp:txXfrm>
        <a:off x="781104" y="3017339"/>
        <a:ext cx="76340" cy="76340"/>
      </dsp:txXfrm>
    </dsp:sp>
    <dsp:sp modelId="{3CD6A98B-CAEA-458C-82EE-EDA0DD231AB7}">
      <dsp:nvSpPr>
        <dsp:cNvPr id="0" name=""/>
        <dsp:cNvSpPr/>
      </dsp:nvSpPr>
      <dsp:spPr>
        <a:xfrm>
          <a:off x="625516" y="2317102"/>
          <a:ext cx="387515" cy="738406"/>
        </a:xfrm>
        <a:custGeom>
          <a:avLst/>
          <a:gdLst/>
          <a:ahLst/>
          <a:cxnLst/>
          <a:rect l="0" t="0" r="0" b="0"/>
          <a:pathLst>
            <a:path>
              <a:moveTo>
                <a:pt x="0" y="0"/>
              </a:moveTo>
              <a:lnTo>
                <a:pt x="193757" y="0"/>
              </a:lnTo>
              <a:lnTo>
                <a:pt x="193757" y="738406"/>
              </a:lnTo>
              <a:lnTo>
                <a:pt x="387515" y="73840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dirty="0"/>
        </a:p>
      </dsp:txBody>
      <dsp:txXfrm>
        <a:off x="798426" y="2665458"/>
        <a:ext cx="41695" cy="41695"/>
      </dsp:txXfrm>
    </dsp:sp>
    <dsp:sp modelId="{BBE60DED-5787-4A0F-86B0-6CC5A959364E}">
      <dsp:nvSpPr>
        <dsp:cNvPr id="0" name=""/>
        <dsp:cNvSpPr/>
      </dsp:nvSpPr>
      <dsp:spPr>
        <a:xfrm>
          <a:off x="625516" y="2271382"/>
          <a:ext cx="387515" cy="91440"/>
        </a:xfrm>
        <a:custGeom>
          <a:avLst/>
          <a:gdLst/>
          <a:ahLst/>
          <a:cxnLst/>
          <a:rect l="0" t="0" r="0" b="0"/>
          <a:pathLst>
            <a:path>
              <a:moveTo>
                <a:pt x="0" y="45720"/>
              </a:moveTo>
              <a:lnTo>
                <a:pt x="387515" y="45720"/>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dirty="0"/>
        </a:p>
      </dsp:txBody>
      <dsp:txXfrm>
        <a:off x="809586" y="2307415"/>
        <a:ext cx="19375" cy="19375"/>
      </dsp:txXfrm>
    </dsp:sp>
    <dsp:sp modelId="{270F9686-5655-41ED-86C2-87DF157889AC}">
      <dsp:nvSpPr>
        <dsp:cNvPr id="0" name=""/>
        <dsp:cNvSpPr/>
      </dsp:nvSpPr>
      <dsp:spPr>
        <a:xfrm>
          <a:off x="625516" y="1578696"/>
          <a:ext cx="387515" cy="738406"/>
        </a:xfrm>
        <a:custGeom>
          <a:avLst/>
          <a:gdLst/>
          <a:ahLst/>
          <a:cxnLst/>
          <a:rect l="0" t="0" r="0" b="0"/>
          <a:pathLst>
            <a:path>
              <a:moveTo>
                <a:pt x="0" y="738406"/>
              </a:moveTo>
              <a:lnTo>
                <a:pt x="193757" y="738406"/>
              </a:lnTo>
              <a:lnTo>
                <a:pt x="193757" y="0"/>
              </a:lnTo>
              <a:lnTo>
                <a:pt x="387515" y="0"/>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dirty="0"/>
        </a:p>
      </dsp:txBody>
      <dsp:txXfrm>
        <a:off x="798426" y="1927051"/>
        <a:ext cx="41695" cy="41695"/>
      </dsp:txXfrm>
    </dsp:sp>
    <dsp:sp modelId="{A27BD056-B141-4EC0-A7BD-5A1907C33160}">
      <dsp:nvSpPr>
        <dsp:cNvPr id="0" name=""/>
        <dsp:cNvSpPr/>
      </dsp:nvSpPr>
      <dsp:spPr>
        <a:xfrm>
          <a:off x="625516" y="840289"/>
          <a:ext cx="387515" cy="1476813"/>
        </a:xfrm>
        <a:custGeom>
          <a:avLst/>
          <a:gdLst/>
          <a:ahLst/>
          <a:cxnLst/>
          <a:rect l="0" t="0" r="0" b="0"/>
          <a:pathLst>
            <a:path>
              <a:moveTo>
                <a:pt x="0" y="1476813"/>
              </a:moveTo>
              <a:lnTo>
                <a:pt x="193757" y="1476813"/>
              </a:lnTo>
              <a:lnTo>
                <a:pt x="193757" y="0"/>
              </a:lnTo>
              <a:lnTo>
                <a:pt x="387515" y="0"/>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dirty="0"/>
        </a:p>
      </dsp:txBody>
      <dsp:txXfrm>
        <a:off x="781104" y="1540525"/>
        <a:ext cx="76340" cy="76340"/>
      </dsp:txXfrm>
    </dsp:sp>
    <dsp:sp modelId="{81E910A6-BFDF-4150-9F49-0D0B6C5371CD}">
      <dsp:nvSpPr>
        <dsp:cNvPr id="0" name=""/>
        <dsp:cNvSpPr/>
      </dsp:nvSpPr>
      <dsp:spPr>
        <a:xfrm rot="16200000">
          <a:off x="-1677812" y="2005202"/>
          <a:ext cx="3982857" cy="623800"/>
        </a:xfrm>
        <a:prstGeom prst="rect">
          <a:avLst/>
        </a:prstGeom>
        <a:solidFill>
          <a:schemeClr val="accent5">
            <a:lumMod val="75000"/>
          </a:schemeClr>
        </a:solidFill>
        <a:ln w="6350" cap="flat" cmpd="sng" algn="ctr">
          <a:solidFill>
            <a:schemeClr val="accent3">
              <a:lumMod val="75000"/>
            </a:schemeClr>
          </a:solidFill>
          <a:prstDash val="solid"/>
          <a:miter lim="800000"/>
        </a:ln>
        <a:effectLst/>
        <a:scene3d>
          <a:camera prst="orthographicFront">
            <a:rot lat="0" lon="0" rev="0"/>
          </a:camera>
          <a:lightRig rig="contrasting" dir="t">
            <a:rot lat="0" lon="0" rev="1200000"/>
          </a:lightRig>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s-MX" sz="3300" kern="1200" dirty="0" smtClean="0"/>
            <a:t>Derecho fundamental</a:t>
          </a:r>
          <a:endParaRPr lang="es-ES" sz="3300" kern="1200" dirty="0"/>
        </a:p>
      </dsp:txBody>
      <dsp:txXfrm>
        <a:off x="-1677812" y="2005202"/>
        <a:ext cx="3982857" cy="623800"/>
      </dsp:txXfrm>
    </dsp:sp>
    <dsp:sp modelId="{5E887EB9-47B1-4FD3-AB08-2A674DFB8F82}">
      <dsp:nvSpPr>
        <dsp:cNvPr id="0" name=""/>
        <dsp:cNvSpPr/>
      </dsp:nvSpPr>
      <dsp:spPr>
        <a:xfrm>
          <a:off x="1013032" y="544926"/>
          <a:ext cx="1937579" cy="590725"/>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3">
              <a:lumMod val="75000"/>
            </a:schemeClr>
          </a:solidFill>
          <a:prstDash val="solid"/>
          <a:miter lim="800000"/>
        </a:ln>
        <a:effectLst/>
        <a:scene3d>
          <a:camera prst="orthographicFront">
            <a:rot lat="0" lon="0" rev="0"/>
          </a:camera>
          <a:lightRig rig="contrasting" dir="t">
            <a:rot lat="0" lon="0" rev="1200000"/>
          </a:lightRig>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s-MX" sz="3300" kern="1200" dirty="0" smtClean="0"/>
            <a:t>Difundir</a:t>
          </a:r>
          <a:endParaRPr lang="es-ES" sz="3300" kern="1200" dirty="0"/>
        </a:p>
      </dsp:txBody>
      <dsp:txXfrm>
        <a:off x="1013032" y="544926"/>
        <a:ext cx="1937579" cy="590725"/>
      </dsp:txXfrm>
    </dsp:sp>
    <dsp:sp modelId="{CBD164A9-DFE3-4702-B116-7A5DB76AB301}">
      <dsp:nvSpPr>
        <dsp:cNvPr id="0" name=""/>
        <dsp:cNvSpPr/>
      </dsp:nvSpPr>
      <dsp:spPr>
        <a:xfrm>
          <a:off x="1013032" y="1283333"/>
          <a:ext cx="1937579" cy="590725"/>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3">
              <a:lumMod val="75000"/>
            </a:schemeClr>
          </a:solidFill>
          <a:prstDash val="solid"/>
          <a:miter lim="800000"/>
        </a:ln>
        <a:effectLst/>
        <a:scene3d>
          <a:camera prst="orthographicFront">
            <a:rot lat="0" lon="0" rev="0"/>
          </a:camera>
          <a:lightRig rig="contrasting" dir="t">
            <a:rot lat="0" lon="0" rev="1200000"/>
          </a:lightRig>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s-MX" sz="3300" kern="1200" dirty="0" smtClean="0"/>
            <a:t>Investigar</a:t>
          </a:r>
          <a:endParaRPr lang="es-ES" sz="3300" kern="1200" dirty="0"/>
        </a:p>
      </dsp:txBody>
      <dsp:txXfrm>
        <a:off x="1013032" y="1283333"/>
        <a:ext cx="1937579" cy="590725"/>
      </dsp:txXfrm>
    </dsp:sp>
    <dsp:sp modelId="{AB2DC48A-8D7B-4F31-A16F-F0594FE789AD}">
      <dsp:nvSpPr>
        <dsp:cNvPr id="0" name=""/>
        <dsp:cNvSpPr/>
      </dsp:nvSpPr>
      <dsp:spPr>
        <a:xfrm>
          <a:off x="1013032" y="2021740"/>
          <a:ext cx="1937579" cy="590725"/>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3">
              <a:lumMod val="75000"/>
            </a:schemeClr>
          </a:solidFill>
          <a:prstDash val="solid"/>
          <a:miter lim="800000"/>
        </a:ln>
        <a:effectLst/>
        <a:scene3d>
          <a:camera prst="orthographicFront">
            <a:rot lat="0" lon="0" rev="0"/>
          </a:camera>
          <a:lightRig rig="contrasting" dir="t">
            <a:rot lat="0" lon="0" rev="1200000"/>
          </a:lightRig>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s-MX" sz="3300" kern="1200" dirty="0" smtClean="0"/>
            <a:t>Recibir</a:t>
          </a:r>
          <a:endParaRPr lang="es-ES" sz="3300" kern="1200" dirty="0"/>
        </a:p>
      </dsp:txBody>
      <dsp:txXfrm>
        <a:off x="1013032" y="2021740"/>
        <a:ext cx="1937579" cy="590725"/>
      </dsp:txXfrm>
    </dsp:sp>
    <dsp:sp modelId="{387A8C4C-850A-428C-904B-93F945B275A0}">
      <dsp:nvSpPr>
        <dsp:cNvPr id="0" name=""/>
        <dsp:cNvSpPr/>
      </dsp:nvSpPr>
      <dsp:spPr>
        <a:xfrm>
          <a:off x="1013032" y="2760147"/>
          <a:ext cx="1937579" cy="590725"/>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3">
              <a:lumMod val="75000"/>
            </a:schemeClr>
          </a:solidFill>
          <a:prstDash val="solid"/>
          <a:miter lim="800000"/>
        </a:ln>
        <a:effectLst/>
        <a:scene3d>
          <a:camera prst="orthographicFront">
            <a:rot lat="0" lon="0" rev="0"/>
          </a:camera>
          <a:lightRig rig="contrasting" dir="t">
            <a:rot lat="0" lon="0" rev="1200000"/>
          </a:lightRig>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s-MX" sz="3300" kern="1200" dirty="0" smtClean="0"/>
            <a:t>Buscar  </a:t>
          </a:r>
          <a:endParaRPr lang="es-ES" sz="3300" kern="1200" dirty="0"/>
        </a:p>
      </dsp:txBody>
      <dsp:txXfrm>
        <a:off x="1013032" y="2760147"/>
        <a:ext cx="1937579" cy="590725"/>
      </dsp:txXfrm>
    </dsp:sp>
    <dsp:sp modelId="{2CCCAAE2-61C5-412F-8C25-5D505F1F353C}">
      <dsp:nvSpPr>
        <dsp:cNvPr id="0" name=""/>
        <dsp:cNvSpPr/>
      </dsp:nvSpPr>
      <dsp:spPr>
        <a:xfrm>
          <a:off x="1013032" y="3498553"/>
          <a:ext cx="1937579" cy="590725"/>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3">
              <a:lumMod val="75000"/>
            </a:schemeClr>
          </a:solidFill>
          <a:prstDash val="solid"/>
          <a:miter lim="800000"/>
        </a:ln>
        <a:effectLst/>
        <a:scene3d>
          <a:camera prst="orthographicFront">
            <a:rot lat="0" lon="0" rev="0"/>
          </a:camera>
          <a:lightRig rig="contrasting" dir="t">
            <a:rot lat="0" lon="0" rev="1200000"/>
          </a:lightRig>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s-MX" sz="3300" kern="1200" dirty="0" smtClean="0"/>
            <a:t>Solicitar</a:t>
          </a:r>
          <a:endParaRPr lang="es-ES" sz="3300" kern="1200" dirty="0"/>
        </a:p>
      </dsp:txBody>
      <dsp:txXfrm>
        <a:off x="1013032" y="3498553"/>
        <a:ext cx="1937579" cy="5907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A91EAD-8A76-2A4B-BAFF-98EE01B85EE0}">
      <dsp:nvSpPr>
        <dsp:cNvPr id="0" name=""/>
        <dsp:cNvSpPr/>
      </dsp:nvSpPr>
      <dsp:spPr>
        <a:xfrm>
          <a:off x="2044792" y="2700300"/>
          <a:ext cx="1032003" cy="2165442"/>
        </a:xfrm>
        <a:custGeom>
          <a:avLst/>
          <a:gdLst/>
          <a:ahLst/>
          <a:cxnLst/>
          <a:rect l="0" t="0" r="0" b="0"/>
          <a:pathLst>
            <a:path>
              <a:moveTo>
                <a:pt x="0" y="0"/>
              </a:moveTo>
              <a:lnTo>
                <a:pt x="516001" y="0"/>
              </a:lnTo>
              <a:lnTo>
                <a:pt x="516001" y="2165442"/>
              </a:lnTo>
              <a:lnTo>
                <a:pt x="1032003" y="2165442"/>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s-ES" sz="1800" kern="1200" dirty="0"/>
        </a:p>
      </dsp:txBody>
      <dsp:txXfrm>
        <a:off x="2500824" y="3723051"/>
        <a:ext cx="119939" cy="119939"/>
      </dsp:txXfrm>
    </dsp:sp>
    <dsp:sp modelId="{F94740CA-513E-2246-A06C-BBEF6C79737A}">
      <dsp:nvSpPr>
        <dsp:cNvPr id="0" name=""/>
        <dsp:cNvSpPr/>
      </dsp:nvSpPr>
      <dsp:spPr>
        <a:xfrm>
          <a:off x="2044792" y="2700300"/>
          <a:ext cx="1032003" cy="994902"/>
        </a:xfrm>
        <a:custGeom>
          <a:avLst/>
          <a:gdLst/>
          <a:ahLst/>
          <a:cxnLst/>
          <a:rect l="0" t="0" r="0" b="0"/>
          <a:pathLst>
            <a:path>
              <a:moveTo>
                <a:pt x="0" y="0"/>
              </a:moveTo>
              <a:lnTo>
                <a:pt x="516001" y="0"/>
              </a:lnTo>
              <a:lnTo>
                <a:pt x="516001" y="994902"/>
              </a:lnTo>
              <a:lnTo>
                <a:pt x="1032003" y="994902"/>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s-ES" sz="1800" kern="1200" dirty="0"/>
        </a:p>
      </dsp:txBody>
      <dsp:txXfrm>
        <a:off x="2524957" y="3161914"/>
        <a:ext cx="71673" cy="71673"/>
      </dsp:txXfrm>
    </dsp:sp>
    <dsp:sp modelId="{37BDAF6F-0DBD-6348-BF2D-EE08222292B4}">
      <dsp:nvSpPr>
        <dsp:cNvPr id="0" name=""/>
        <dsp:cNvSpPr/>
      </dsp:nvSpPr>
      <dsp:spPr>
        <a:xfrm>
          <a:off x="2044792" y="2447004"/>
          <a:ext cx="1032003" cy="253295"/>
        </a:xfrm>
        <a:custGeom>
          <a:avLst/>
          <a:gdLst/>
          <a:ahLst/>
          <a:cxnLst/>
          <a:rect l="0" t="0" r="0" b="0"/>
          <a:pathLst>
            <a:path>
              <a:moveTo>
                <a:pt x="0" y="253295"/>
              </a:moveTo>
              <a:lnTo>
                <a:pt x="516001" y="253295"/>
              </a:lnTo>
              <a:lnTo>
                <a:pt x="516001" y="0"/>
              </a:lnTo>
              <a:lnTo>
                <a:pt x="1032003" y="0"/>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s-ES" sz="1800" kern="1200" dirty="0"/>
        </a:p>
      </dsp:txBody>
      <dsp:txXfrm>
        <a:off x="2534228" y="2547086"/>
        <a:ext cx="53131" cy="53131"/>
      </dsp:txXfrm>
    </dsp:sp>
    <dsp:sp modelId="{5893C186-3C2A-F444-A4D2-A0D35443B4F0}">
      <dsp:nvSpPr>
        <dsp:cNvPr id="0" name=""/>
        <dsp:cNvSpPr/>
      </dsp:nvSpPr>
      <dsp:spPr>
        <a:xfrm>
          <a:off x="2044792" y="1287768"/>
          <a:ext cx="1032003" cy="1412531"/>
        </a:xfrm>
        <a:custGeom>
          <a:avLst/>
          <a:gdLst/>
          <a:ahLst/>
          <a:cxnLst/>
          <a:rect l="0" t="0" r="0" b="0"/>
          <a:pathLst>
            <a:path>
              <a:moveTo>
                <a:pt x="0" y="1412531"/>
              </a:moveTo>
              <a:lnTo>
                <a:pt x="516001" y="1412531"/>
              </a:lnTo>
              <a:lnTo>
                <a:pt x="516001" y="0"/>
              </a:lnTo>
              <a:lnTo>
                <a:pt x="1032003" y="0"/>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s-ES" sz="1800" kern="1200" dirty="0"/>
        </a:p>
      </dsp:txBody>
      <dsp:txXfrm>
        <a:off x="2517059" y="1950300"/>
        <a:ext cx="87468" cy="87468"/>
      </dsp:txXfrm>
    </dsp:sp>
    <dsp:sp modelId="{3A019720-261B-424A-B443-4D259163A4D1}">
      <dsp:nvSpPr>
        <dsp:cNvPr id="0" name=""/>
        <dsp:cNvSpPr/>
      </dsp:nvSpPr>
      <dsp:spPr>
        <a:xfrm>
          <a:off x="2044792" y="370523"/>
          <a:ext cx="1032003" cy="2329776"/>
        </a:xfrm>
        <a:custGeom>
          <a:avLst/>
          <a:gdLst/>
          <a:ahLst/>
          <a:cxnLst/>
          <a:rect l="0" t="0" r="0" b="0"/>
          <a:pathLst>
            <a:path>
              <a:moveTo>
                <a:pt x="0" y="2329776"/>
              </a:moveTo>
              <a:lnTo>
                <a:pt x="516001" y="2329776"/>
              </a:lnTo>
              <a:lnTo>
                <a:pt x="516001" y="0"/>
              </a:lnTo>
              <a:lnTo>
                <a:pt x="1032003" y="0"/>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s-ES" sz="1800" kern="1200" dirty="0"/>
        </a:p>
      </dsp:txBody>
      <dsp:txXfrm>
        <a:off x="2497091" y="1471708"/>
        <a:ext cx="127405" cy="127405"/>
      </dsp:txXfrm>
    </dsp:sp>
    <dsp:sp modelId="{FC33DAB9-520D-0F44-B377-E687D1429E3A}">
      <dsp:nvSpPr>
        <dsp:cNvPr id="0" name=""/>
        <dsp:cNvSpPr/>
      </dsp:nvSpPr>
      <dsp:spPr>
        <a:xfrm rot="16200000">
          <a:off x="-350757" y="2235792"/>
          <a:ext cx="3862083" cy="929015"/>
        </a:xfrm>
        <a:prstGeom prst="rect">
          <a:avLst/>
        </a:prstGeom>
        <a:solidFill>
          <a:schemeClr val="accent3">
            <a:lumMod val="60000"/>
            <a:lumOff val="40000"/>
          </a:schemeClr>
        </a:solidFill>
        <a:ln w="19050" cap="flat" cmpd="sng" algn="ctr">
          <a:solidFill>
            <a:schemeClr val="accent5">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b="1" kern="1200" dirty="0">
              <a:solidFill>
                <a:srgbClr val="002060"/>
              </a:solidFill>
            </a:rPr>
            <a:t>UNIDADES DE TRANSPARENCIA </a:t>
          </a:r>
        </a:p>
      </dsp:txBody>
      <dsp:txXfrm>
        <a:off x="-350757" y="2235792"/>
        <a:ext cx="3862083" cy="929015"/>
      </dsp:txXfrm>
    </dsp:sp>
    <dsp:sp modelId="{C7CB8191-A2DD-C544-A5B6-73B6FA22E7B2}">
      <dsp:nvSpPr>
        <dsp:cNvPr id="0" name=""/>
        <dsp:cNvSpPr/>
      </dsp:nvSpPr>
      <dsp:spPr>
        <a:xfrm>
          <a:off x="3076795" y="3625"/>
          <a:ext cx="3249681" cy="733795"/>
        </a:xfrm>
        <a:prstGeom prst="rect">
          <a:avLst/>
        </a:prstGeom>
        <a:solidFill>
          <a:schemeClr val="lt1">
            <a:hueOff val="0"/>
            <a:satOff val="0"/>
            <a:lumOff val="0"/>
            <a:alphaOff val="0"/>
          </a:schemeClr>
        </a:solidFill>
        <a:ln w="19050" cap="flat" cmpd="sng" algn="ctr">
          <a:solidFill>
            <a:schemeClr val="accent5">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MX" sz="1800" b="1" kern="1200" dirty="0"/>
            <a:t>Coadyuvar en Recabar y difundir la información referente a las Obligaciones de Transparencia</a:t>
          </a:r>
          <a:r>
            <a:rPr lang="es-ES" sz="1800" b="1" kern="1200" dirty="0"/>
            <a:t>. </a:t>
          </a:r>
        </a:p>
      </dsp:txBody>
      <dsp:txXfrm>
        <a:off x="3076795" y="3625"/>
        <a:ext cx="3249681" cy="733795"/>
      </dsp:txXfrm>
    </dsp:sp>
    <dsp:sp modelId="{FE531ADE-17D6-BD40-965B-43A7D89FFBC1}">
      <dsp:nvSpPr>
        <dsp:cNvPr id="0" name=""/>
        <dsp:cNvSpPr/>
      </dsp:nvSpPr>
      <dsp:spPr>
        <a:xfrm>
          <a:off x="3076795" y="920870"/>
          <a:ext cx="3249681" cy="733795"/>
        </a:xfrm>
        <a:prstGeom prst="rect">
          <a:avLst/>
        </a:prstGeom>
        <a:solidFill>
          <a:schemeClr val="lt1">
            <a:hueOff val="0"/>
            <a:satOff val="0"/>
            <a:lumOff val="0"/>
            <a:alphaOff val="0"/>
          </a:schemeClr>
        </a:solidFill>
        <a:ln w="19050" cap="flat" cmpd="sng" algn="ctr">
          <a:solidFill>
            <a:schemeClr val="accent5">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b="1" kern="1200" dirty="0"/>
            <a:t>Recibir y dar trámite a las solicitudes de información.</a:t>
          </a:r>
        </a:p>
      </dsp:txBody>
      <dsp:txXfrm>
        <a:off x="3076795" y="920870"/>
        <a:ext cx="3249681" cy="733795"/>
      </dsp:txXfrm>
    </dsp:sp>
    <dsp:sp modelId="{32A47484-E1E1-AF48-80BA-BEF3155D66C9}">
      <dsp:nvSpPr>
        <dsp:cNvPr id="0" name=""/>
        <dsp:cNvSpPr/>
      </dsp:nvSpPr>
      <dsp:spPr>
        <a:xfrm>
          <a:off x="3076795" y="1838115"/>
          <a:ext cx="3230354" cy="1217778"/>
        </a:xfrm>
        <a:prstGeom prst="rect">
          <a:avLst/>
        </a:prstGeom>
        <a:solidFill>
          <a:schemeClr val="lt1">
            <a:hueOff val="0"/>
            <a:satOff val="0"/>
            <a:lumOff val="0"/>
            <a:alphaOff val="0"/>
          </a:schemeClr>
        </a:solidFill>
        <a:ln w="19050" cap="flat" cmpd="sng" algn="ctr">
          <a:solidFill>
            <a:schemeClr val="accent5">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b="1" kern="1200" dirty="0"/>
            <a:t>Auxiliar a los particulares en la elaboración de las solicitudes de acceso a la información. Orientarlos sobre los sujetos obligados competentes. </a:t>
          </a:r>
        </a:p>
      </dsp:txBody>
      <dsp:txXfrm>
        <a:off x="3076795" y="1838115"/>
        <a:ext cx="3230354" cy="1217778"/>
      </dsp:txXfrm>
    </dsp:sp>
    <dsp:sp modelId="{818B9DF4-4748-914A-842A-B2842AADE780}">
      <dsp:nvSpPr>
        <dsp:cNvPr id="0" name=""/>
        <dsp:cNvSpPr/>
      </dsp:nvSpPr>
      <dsp:spPr>
        <a:xfrm>
          <a:off x="3076795" y="3239342"/>
          <a:ext cx="3249681" cy="911719"/>
        </a:xfrm>
        <a:prstGeom prst="rect">
          <a:avLst/>
        </a:prstGeom>
        <a:solidFill>
          <a:schemeClr val="lt1">
            <a:hueOff val="0"/>
            <a:satOff val="0"/>
            <a:lumOff val="0"/>
            <a:alphaOff val="0"/>
          </a:schemeClr>
        </a:solidFill>
        <a:ln w="19050" cap="flat" cmpd="sng" algn="ctr">
          <a:solidFill>
            <a:schemeClr val="accent5">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b="1" kern="1200" dirty="0"/>
            <a:t>Realizar los trámites internos necesarios para la atención de las solicitudes de acceso a la información  </a:t>
          </a:r>
        </a:p>
      </dsp:txBody>
      <dsp:txXfrm>
        <a:off x="3076795" y="3239342"/>
        <a:ext cx="3249681" cy="911719"/>
      </dsp:txXfrm>
    </dsp:sp>
    <dsp:sp modelId="{EE2AB092-5C78-3149-81E0-3EE6E50BC580}">
      <dsp:nvSpPr>
        <dsp:cNvPr id="0" name=""/>
        <dsp:cNvSpPr/>
      </dsp:nvSpPr>
      <dsp:spPr>
        <a:xfrm>
          <a:off x="3076795" y="4334511"/>
          <a:ext cx="3249681" cy="1062463"/>
        </a:xfrm>
        <a:prstGeom prst="rect">
          <a:avLst/>
        </a:prstGeom>
        <a:solidFill>
          <a:schemeClr val="lt1">
            <a:hueOff val="0"/>
            <a:satOff val="0"/>
            <a:lumOff val="0"/>
            <a:alphaOff val="0"/>
          </a:schemeClr>
        </a:solidFill>
        <a:ln w="19050" cap="flat" cmpd="sng" algn="ctr">
          <a:solidFill>
            <a:schemeClr val="accent5">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b="1" kern="1200" dirty="0"/>
            <a:t>Promover e implementar políticas de transparencia proactiva, fomentar la transparencia al interior del sujeto obligado</a:t>
          </a:r>
          <a:r>
            <a:rPr lang="es-ES" sz="1800" kern="1200" dirty="0"/>
            <a:t>. </a:t>
          </a:r>
        </a:p>
      </dsp:txBody>
      <dsp:txXfrm>
        <a:off x="3076795" y="4334511"/>
        <a:ext cx="3249681" cy="10624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E34124-EFF1-4257-81FE-9D8341F91FA1}">
      <dsp:nvSpPr>
        <dsp:cNvPr id="0" name=""/>
        <dsp:cNvSpPr/>
      </dsp:nvSpPr>
      <dsp:spPr>
        <a:xfrm>
          <a:off x="5146" y="2781599"/>
          <a:ext cx="2267090" cy="1133545"/>
        </a:xfrm>
        <a:prstGeom prst="roundRect">
          <a:avLst>
            <a:gd name="adj" fmla="val 10000"/>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MX" sz="2400" b="1" kern="1200" dirty="0">
              <a:solidFill>
                <a:schemeClr val="tx1"/>
              </a:solidFill>
            </a:rPr>
            <a:t>OBLIGACIONES DE TRANSPARENCIA</a:t>
          </a:r>
          <a:endParaRPr lang="es-ES" sz="2400" b="1" kern="1200" dirty="0">
            <a:solidFill>
              <a:schemeClr val="tx1"/>
            </a:solidFill>
          </a:endParaRPr>
        </a:p>
      </dsp:txBody>
      <dsp:txXfrm>
        <a:off x="38346" y="2814799"/>
        <a:ext cx="2200690" cy="1067145"/>
      </dsp:txXfrm>
    </dsp:sp>
    <dsp:sp modelId="{11F321EA-7698-4B97-A01E-D5EAA8639D8C}">
      <dsp:nvSpPr>
        <dsp:cNvPr id="0" name=""/>
        <dsp:cNvSpPr/>
      </dsp:nvSpPr>
      <dsp:spPr>
        <a:xfrm rot="18217075">
          <a:off x="1906696" y="2651151"/>
          <a:ext cx="1637917" cy="30468"/>
        </a:xfrm>
        <a:custGeom>
          <a:avLst/>
          <a:gdLst/>
          <a:ahLst/>
          <a:cxnLst/>
          <a:rect l="0" t="0" r="0" b="0"/>
          <a:pathLst>
            <a:path>
              <a:moveTo>
                <a:pt x="0" y="15234"/>
              </a:moveTo>
              <a:lnTo>
                <a:pt x="1637917" y="15234"/>
              </a:lnTo>
            </a:path>
          </a:pathLst>
        </a:custGeom>
        <a:noFill/>
        <a:ln w="12700" cap="flat" cmpd="sng" algn="ctr">
          <a:solidFill>
            <a:schemeClr val="accent4">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dirty="0"/>
        </a:p>
      </dsp:txBody>
      <dsp:txXfrm>
        <a:off x="2684707" y="2625437"/>
        <a:ext cx="81895" cy="81895"/>
      </dsp:txXfrm>
    </dsp:sp>
    <dsp:sp modelId="{63282E24-2100-4437-881D-5A789DFB3F54}">
      <dsp:nvSpPr>
        <dsp:cNvPr id="0" name=""/>
        <dsp:cNvSpPr/>
      </dsp:nvSpPr>
      <dsp:spPr>
        <a:xfrm>
          <a:off x="3179073" y="938851"/>
          <a:ext cx="2267090" cy="2091096"/>
        </a:xfrm>
        <a:prstGeom prst="roundRect">
          <a:avLst>
            <a:gd name="adj" fmla="val 10000"/>
          </a:avLst>
        </a:prstGeom>
        <a:solidFill>
          <a:srgbClr val="5F14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MX" sz="2000" b="1" kern="1200" dirty="0">
              <a:effectLst>
                <a:outerShdw blurRad="38100" dist="38100" dir="2700000" algn="tl">
                  <a:srgbClr val="000000">
                    <a:alpha val="43137"/>
                  </a:srgbClr>
                </a:outerShdw>
              </a:effectLst>
            </a:rPr>
            <a:t>Los SO en sus páginas de inicio contaran con un vínculo a su información.</a:t>
          </a:r>
          <a:endParaRPr lang="es-ES" sz="2000" b="1" kern="1200" dirty="0"/>
        </a:p>
      </dsp:txBody>
      <dsp:txXfrm>
        <a:off x="3240319" y="1000097"/>
        <a:ext cx="2144598" cy="1968604"/>
      </dsp:txXfrm>
    </dsp:sp>
    <dsp:sp modelId="{9E592D96-C05A-4FA9-97CC-A8AF4515F983}">
      <dsp:nvSpPr>
        <dsp:cNvPr id="0" name=""/>
        <dsp:cNvSpPr/>
      </dsp:nvSpPr>
      <dsp:spPr>
        <a:xfrm rot="1669942">
          <a:off x="2212922" y="3572525"/>
          <a:ext cx="1025464" cy="30468"/>
        </a:xfrm>
        <a:custGeom>
          <a:avLst/>
          <a:gdLst/>
          <a:ahLst/>
          <a:cxnLst/>
          <a:rect l="0" t="0" r="0" b="0"/>
          <a:pathLst>
            <a:path>
              <a:moveTo>
                <a:pt x="0" y="15234"/>
              </a:moveTo>
              <a:lnTo>
                <a:pt x="1025464" y="15234"/>
              </a:lnTo>
            </a:path>
          </a:pathLst>
        </a:custGeom>
        <a:noFill/>
        <a:ln w="12700" cap="flat" cmpd="sng" algn="ctr">
          <a:solidFill>
            <a:schemeClr val="accent4">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dirty="0"/>
        </a:p>
      </dsp:txBody>
      <dsp:txXfrm>
        <a:off x="2700018" y="3562123"/>
        <a:ext cx="51273" cy="51273"/>
      </dsp:txXfrm>
    </dsp:sp>
    <dsp:sp modelId="{C4BF9426-BE55-4B5F-8885-48D3A835E438}">
      <dsp:nvSpPr>
        <dsp:cNvPr id="0" name=""/>
        <dsp:cNvSpPr/>
      </dsp:nvSpPr>
      <dsp:spPr>
        <a:xfrm>
          <a:off x="3179073" y="3199979"/>
          <a:ext cx="2267090" cy="1254335"/>
        </a:xfrm>
        <a:prstGeom prst="roundRect">
          <a:avLst>
            <a:gd name="adj" fmla="val 10000"/>
          </a:avLst>
        </a:prstGeom>
        <a:solidFill>
          <a:srgbClr val="5F14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MX" sz="1800" b="1" kern="1200" dirty="0">
              <a:effectLst/>
            </a:rPr>
            <a:t>Perspectiva de genero</a:t>
          </a:r>
        </a:p>
        <a:p>
          <a:pPr lvl="0" algn="ctr" defTabSz="800100">
            <a:lnSpc>
              <a:spcPct val="90000"/>
            </a:lnSpc>
            <a:spcBef>
              <a:spcPct val="0"/>
            </a:spcBef>
            <a:spcAft>
              <a:spcPct val="35000"/>
            </a:spcAft>
          </a:pPr>
          <a:r>
            <a:rPr lang="es-MX" sz="1800" b="1" kern="1200" dirty="0">
              <a:effectLst/>
            </a:rPr>
            <a:t>Y </a:t>
          </a:r>
        </a:p>
        <a:p>
          <a:pPr lvl="0" algn="ctr" defTabSz="800100">
            <a:lnSpc>
              <a:spcPct val="90000"/>
            </a:lnSpc>
            <a:spcBef>
              <a:spcPct val="0"/>
            </a:spcBef>
            <a:spcAft>
              <a:spcPct val="35000"/>
            </a:spcAft>
          </a:pPr>
          <a:r>
            <a:rPr lang="es-MX" sz="1800" b="1" kern="1200" dirty="0">
              <a:effectLst/>
            </a:rPr>
            <a:t>discapacidad</a:t>
          </a:r>
          <a:endParaRPr lang="es-ES" sz="1800" b="1" kern="1200" dirty="0">
            <a:effectLst/>
          </a:endParaRPr>
        </a:p>
      </dsp:txBody>
      <dsp:txXfrm>
        <a:off x="3215811" y="3236717"/>
        <a:ext cx="2193614" cy="1180859"/>
      </dsp:txXfrm>
    </dsp:sp>
    <dsp:sp modelId="{68FF6027-61B6-4D08-A198-F5F96193A383}">
      <dsp:nvSpPr>
        <dsp:cNvPr id="0" name=""/>
        <dsp:cNvSpPr/>
      </dsp:nvSpPr>
      <dsp:spPr>
        <a:xfrm rot="3827862">
          <a:off x="1698757" y="4254511"/>
          <a:ext cx="2053794" cy="30468"/>
        </a:xfrm>
        <a:custGeom>
          <a:avLst/>
          <a:gdLst/>
          <a:ahLst/>
          <a:cxnLst/>
          <a:rect l="0" t="0" r="0" b="0"/>
          <a:pathLst>
            <a:path>
              <a:moveTo>
                <a:pt x="0" y="15234"/>
              </a:moveTo>
              <a:lnTo>
                <a:pt x="2053794" y="15234"/>
              </a:lnTo>
            </a:path>
          </a:pathLst>
        </a:custGeom>
        <a:noFill/>
        <a:ln w="12700" cap="flat" cmpd="sng" algn="ctr">
          <a:solidFill>
            <a:schemeClr val="accent4">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S" sz="700" kern="1200" dirty="0"/>
        </a:p>
      </dsp:txBody>
      <dsp:txXfrm>
        <a:off x="2674310" y="4218401"/>
        <a:ext cx="102689" cy="102689"/>
      </dsp:txXfrm>
    </dsp:sp>
    <dsp:sp modelId="{905F3683-3787-4228-B449-7A3B264BE82E}">
      <dsp:nvSpPr>
        <dsp:cNvPr id="0" name=""/>
        <dsp:cNvSpPr/>
      </dsp:nvSpPr>
      <dsp:spPr>
        <a:xfrm>
          <a:off x="3179073" y="4624347"/>
          <a:ext cx="2267090" cy="1133545"/>
        </a:xfrm>
        <a:prstGeom prst="roundRect">
          <a:avLst>
            <a:gd name="adj" fmla="val 10000"/>
          </a:avLst>
        </a:prstGeom>
        <a:solidFill>
          <a:srgbClr val="5F14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MX" sz="1800" b="1" kern="1200" dirty="0">
              <a:effectLst>
                <a:outerShdw blurRad="38100" dist="38100" dir="2700000" algn="tl">
                  <a:srgbClr val="000000">
                    <a:alpha val="43137"/>
                  </a:srgbClr>
                </a:outerShdw>
              </a:effectLst>
            </a:rPr>
            <a:t>Difundir OT y actualizar cada 3 meses</a:t>
          </a:r>
          <a:endParaRPr lang="es-ES" sz="1800" b="1" kern="1200" dirty="0"/>
        </a:p>
      </dsp:txBody>
      <dsp:txXfrm>
        <a:off x="3212273" y="4657547"/>
        <a:ext cx="2200690" cy="10671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F1AA05-CC9D-4D4B-ACD3-4C54A51A4BE6}">
      <dsp:nvSpPr>
        <dsp:cNvPr id="0" name=""/>
        <dsp:cNvSpPr/>
      </dsp:nvSpPr>
      <dsp:spPr>
        <a:xfrm rot="16200000">
          <a:off x="-43858" y="43858"/>
          <a:ext cx="1802926" cy="1715210"/>
        </a:xfrm>
        <a:prstGeom prst="round1Rect">
          <a:avLst/>
        </a:prstGeom>
        <a:gradFill rotWithShape="0">
          <a:gsLst>
            <a:gs pos="34000">
              <a:schemeClr val="accent3">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flat" cmpd="sng" algn="ctr">
          <a:solidFill>
            <a:schemeClr val="lt1">
              <a:hueOff val="0"/>
              <a:satOff val="0"/>
              <a:lumOff val="0"/>
              <a:alphaOff val="0"/>
            </a:schemeClr>
          </a:solidFill>
          <a:prstDash val="solid"/>
          <a:miter lim="800000"/>
        </a:ln>
        <a:effectLst/>
        <a:scene3d>
          <a:camera prst="orthographicFront"/>
          <a:lightRig rig="threePt" dir="t"/>
        </a:scene3d>
        <a:sp3d prstMaterial="dkEdge"/>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MX" sz="2000" b="1" kern="1200" dirty="0">
              <a:solidFill>
                <a:srgbClr val="002060"/>
              </a:solidFill>
              <a:latin typeface="Arial" panose="020B0604020202020204" pitchFamily="34" charset="0"/>
              <a:cs typeface="Arial" panose="020B0604020202020204" pitchFamily="34" charset="0"/>
            </a:rPr>
            <a:t>Forma</a:t>
          </a:r>
        </a:p>
      </dsp:txBody>
      <dsp:txXfrm rot="5400000">
        <a:off x="-1" y="1"/>
        <a:ext cx="1715210" cy="1352194"/>
      </dsp:txXfrm>
    </dsp:sp>
    <dsp:sp modelId="{187C4199-ADA8-4623-97F2-D283703DC9E7}">
      <dsp:nvSpPr>
        <dsp:cNvPr id="0" name=""/>
        <dsp:cNvSpPr/>
      </dsp:nvSpPr>
      <dsp:spPr>
        <a:xfrm>
          <a:off x="1715210" y="0"/>
          <a:ext cx="1715210" cy="1802926"/>
        </a:xfrm>
        <a:prstGeom prst="round1Rect">
          <a:avLst/>
        </a:prstGeom>
        <a:gradFill rotWithShape="0">
          <a:gsLst>
            <a:gs pos="3400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flat" cmpd="sng" algn="ctr">
          <a:solidFill>
            <a:schemeClr val="lt1">
              <a:hueOff val="0"/>
              <a:satOff val="0"/>
              <a:lumOff val="0"/>
              <a:alphaOff val="0"/>
            </a:schemeClr>
          </a:solidFill>
          <a:prstDash val="solid"/>
          <a:miter lim="800000"/>
        </a:ln>
        <a:effectLst/>
        <a:scene3d>
          <a:camera prst="orthographicFront"/>
          <a:lightRig rig="threePt" dir="t"/>
        </a:scene3d>
        <a:sp3d prstMaterial="dkEdge"/>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MX" sz="2000" b="1" kern="1200" dirty="0">
              <a:solidFill>
                <a:srgbClr val="002060"/>
              </a:solidFill>
              <a:latin typeface="Arial" panose="020B0604020202020204" pitchFamily="34" charset="0"/>
              <a:cs typeface="Arial" panose="020B0604020202020204" pitchFamily="34" charset="0"/>
            </a:rPr>
            <a:t>Término</a:t>
          </a:r>
        </a:p>
      </dsp:txBody>
      <dsp:txXfrm>
        <a:off x="1715210" y="0"/>
        <a:ext cx="1715210" cy="1352194"/>
      </dsp:txXfrm>
    </dsp:sp>
    <dsp:sp modelId="{9DD749B8-373A-4724-8D48-DAE0BCC54E5F}">
      <dsp:nvSpPr>
        <dsp:cNvPr id="0" name=""/>
        <dsp:cNvSpPr/>
      </dsp:nvSpPr>
      <dsp:spPr>
        <a:xfrm rot="10800000">
          <a:off x="0" y="1802926"/>
          <a:ext cx="1715210" cy="1802926"/>
        </a:xfrm>
        <a:prstGeom prst="round1Rect">
          <a:avLst/>
        </a:prstGeom>
        <a:gradFill rotWithShape="0">
          <a:gsLst>
            <a:gs pos="3400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flat" cmpd="sng" algn="ctr">
          <a:solidFill>
            <a:schemeClr val="lt1">
              <a:hueOff val="0"/>
              <a:satOff val="0"/>
              <a:lumOff val="0"/>
              <a:alphaOff val="0"/>
            </a:schemeClr>
          </a:solidFill>
          <a:prstDash val="solid"/>
          <a:miter lim="800000"/>
        </a:ln>
        <a:effectLst/>
        <a:scene3d>
          <a:camera prst="orthographicFront"/>
          <a:lightRig rig="threePt" dir="t"/>
        </a:scene3d>
        <a:sp3d prstMaterial="dkEdge"/>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MX" sz="2000" b="1" kern="1200" dirty="0">
              <a:solidFill>
                <a:srgbClr val="002060"/>
              </a:solidFill>
              <a:latin typeface="Arial" panose="020B0604020202020204" pitchFamily="34" charset="0"/>
              <a:cs typeface="Arial" panose="020B0604020202020204" pitchFamily="34" charset="0"/>
            </a:rPr>
            <a:t>Plazos</a:t>
          </a:r>
        </a:p>
      </dsp:txBody>
      <dsp:txXfrm rot="10800000">
        <a:off x="0" y="2253658"/>
        <a:ext cx="1715210" cy="1352194"/>
      </dsp:txXfrm>
    </dsp:sp>
    <dsp:sp modelId="{F4D80819-E8A3-476F-A782-765D5415C857}">
      <dsp:nvSpPr>
        <dsp:cNvPr id="0" name=""/>
        <dsp:cNvSpPr/>
      </dsp:nvSpPr>
      <dsp:spPr>
        <a:xfrm rot="5400000">
          <a:off x="1671351" y="1846784"/>
          <a:ext cx="1802926" cy="1715210"/>
        </a:xfrm>
        <a:prstGeom prst="round1Rect">
          <a:avLst/>
        </a:prstGeom>
        <a:gradFill rotWithShape="0">
          <a:gsLst>
            <a:gs pos="34000">
              <a:schemeClr val="accent3">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flat" cmpd="sng" algn="ctr">
          <a:solidFill>
            <a:schemeClr val="lt1">
              <a:hueOff val="0"/>
              <a:satOff val="0"/>
              <a:lumOff val="0"/>
              <a:alphaOff val="0"/>
            </a:schemeClr>
          </a:solidFill>
          <a:prstDash val="solid"/>
          <a:miter lim="800000"/>
        </a:ln>
        <a:effectLst/>
        <a:scene3d>
          <a:camera prst="orthographicFront"/>
          <a:lightRig rig="threePt" dir="t"/>
        </a:scene3d>
        <a:sp3d prstMaterial="dkEdge"/>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MX" sz="2000" b="1" kern="1200" dirty="0">
              <a:solidFill>
                <a:srgbClr val="002060"/>
              </a:solidFill>
              <a:latin typeface="Arial" panose="020B0604020202020204" pitchFamily="34" charset="0"/>
              <a:cs typeface="Arial" panose="020B0604020202020204" pitchFamily="34" charset="0"/>
            </a:rPr>
            <a:t>Formatos</a:t>
          </a:r>
        </a:p>
      </dsp:txBody>
      <dsp:txXfrm rot="-5400000">
        <a:off x="1715209" y="2253658"/>
        <a:ext cx="1715210" cy="1352194"/>
      </dsp:txXfrm>
    </dsp:sp>
    <dsp:sp modelId="{9E2AB212-C649-4727-B0F1-580302FE0038}">
      <dsp:nvSpPr>
        <dsp:cNvPr id="0" name=""/>
        <dsp:cNvSpPr/>
      </dsp:nvSpPr>
      <dsp:spPr>
        <a:xfrm>
          <a:off x="1200647" y="1352194"/>
          <a:ext cx="1029126" cy="901463"/>
        </a:xfrm>
        <a:prstGeom prst="roundRect">
          <a:avLst/>
        </a:prstGeom>
        <a:solidFill>
          <a:schemeClr val="accent6">
            <a:lumMod val="75000"/>
          </a:schemeClr>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extrusionH="6350" prstMaterial="dkEdge">
          <a:bevelT w="95250"/>
          <a:bevelB/>
        </a:sp3d>
      </dsp:spPr>
      <dsp:style>
        <a:lnRef idx="3">
          <a:scrgbClr r="0" g="0" b="0"/>
        </a:lnRef>
        <a:fillRef idx="1">
          <a:scrgbClr r="0" g="0" b="0"/>
        </a:fillRef>
        <a:effectRef idx="1">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MX" sz="2900" b="1" kern="1200" dirty="0">
              <a:solidFill>
                <a:schemeClr val="bg2"/>
              </a:solidFill>
              <a:latin typeface="Arial" panose="020B0604020202020204" pitchFamily="34" charset="0"/>
              <a:cs typeface="Arial" panose="020B0604020202020204" pitchFamily="34" charset="0"/>
            </a:rPr>
            <a:t>LTG</a:t>
          </a:r>
          <a:r>
            <a:rPr lang="es-MX" sz="2900" b="1" kern="1200" dirty="0">
              <a:latin typeface="Arial" panose="020B0604020202020204" pitchFamily="34" charset="0"/>
              <a:cs typeface="Arial" panose="020B0604020202020204" pitchFamily="34" charset="0"/>
            </a:rPr>
            <a:t> </a:t>
          </a:r>
        </a:p>
      </dsp:txBody>
      <dsp:txXfrm>
        <a:off x="1244653" y="1396200"/>
        <a:ext cx="941114" cy="81345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FFB8D1-5F05-4686-8B78-DBDCE96F789E}">
      <dsp:nvSpPr>
        <dsp:cNvPr id="0" name=""/>
        <dsp:cNvSpPr/>
      </dsp:nvSpPr>
      <dsp:spPr>
        <a:xfrm>
          <a:off x="1785" y="1596826"/>
          <a:ext cx="2175867" cy="870346"/>
        </a:xfrm>
        <a:prstGeom prst="chevron">
          <a:avLst/>
        </a:prstGeom>
        <a:solidFill>
          <a:schemeClr val="accent6">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40005" rIns="40005" bIns="40005" numCol="1" spcCol="1270" anchor="ctr" anchorCtr="0">
          <a:noAutofit/>
        </a:bodyPr>
        <a:lstStyle/>
        <a:p>
          <a:pPr lvl="0" algn="ctr" defTabSz="1333500">
            <a:lnSpc>
              <a:spcPct val="90000"/>
            </a:lnSpc>
            <a:spcBef>
              <a:spcPct val="0"/>
            </a:spcBef>
            <a:spcAft>
              <a:spcPct val="35000"/>
            </a:spcAft>
          </a:pPr>
          <a:r>
            <a:rPr lang="es-MX" sz="3000" kern="1200" dirty="0"/>
            <a:t>ÁREA 1</a:t>
          </a:r>
        </a:p>
      </dsp:txBody>
      <dsp:txXfrm>
        <a:off x="436958" y="1596826"/>
        <a:ext cx="1305521" cy="870346"/>
      </dsp:txXfrm>
    </dsp:sp>
    <dsp:sp modelId="{D3D8B7B0-12B9-4574-95D9-092AA1F245B9}">
      <dsp:nvSpPr>
        <dsp:cNvPr id="0" name=""/>
        <dsp:cNvSpPr/>
      </dsp:nvSpPr>
      <dsp:spPr>
        <a:xfrm>
          <a:off x="1960066" y="1596826"/>
          <a:ext cx="2175867" cy="870346"/>
        </a:xfrm>
        <a:prstGeom prst="chevron">
          <a:avLst/>
        </a:prstGeom>
        <a:solidFill>
          <a:schemeClr val="accent6">
            <a:shade val="50000"/>
            <a:hueOff val="245616"/>
            <a:satOff val="-10737"/>
            <a:lumOff val="29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40005" rIns="40005" bIns="40005" numCol="1" spcCol="1270" anchor="ctr" anchorCtr="0">
          <a:noAutofit/>
        </a:bodyPr>
        <a:lstStyle/>
        <a:p>
          <a:pPr lvl="0" algn="ctr" defTabSz="1333500">
            <a:lnSpc>
              <a:spcPct val="90000"/>
            </a:lnSpc>
            <a:spcBef>
              <a:spcPct val="0"/>
            </a:spcBef>
            <a:spcAft>
              <a:spcPct val="35000"/>
            </a:spcAft>
          </a:pPr>
          <a:r>
            <a:rPr lang="es-MX" sz="3000" kern="1200" dirty="0"/>
            <a:t>ÁREA 2</a:t>
          </a:r>
        </a:p>
      </dsp:txBody>
      <dsp:txXfrm>
        <a:off x="2395239" y="1596826"/>
        <a:ext cx="1305521" cy="870346"/>
      </dsp:txXfrm>
    </dsp:sp>
    <dsp:sp modelId="{3641F14A-1EAD-4180-976D-F097A975BFD5}">
      <dsp:nvSpPr>
        <dsp:cNvPr id="0" name=""/>
        <dsp:cNvSpPr/>
      </dsp:nvSpPr>
      <dsp:spPr>
        <a:xfrm>
          <a:off x="3918346" y="1596826"/>
          <a:ext cx="2175867" cy="870346"/>
        </a:xfrm>
        <a:prstGeom prst="chevron">
          <a:avLst/>
        </a:prstGeom>
        <a:solidFill>
          <a:schemeClr val="accent6">
            <a:shade val="50000"/>
            <a:hueOff val="245616"/>
            <a:satOff val="-10737"/>
            <a:lumOff val="29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40005" rIns="40005" bIns="40005" numCol="1" spcCol="1270" anchor="ctr" anchorCtr="0">
          <a:noAutofit/>
        </a:bodyPr>
        <a:lstStyle/>
        <a:p>
          <a:pPr lvl="0" algn="ctr" defTabSz="1333500">
            <a:lnSpc>
              <a:spcPct val="90000"/>
            </a:lnSpc>
            <a:spcBef>
              <a:spcPct val="0"/>
            </a:spcBef>
            <a:spcAft>
              <a:spcPct val="35000"/>
            </a:spcAft>
          </a:pPr>
          <a:r>
            <a:rPr lang="es-MX" sz="3000" kern="1200" dirty="0"/>
            <a:t>ÁREA 3</a:t>
          </a:r>
        </a:p>
      </dsp:txBody>
      <dsp:txXfrm>
        <a:off x="4353519" y="1596826"/>
        <a:ext cx="1305521" cy="8703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29D1B1-08F1-41FC-8721-FBFF2F40DC89}">
      <dsp:nvSpPr>
        <dsp:cNvPr id="0" name=""/>
        <dsp:cNvSpPr/>
      </dsp:nvSpPr>
      <dsp:spPr>
        <a:xfrm>
          <a:off x="0" y="0"/>
          <a:ext cx="7080448" cy="153510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s-MX" sz="2600" kern="1200" dirty="0" smtClean="0">
              <a:solidFill>
                <a:schemeClr val="tx1">
                  <a:lumMod val="90000"/>
                  <a:lumOff val="10000"/>
                </a:schemeClr>
              </a:solidFill>
            </a:rPr>
            <a:t>Se reciba una solicitud de acceso a la información.</a:t>
          </a:r>
          <a:endParaRPr lang="es-MX" sz="2600" kern="1200" dirty="0">
            <a:solidFill>
              <a:schemeClr val="tx1">
                <a:lumMod val="90000"/>
                <a:lumOff val="10000"/>
              </a:schemeClr>
            </a:solidFill>
          </a:endParaRPr>
        </a:p>
      </dsp:txBody>
      <dsp:txXfrm>
        <a:off x="1569599" y="0"/>
        <a:ext cx="5510848" cy="1535100"/>
      </dsp:txXfrm>
    </dsp:sp>
    <dsp:sp modelId="{3EE3DEF9-5A5A-463E-8FBB-93529B7E41A3}">
      <dsp:nvSpPr>
        <dsp:cNvPr id="0" name=""/>
        <dsp:cNvSpPr/>
      </dsp:nvSpPr>
      <dsp:spPr>
        <a:xfrm>
          <a:off x="153509" y="153510"/>
          <a:ext cx="1416089" cy="1228080"/>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BD760C-7550-4556-A842-A83B13EFB62C}">
      <dsp:nvSpPr>
        <dsp:cNvPr id="0" name=""/>
        <dsp:cNvSpPr/>
      </dsp:nvSpPr>
      <dsp:spPr>
        <a:xfrm>
          <a:off x="0" y="1688610"/>
          <a:ext cx="7080448" cy="1535100"/>
        </a:xfrm>
        <a:prstGeom prst="roundRect">
          <a:avLst>
            <a:gd name="adj" fmla="val 10000"/>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s-MX" sz="2600" kern="1200" dirty="0" smtClean="0">
              <a:solidFill>
                <a:schemeClr val="tx1">
                  <a:lumMod val="90000"/>
                  <a:lumOff val="10000"/>
                </a:schemeClr>
              </a:solidFill>
            </a:rPr>
            <a:t>Se determine mediante resolución de autoridad competente.</a:t>
          </a:r>
          <a:endParaRPr lang="es-MX" sz="2600" kern="1200" dirty="0">
            <a:solidFill>
              <a:schemeClr val="tx1">
                <a:lumMod val="90000"/>
                <a:lumOff val="10000"/>
              </a:schemeClr>
            </a:solidFill>
          </a:endParaRPr>
        </a:p>
      </dsp:txBody>
      <dsp:txXfrm>
        <a:off x="1569599" y="1688610"/>
        <a:ext cx="5510848" cy="1535100"/>
      </dsp:txXfrm>
    </dsp:sp>
    <dsp:sp modelId="{1AA40590-F979-4848-9BCA-3FC1336D4AB2}">
      <dsp:nvSpPr>
        <dsp:cNvPr id="0" name=""/>
        <dsp:cNvSpPr/>
      </dsp:nvSpPr>
      <dsp:spPr>
        <a:xfrm>
          <a:off x="153509" y="1842120"/>
          <a:ext cx="1416089" cy="1228080"/>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1F99F2-0A90-4C80-B312-181EDAF5C033}">
      <dsp:nvSpPr>
        <dsp:cNvPr id="0" name=""/>
        <dsp:cNvSpPr/>
      </dsp:nvSpPr>
      <dsp:spPr>
        <a:xfrm>
          <a:off x="0" y="3377220"/>
          <a:ext cx="7080448" cy="1535100"/>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s-MX" sz="2600" kern="1200" dirty="0" smtClean="0">
              <a:solidFill>
                <a:schemeClr val="tx1">
                  <a:lumMod val="90000"/>
                  <a:lumOff val="10000"/>
                </a:schemeClr>
              </a:solidFill>
            </a:rPr>
            <a:t>Se generen versiones públicas para dar cumplimiento a las obligaciones de transparencia previstas en la LGTAIP.</a:t>
          </a:r>
          <a:endParaRPr lang="es-MX" sz="2600" kern="1200" dirty="0">
            <a:solidFill>
              <a:schemeClr val="tx1">
                <a:lumMod val="90000"/>
                <a:lumOff val="10000"/>
              </a:schemeClr>
            </a:solidFill>
          </a:endParaRPr>
        </a:p>
      </dsp:txBody>
      <dsp:txXfrm>
        <a:off x="1569599" y="3377220"/>
        <a:ext cx="5510848" cy="1535100"/>
      </dsp:txXfrm>
    </dsp:sp>
    <dsp:sp modelId="{9135D7C2-5858-4269-90F9-30833D1BE130}">
      <dsp:nvSpPr>
        <dsp:cNvPr id="0" name=""/>
        <dsp:cNvSpPr/>
      </dsp:nvSpPr>
      <dsp:spPr>
        <a:xfrm>
          <a:off x="153509" y="3530729"/>
          <a:ext cx="1416089" cy="1228080"/>
        </a:xfrm>
        <a:prstGeom prst="roundRect">
          <a:avLst>
            <a:gd name="adj" fmla="val 10000"/>
          </a:avLst>
        </a:prstGeom>
        <a:solidFill>
          <a:schemeClr val="accent5">
            <a:tint val="50000"/>
            <a:hueOff val="-7388970"/>
            <a:satOff val="-12997"/>
            <a:lumOff val="-16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FB8F73-BBE5-4E89-AE1D-B3AC5E89A5DA}" type="datetimeFigureOut">
              <a:rPr lang="es-MX" smtClean="0"/>
              <a:t>18/10/22</a:t>
            </a:fld>
            <a:endParaRPr lang="es-MX"/>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9AF2C6-C5D4-4849-958C-DF191FBF84A1}" type="slidenum">
              <a:rPr lang="es-MX" smtClean="0"/>
              <a:t>‹Nr.›</a:t>
            </a:fld>
            <a:endParaRPr lang="es-MX"/>
          </a:p>
        </p:txBody>
      </p:sp>
    </p:spTree>
    <p:extLst>
      <p:ext uri="{BB962C8B-B14F-4D97-AF65-F5344CB8AC3E}">
        <p14:creationId xmlns:p14="http://schemas.microsoft.com/office/powerpoint/2010/main" val="3195889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166623E2-143C-47CF-ACFE-2D7CFB3760A0}"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700874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271588" y="685800"/>
            <a:ext cx="4573587" cy="3430588"/>
          </a:xfrm>
        </p:spPr>
      </p:sp>
      <p:sp>
        <p:nvSpPr>
          <p:cNvPr id="3" name="2 Marcador de notas"/>
          <p:cNvSpPr>
            <a:spLocks noGrp="1"/>
          </p:cNvSpPr>
          <p:nvPr>
            <p:ph type="body" idx="1"/>
          </p:nvPr>
        </p:nvSpPr>
        <p:spPr/>
        <p:txBody>
          <a:bodyPr/>
          <a:lstStyle/>
          <a:p>
            <a:pPr defTabSz="460765">
              <a:defRPr/>
            </a:pPr>
            <a:endParaRPr lang="es-MX" dirty="0"/>
          </a:p>
        </p:txBody>
      </p:sp>
      <p:sp>
        <p:nvSpPr>
          <p:cNvPr id="4" name="3 Marcador de número de diapositiva"/>
          <p:cNvSpPr>
            <a:spLocks noGrp="1"/>
          </p:cNvSpPr>
          <p:nvPr>
            <p:ph type="sldNum" sz="quarter" idx="10"/>
          </p:nvPr>
        </p:nvSpPr>
        <p:spPr/>
        <p:txBody>
          <a:bodyPr/>
          <a:lstStyle/>
          <a:p>
            <a:fld id="{40E62658-E68E-4D41-9C2E-C03DE6D7E3AA}" type="slidenum">
              <a:rPr lang="es-ES" smtClean="0">
                <a:solidFill>
                  <a:prstClr val="black"/>
                </a:solidFill>
              </a:rPr>
              <a:pPr/>
              <a:t>38</a:t>
            </a:fld>
            <a:endParaRPr lang="es-ES">
              <a:solidFill>
                <a:prstClr val="black"/>
              </a:solidFill>
            </a:endParaRPr>
          </a:p>
        </p:txBody>
      </p:sp>
    </p:spTree>
    <p:extLst>
      <p:ext uri="{BB962C8B-B14F-4D97-AF65-F5344CB8AC3E}">
        <p14:creationId xmlns:p14="http://schemas.microsoft.com/office/powerpoint/2010/main" val="738749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271588" y="685800"/>
            <a:ext cx="4573587" cy="3430588"/>
          </a:xfrm>
        </p:spPr>
      </p:sp>
      <p:sp>
        <p:nvSpPr>
          <p:cNvPr id="3" name="2 Marcador de notas"/>
          <p:cNvSpPr>
            <a:spLocks noGrp="1"/>
          </p:cNvSpPr>
          <p:nvPr>
            <p:ph type="body" idx="1"/>
          </p:nvPr>
        </p:nvSpPr>
        <p:spPr/>
        <p:txBody>
          <a:bodyPr/>
          <a:lstStyle/>
          <a:p>
            <a:pPr defTabSz="460765">
              <a:defRPr/>
            </a:pPr>
            <a:endParaRPr lang="es-MX" dirty="0"/>
          </a:p>
        </p:txBody>
      </p:sp>
      <p:sp>
        <p:nvSpPr>
          <p:cNvPr id="4" name="3 Marcador de número de diapositiva"/>
          <p:cNvSpPr>
            <a:spLocks noGrp="1"/>
          </p:cNvSpPr>
          <p:nvPr>
            <p:ph type="sldNum" sz="quarter" idx="10"/>
          </p:nvPr>
        </p:nvSpPr>
        <p:spPr/>
        <p:txBody>
          <a:bodyPr/>
          <a:lstStyle/>
          <a:p>
            <a:fld id="{40E62658-E68E-4D41-9C2E-C03DE6D7E3AA}" type="slidenum">
              <a:rPr lang="es-ES" smtClean="0">
                <a:solidFill>
                  <a:prstClr val="black"/>
                </a:solidFill>
              </a:rPr>
              <a:pPr/>
              <a:t>39</a:t>
            </a:fld>
            <a:endParaRPr lang="es-ES">
              <a:solidFill>
                <a:prstClr val="black"/>
              </a:solidFill>
            </a:endParaRPr>
          </a:p>
        </p:txBody>
      </p:sp>
    </p:spTree>
    <p:extLst>
      <p:ext uri="{BB962C8B-B14F-4D97-AF65-F5344CB8AC3E}">
        <p14:creationId xmlns:p14="http://schemas.microsoft.com/office/powerpoint/2010/main" val="2602202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271588" y="685800"/>
            <a:ext cx="4573587" cy="3430588"/>
          </a:xfrm>
        </p:spPr>
      </p:sp>
      <p:sp>
        <p:nvSpPr>
          <p:cNvPr id="3" name="2 Marcador de notas"/>
          <p:cNvSpPr>
            <a:spLocks noGrp="1"/>
          </p:cNvSpPr>
          <p:nvPr>
            <p:ph type="body" idx="1"/>
          </p:nvPr>
        </p:nvSpPr>
        <p:spPr/>
        <p:txBody>
          <a:bodyPr/>
          <a:lstStyle/>
          <a:p>
            <a:pPr defTabSz="460765">
              <a:defRPr/>
            </a:pPr>
            <a:endParaRPr lang="es-MX" dirty="0"/>
          </a:p>
        </p:txBody>
      </p:sp>
      <p:sp>
        <p:nvSpPr>
          <p:cNvPr id="4" name="3 Marcador de número de diapositiva"/>
          <p:cNvSpPr>
            <a:spLocks noGrp="1"/>
          </p:cNvSpPr>
          <p:nvPr>
            <p:ph type="sldNum" sz="quarter" idx="10"/>
          </p:nvPr>
        </p:nvSpPr>
        <p:spPr/>
        <p:txBody>
          <a:bodyPr/>
          <a:lstStyle/>
          <a:p>
            <a:fld id="{40E62658-E68E-4D41-9C2E-C03DE6D7E3AA}" type="slidenum">
              <a:rPr lang="es-ES" smtClean="0">
                <a:solidFill>
                  <a:prstClr val="black"/>
                </a:solidFill>
              </a:rPr>
              <a:pPr/>
              <a:t>40</a:t>
            </a:fld>
            <a:endParaRPr lang="es-ES">
              <a:solidFill>
                <a:prstClr val="black"/>
              </a:solidFill>
            </a:endParaRPr>
          </a:p>
        </p:txBody>
      </p:sp>
    </p:spTree>
    <p:extLst>
      <p:ext uri="{BB962C8B-B14F-4D97-AF65-F5344CB8AC3E}">
        <p14:creationId xmlns:p14="http://schemas.microsoft.com/office/powerpoint/2010/main" val="4271145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166623E2-143C-47CF-ACFE-2D7CFB3760A0}"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428938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166623E2-143C-47CF-ACFE-2D7CFB3760A0}"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1690327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166623E2-143C-47CF-ACFE-2D7CFB3760A0}"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1813618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166623E2-143C-47CF-ACFE-2D7CFB3760A0}"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3067068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034CD432-A842-44BE-B926-BA3E635A98A8}" type="slidenum">
              <a:rPr lang="es-MX" smtClean="0"/>
              <a:t>9</a:t>
            </a:fld>
            <a:endParaRPr lang="es-MX"/>
          </a:p>
        </p:txBody>
      </p:sp>
    </p:spTree>
    <p:extLst>
      <p:ext uri="{BB962C8B-B14F-4D97-AF65-F5344CB8AC3E}">
        <p14:creationId xmlns:p14="http://schemas.microsoft.com/office/powerpoint/2010/main" val="1861367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166623E2-143C-47CF-ACFE-2D7CFB3760A0}"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263584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166623E2-143C-47CF-ACFE-2D7CFB3760A0}"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734319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166623E2-143C-47CF-ACFE-2D7CFB3760A0}"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4184565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271588" y="685800"/>
            <a:ext cx="4573587" cy="3430588"/>
          </a:xfrm>
        </p:spPr>
      </p:sp>
      <p:sp>
        <p:nvSpPr>
          <p:cNvPr id="3" name="2 Marcador de notas"/>
          <p:cNvSpPr>
            <a:spLocks noGrp="1"/>
          </p:cNvSpPr>
          <p:nvPr>
            <p:ph type="body" idx="1"/>
          </p:nvPr>
        </p:nvSpPr>
        <p:spPr/>
        <p:txBody>
          <a:bodyPr/>
          <a:lstStyle/>
          <a:p>
            <a:pPr defTabSz="460765">
              <a:defRPr/>
            </a:pPr>
            <a:endParaRPr lang="es-MX" dirty="0"/>
          </a:p>
        </p:txBody>
      </p:sp>
      <p:sp>
        <p:nvSpPr>
          <p:cNvPr id="4" name="3 Marcador de número de diapositiva"/>
          <p:cNvSpPr>
            <a:spLocks noGrp="1"/>
          </p:cNvSpPr>
          <p:nvPr>
            <p:ph type="sldNum" sz="quarter" idx="10"/>
          </p:nvPr>
        </p:nvSpPr>
        <p:spPr/>
        <p:txBody>
          <a:bodyPr/>
          <a:lstStyle/>
          <a:p>
            <a:fld id="{40E62658-E68E-4D41-9C2E-C03DE6D7E3AA}" type="slidenum">
              <a:rPr lang="es-ES" smtClean="0">
                <a:solidFill>
                  <a:prstClr val="black"/>
                </a:solidFill>
              </a:rPr>
              <a:pPr/>
              <a:t>34</a:t>
            </a:fld>
            <a:endParaRPr lang="es-ES">
              <a:solidFill>
                <a:prstClr val="black"/>
              </a:solidFill>
            </a:endParaRPr>
          </a:p>
        </p:txBody>
      </p:sp>
    </p:spTree>
    <p:extLst>
      <p:ext uri="{BB962C8B-B14F-4D97-AF65-F5344CB8AC3E}">
        <p14:creationId xmlns:p14="http://schemas.microsoft.com/office/powerpoint/2010/main" val="1221005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271588" y="685800"/>
            <a:ext cx="4573587" cy="3430588"/>
          </a:xfrm>
        </p:spPr>
      </p:sp>
      <p:sp>
        <p:nvSpPr>
          <p:cNvPr id="3" name="2 Marcador de notas"/>
          <p:cNvSpPr>
            <a:spLocks noGrp="1"/>
          </p:cNvSpPr>
          <p:nvPr>
            <p:ph type="body" idx="1"/>
          </p:nvPr>
        </p:nvSpPr>
        <p:spPr/>
        <p:txBody>
          <a:bodyPr/>
          <a:lstStyle/>
          <a:p>
            <a:pPr defTabSz="460765">
              <a:defRPr/>
            </a:pPr>
            <a:endParaRPr lang="es-MX" dirty="0"/>
          </a:p>
        </p:txBody>
      </p:sp>
      <p:sp>
        <p:nvSpPr>
          <p:cNvPr id="4" name="3 Marcador de número de diapositiva"/>
          <p:cNvSpPr>
            <a:spLocks noGrp="1"/>
          </p:cNvSpPr>
          <p:nvPr>
            <p:ph type="sldNum" sz="quarter" idx="10"/>
          </p:nvPr>
        </p:nvSpPr>
        <p:spPr/>
        <p:txBody>
          <a:bodyPr/>
          <a:lstStyle/>
          <a:p>
            <a:fld id="{40E62658-E68E-4D41-9C2E-C03DE6D7E3AA}" type="slidenum">
              <a:rPr lang="es-ES" smtClean="0">
                <a:solidFill>
                  <a:prstClr val="black"/>
                </a:solidFill>
              </a:rPr>
              <a:pPr/>
              <a:t>35</a:t>
            </a:fld>
            <a:endParaRPr lang="es-ES">
              <a:solidFill>
                <a:prstClr val="black"/>
              </a:solidFill>
            </a:endParaRPr>
          </a:p>
        </p:txBody>
      </p:sp>
    </p:spTree>
    <p:extLst>
      <p:ext uri="{BB962C8B-B14F-4D97-AF65-F5344CB8AC3E}">
        <p14:creationId xmlns:p14="http://schemas.microsoft.com/office/powerpoint/2010/main" val="3122652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271588" y="685800"/>
            <a:ext cx="4573587" cy="3430588"/>
          </a:xfrm>
        </p:spPr>
      </p:sp>
      <p:sp>
        <p:nvSpPr>
          <p:cNvPr id="3" name="2 Marcador de notas"/>
          <p:cNvSpPr>
            <a:spLocks noGrp="1"/>
          </p:cNvSpPr>
          <p:nvPr>
            <p:ph type="body" idx="1"/>
          </p:nvPr>
        </p:nvSpPr>
        <p:spPr/>
        <p:txBody>
          <a:bodyPr/>
          <a:lstStyle/>
          <a:p>
            <a:pPr defTabSz="460765">
              <a:defRPr/>
            </a:pPr>
            <a:endParaRPr lang="es-MX" dirty="0"/>
          </a:p>
        </p:txBody>
      </p:sp>
      <p:sp>
        <p:nvSpPr>
          <p:cNvPr id="4" name="3 Marcador de número de diapositiva"/>
          <p:cNvSpPr>
            <a:spLocks noGrp="1"/>
          </p:cNvSpPr>
          <p:nvPr>
            <p:ph type="sldNum" sz="quarter" idx="10"/>
          </p:nvPr>
        </p:nvSpPr>
        <p:spPr/>
        <p:txBody>
          <a:bodyPr/>
          <a:lstStyle/>
          <a:p>
            <a:fld id="{40E62658-E68E-4D41-9C2E-C03DE6D7E3AA}" type="slidenum">
              <a:rPr lang="es-ES" smtClean="0">
                <a:solidFill>
                  <a:prstClr val="black"/>
                </a:solidFill>
              </a:rPr>
              <a:pPr/>
              <a:t>36</a:t>
            </a:fld>
            <a:endParaRPr lang="es-ES">
              <a:solidFill>
                <a:prstClr val="black"/>
              </a:solidFill>
            </a:endParaRPr>
          </a:p>
        </p:txBody>
      </p:sp>
    </p:spTree>
    <p:extLst>
      <p:ext uri="{BB962C8B-B14F-4D97-AF65-F5344CB8AC3E}">
        <p14:creationId xmlns:p14="http://schemas.microsoft.com/office/powerpoint/2010/main" val="243790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271588" y="685800"/>
            <a:ext cx="4573587" cy="3430588"/>
          </a:xfrm>
        </p:spPr>
      </p:sp>
      <p:sp>
        <p:nvSpPr>
          <p:cNvPr id="3" name="2 Marcador de notas"/>
          <p:cNvSpPr>
            <a:spLocks noGrp="1"/>
          </p:cNvSpPr>
          <p:nvPr>
            <p:ph type="body" idx="1"/>
          </p:nvPr>
        </p:nvSpPr>
        <p:spPr/>
        <p:txBody>
          <a:bodyPr/>
          <a:lstStyle/>
          <a:p>
            <a:pPr defTabSz="460765">
              <a:defRPr/>
            </a:pPr>
            <a:endParaRPr lang="es-MX" dirty="0"/>
          </a:p>
        </p:txBody>
      </p:sp>
      <p:sp>
        <p:nvSpPr>
          <p:cNvPr id="4" name="3 Marcador de número de diapositiva"/>
          <p:cNvSpPr>
            <a:spLocks noGrp="1"/>
          </p:cNvSpPr>
          <p:nvPr>
            <p:ph type="sldNum" sz="quarter" idx="10"/>
          </p:nvPr>
        </p:nvSpPr>
        <p:spPr/>
        <p:txBody>
          <a:bodyPr/>
          <a:lstStyle/>
          <a:p>
            <a:fld id="{40E62658-E68E-4D41-9C2E-C03DE6D7E3AA}" type="slidenum">
              <a:rPr lang="es-ES" smtClean="0">
                <a:solidFill>
                  <a:prstClr val="black"/>
                </a:solidFill>
              </a:rPr>
              <a:pPr/>
              <a:t>37</a:t>
            </a:fld>
            <a:endParaRPr lang="es-ES">
              <a:solidFill>
                <a:prstClr val="black"/>
              </a:solidFill>
            </a:endParaRPr>
          </a:p>
        </p:txBody>
      </p:sp>
    </p:spTree>
    <p:extLst>
      <p:ext uri="{BB962C8B-B14F-4D97-AF65-F5344CB8AC3E}">
        <p14:creationId xmlns:p14="http://schemas.microsoft.com/office/powerpoint/2010/main" val="4291878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192E77BC-8524-44BF-B6B8-029A1F2D0DBD}" type="datetimeFigureOut">
              <a:rPr lang="es-MX" smtClean="0"/>
              <a:t>18/10/22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6822133B-B17A-4556-8F9B-DC7EDE720A8E}" type="slidenum">
              <a:rPr lang="es-MX" smtClean="0"/>
              <a:t>‹Nr.›</a:t>
            </a:fld>
            <a:endParaRPr lang="es-MX"/>
          </a:p>
        </p:txBody>
      </p:sp>
    </p:spTree>
    <p:extLst>
      <p:ext uri="{BB962C8B-B14F-4D97-AF65-F5344CB8AC3E}">
        <p14:creationId xmlns:p14="http://schemas.microsoft.com/office/powerpoint/2010/main" val="589871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92E77BC-8524-44BF-B6B8-029A1F2D0DBD}" type="datetimeFigureOut">
              <a:rPr lang="es-MX" smtClean="0"/>
              <a:t>18/10/22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6822133B-B17A-4556-8F9B-DC7EDE720A8E}" type="slidenum">
              <a:rPr lang="es-MX" smtClean="0"/>
              <a:t>‹Nr.›</a:t>
            </a:fld>
            <a:endParaRPr lang="es-MX"/>
          </a:p>
        </p:txBody>
      </p:sp>
    </p:spTree>
    <p:extLst>
      <p:ext uri="{BB962C8B-B14F-4D97-AF65-F5344CB8AC3E}">
        <p14:creationId xmlns:p14="http://schemas.microsoft.com/office/powerpoint/2010/main" val="2871730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92E77BC-8524-44BF-B6B8-029A1F2D0DBD}" type="datetimeFigureOut">
              <a:rPr lang="es-MX" smtClean="0"/>
              <a:t>18/10/22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6822133B-B17A-4556-8F9B-DC7EDE720A8E}" type="slidenum">
              <a:rPr lang="es-MX" smtClean="0"/>
              <a:t>‹Nr.›</a:t>
            </a:fld>
            <a:endParaRPr lang="es-MX"/>
          </a:p>
        </p:txBody>
      </p:sp>
    </p:spTree>
    <p:extLst>
      <p:ext uri="{BB962C8B-B14F-4D97-AF65-F5344CB8AC3E}">
        <p14:creationId xmlns:p14="http://schemas.microsoft.com/office/powerpoint/2010/main" val="835825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número de diapositiva"/>
          <p:cNvSpPr>
            <a:spLocks noGrp="1"/>
          </p:cNvSpPr>
          <p:nvPr>
            <p:ph type="sldNum" sz="quarter" idx="10"/>
          </p:nvPr>
        </p:nvSpPr>
        <p:spPr>
          <a:xfrm>
            <a:off x="8531788" y="5648960"/>
            <a:ext cx="548640" cy="396240"/>
          </a:xfrm>
          <a:prstGeom prst="bracketPair">
            <a:avLst>
              <a:gd name="adj" fmla="val 17949"/>
            </a:avLst>
          </a:prstGeom>
        </p:spPr>
        <p:txBody>
          <a:bodyPr/>
          <a:lstStyle/>
          <a:p>
            <a:fld id="{911E8957-5754-4C19-A51A-9C104D1A0E08}" type="slidenum">
              <a:rPr lang="en-US">
                <a:solidFill>
                  <a:srgbClr val="2F2B20"/>
                </a:solidFill>
              </a:rPr>
              <a:pPr/>
              <a:t>‹Nr.›</a:t>
            </a:fld>
            <a:endParaRPr lang="en-US" dirty="0">
              <a:solidFill>
                <a:srgbClr val="2F2B20"/>
              </a:solidFill>
            </a:endParaRPr>
          </a:p>
        </p:txBody>
      </p:sp>
      <p:sp>
        <p:nvSpPr>
          <p:cNvPr id="4" name="3 Marcador de pie de página"/>
          <p:cNvSpPr>
            <a:spLocks noGrp="1"/>
          </p:cNvSpPr>
          <p:nvPr>
            <p:ph type="ftr" sz="quarter" idx="11"/>
          </p:nvPr>
        </p:nvSpPr>
        <p:spPr/>
        <p:txBody>
          <a:bodyPr/>
          <a:lstStyle/>
          <a:p>
            <a:endParaRPr lang="en-US" dirty="0">
              <a:solidFill>
                <a:srgbClr val="DFDCB7"/>
              </a:solidFill>
            </a:endParaRPr>
          </a:p>
        </p:txBody>
      </p:sp>
      <p:sp>
        <p:nvSpPr>
          <p:cNvPr id="5" name="4 Marcador de fecha"/>
          <p:cNvSpPr>
            <a:spLocks noGrp="1"/>
          </p:cNvSpPr>
          <p:nvPr>
            <p:ph type="dt" sz="half" idx="12"/>
          </p:nvPr>
        </p:nvSpPr>
        <p:spPr/>
        <p:txBody>
          <a:bodyPr/>
          <a:lstStyle/>
          <a:p>
            <a:fld id="{48B4FEF1-1C18-40D8-8A9A-AA7FFF43FE2E}" type="datetimeFigureOut">
              <a:rPr lang="en-US" smtClean="0">
                <a:solidFill>
                  <a:srgbClr val="DFDCB7"/>
                </a:solidFill>
              </a:rPr>
              <a:pPr/>
              <a:t>18/10/22</a:t>
            </a:fld>
            <a:endParaRPr lang="en-US" dirty="0">
              <a:solidFill>
                <a:srgbClr val="DFDCB7"/>
              </a:solidFill>
            </a:endParaRPr>
          </a:p>
        </p:txBody>
      </p:sp>
    </p:spTree>
    <p:extLst>
      <p:ext uri="{BB962C8B-B14F-4D97-AF65-F5344CB8AC3E}">
        <p14:creationId xmlns:p14="http://schemas.microsoft.com/office/powerpoint/2010/main" val="741263556"/>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92E77BC-8524-44BF-B6B8-029A1F2D0DBD}" type="datetimeFigureOut">
              <a:rPr lang="es-MX" smtClean="0"/>
              <a:t>18/10/22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6822133B-B17A-4556-8F9B-DC7EDE720A8E}" type="slidenum">
              <a:rPr lang="es-MX" smtClean="0"/>
              <a:t>‹Nr.›</a:t>
            </a:fld>
            <a:endParaRPr lang="es-MX"/>
          </a:p>
        </p:txBody>
      </p:sp>
    </p:spTree>
    <p:extLst>
      <p:ext uri="{BB962C8B-B14F-4D97-AF65-F5344CB8AC3E}">
        <p14:creationId xmlns:p14="http://schemas.microsoft.com/office/powerpoint/2010/main" val="1335923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192E77BC-8524-44BF-B6B8-029A1F2D0DBD}" type="datetimeFigureOut">
              <a:rPr lang="es-MX" smtClean="0"/>
              <a:t>18/10/22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6822133B-B17A-4556-8F9B-DC7EDE720A8E}" type="slidenum">
              <a:rPr lang="es-MX" smtClean="0"/>
              <a:t>‹Nr.›</a:t>
            </a:fld>
            <a:endParaRPr lang="es-MX"/>
          </a:p>
        </p:txBody>
      </p:sp>
    </p:spTree>
    <p:extLst>
      <p:ext uri="{BB962C8B-B14F-4D97-AF65-F5344CB8AC3E}">
        <p14:creationId xmlns:p14="http://schemas.microsoft.com/office/powerpoint/2010/main" val="3595708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192E77BC-8524-44BF-B6B8-029A1F2D0DBD}" type="datetimeFigureOut">
              <a:rPr lang="es-MX" smtClean="0"/>
              <a:t>18/10/22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6822133B-B17A-4556-8F9B-DC7EDE720A8E}" type="slidenum">
              <a:rPr lang="es-MX" smtClean="0"/>
              <a:t>‹Nr.›</a:t>
            </a:fld>
            <a:endParaRPr lang="es-MX"/>
          </a:p>
        </p:txBody>
      </p:sp>
    </p:spTree>
    <p:extLst>
      <p:ext uri="{BB962C8B-B14F-4D97-AF65-F5344CB8AC3E}">
        <p14:creationId xmlns:p14="http://schemas.microsoft.com/office/powerpoint/2010/main" val="3186963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192E77BC-8524-44BF-B6B8-029A1F2D0DBD}" type="datetimeFigureOut">
              <a:rPr lang="es-MX" smtClean="0"/>
              <a:t>18/10/22</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6822133B-B17A-4556-8F9B-DC7EDE720A8E}" type="slidenum">
              <a:rPr lang="es-MX" smtClean="0"/>
              <a:t>‹Nr.›</a:t>
            </a:fld>
            <a:endParaRPr lang="es-MX"/>
          </a:p>
        </p:txBody>
      </p:sp>
    </p:spTree>
    <p:extLst>
      <p:ext uri="{BB962C8B-B14F-4D97-AF65-F5344CB8AC3E}">
        <p14:creationId xmlns:p14="http://schemas.microsoft.com/office/powerpoint/2010/main" val="1396485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192E77BC-8524-44BF-B6B8-029A1F2D0DBD}" type="datetimeFigureOut">
              <a:rPr lang="es-MX" smtClean="0"/>
              <a:t>18/10/22</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6822133B-B17A-4556-8F9B-DC7EDE720A8E}" type="slidenum">
              <a:rPr lang="es-MX" smtClean="0"/>
              <a:t>‹Nr.›</a:t>
            </a:fld>
            <a:endParaRPr lang="es-MX"/>
          </a:p>
        </p:txBody>
      </p:sp>
    </p:spTree>
    <p:extLst>
      <p:ext uri="{BB962C8B-B14F-4D97-AF65-F5344CB8AC3E}">
        <p14:creationId xmlns:p14="http://schemas.microsoft.com/office/powerpoint/2010/main" val="1330363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2E77BC-8524-44BF-B6B8-029A1F2D0DBD}" type="datetimeFigureOut">
              <a:rPr lang="es-MX" smtClean="0"/>
              <a:t>18/10/22</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6822133B-B17A-4556-8F9B-DC7EDE720A8E}" type="slidenum">
              <a:rPr lang="es-MX" smtClean="0"/>
              <a:t>‹Nr.›</a:t>
            </a:fld>
            <a:endParaRPr lang="es-MX"/>
          </a:p>
        </p:txBody>
      </p:sp>
    </p:spTree>
    <p:extLst>
      <p:ext uri="{BB962C8B-B14F-4D97-AF65-F5344CB8AC3E}">
        <p14:creationId xmlns:p14="http://schemas.microsoft.com/office/powerpoint/2010/main" val="1498360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192E77BC-8524-44BF-B6B8-029A1F2D0DBD}" type="datetimeFigureOut">
              <a:rPr lang="es-MX" smtClean="0"/>
              <a:t>18/10/22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6822133B-B17A-4556-8F9B-DC7EDE720A8E}" type="slidenum">
              <a:rPr lang="es-MX" smtClean="0"/>
              <a:t>‹Nr.›</a:t>
            </a:fld>
            <a:endParaRPr lang="es-MX"/>
          </a:p>
        </p:txBody>
      </p:sp>
    </p:spTree>
    <p:extLst>
      <p:ext uri="{BB962C8B-B14F-4D97-AF65-F5344CB8AC3E}">
        <p14:creationId xmlns:p14="http://schemas.microsoft.com/office/powerpoint/2010/main" val="3485342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192E77BC-8524-44BF-B6B8-029A1F2D0DBD}" type="datetimeFigureOut">
              <a:rPr lang="es-MX" smtClean="0"/>
              <a:t>18/10/22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6822133B-B17A-4556-8F9B-DC7EDE720A8E}" type="slidenum">
              <a:rPr lang="es-MX" smtClean="0"/>
              <a:t>‹Nr.›</a:t>
            </a:fld>
            <a:endParaRPr lang="es-MX"/>
          </a:p>
        </p:txBody>
      </p:sp>
    </p:spTree>
    <p:extLst>
      <p:ext uri="{BB962C8B-B14F-4D97-AF65-F5344CB8AC3E}">
        <p14:creationId xmlns:p14="http://schemas.microsoft.com/office/powerpoint/2010/main" val="118119525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2E77BC-8524-44BF-B6B8-029A1F2D0DBD}" type="datetimeFigureOut">
              <a:rPr lang="es-MX" smtClean="0"/>
              <a:t>18/10/22</a:t>
            </a:fld>
            <a:endParaRPr lang="es-MX"/>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22133B-B17A-4556-8F9B-DC7EDE720A8E}" type="slidenum">
              <a:rPr lang="es-MX" smtClean="0"/>
              <a:t>‹Nr.›</a:t>
            </a:fld>
            <a:endParaRPr lang="es-MX"/>
          </a:p>
        </p:txBody>
      </p:sp>
    </p:spTree>
    <p:extLst>
      <p:ext uri="{BB962C8B-B14F-4D97-AF65-F5344CB8AC3E}">
        <p14:creationId xmlns:p14="http://schemas.microsoft.com/office/powerpoint/2010/main" val="42357281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jpg"/><Relationship Id="rId3" Type="http://schemas.openxmlformats.org/officeDocument/2006/relationships/image" Target="../media/image52.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7.jpg"/><Relationship Id="rId3" Type="http://schemas.openxmlformats.org/officeDocument/2006/relationships/image" Target="../media/image52.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8.jpg"/><Relationship Id="rId3" Type="http://schemas.openxmlformats.org/officeDocument/2006/relationships/image" Target="../media/image52.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9.jpg"/><Relationship Id="rId3" Type="http://schemas.openxmlformats.org/officeDocument/2006/relationships/image" Target="../media/image5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0.jpg"/><Relationship Id="rId3" Type="http://schemas.openxmlformats.org/officeDocument/2006/relationships/image" Target="../media/image52.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1.jpg"/><Relationship Id="rId3" Type="http://schemas.openxmlformats.org/officeDocument/2006/relationships/image" Target="../media/image52.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hyperlink" Target="mailto:moises.guzman@itaipue.org.mx" TargetMode="External"/><Relationship Id="rId4" Type="http://schemas.openxmlformats.org/officeDocument/2006/relationships/hyperlink" Target="mailto:Rocio.alvarez@itaipue.org.mx" TargetMode="External"/><Relationship Id="rId1" Type="http://schemas.openxmlformats.org/officeDocument/2006/relationships/slideLayout" Target="../slideLayouts/slideLayout1.xml"/><Relationship Id="rId2" Type="http://schemas.openxmlformats.org/officeDocument/2006/relationships/hyperlink" Target="mailto:Angelica.Sandoval@itaipue.org.mx"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gi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LINEAMIENTOS%5CDOF2016_05_04_MAT_inai8a%20(4).doc"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jpg"/><Relationship Id="rId6"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7"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6.xml.rels><?xml version="1.0" encoding="UTF-8" standalone="yes"?>
<Relationships xmlns="http://schemas.openxmlformats.org/package/2006/relationships"><Relationship Id="rId3" Type="http://schemas.openxmlformats.org/officeDocument/2006/relationships/hyperlink" Target="http://itaipue.org.mx/documentos/Ley_General_de_Transparencia_y_Acceso_a_la_Informacion_Publica-40515.pdf" TargetMode="External"/><Relationship Id="rId4" Type="http://schemas.openxmlformats.org/officeDocument/2006/relationships/hyperlink" Target="http://snt.org.mx/images/Doctos/CONAIP/SNT/ACUERDO/ORD01-15/12/2017-08.pdf" TargetMode="External"/><Relationship Id="rId5" Type="http://schemas.openxmlformats.org/officeDocument/2006/relationships/hyperlink" Target="https://itaipue.org.mx/documentos/Constitucion_Puebla.pdf" TargetMode="External"/><Relationship Id="rId6" Type="http://schemas.openxmlformats.org/officeDocument/2006/relationships/hyperlink" Target="http://itaipue.org.mx/documentos/ley_de_transparencia_2016.pdf" TargetMode="External"/><Relationship Id="rId7" Type="http://schemas.openxmlformats.org/officeDocument/2006/relationships/hyperlink" Target="http://www.itaipue.org.mx/documentos/lineamientos.pdf" TargetMode="External"/><Relationship Id="rId8" Type="http://schemas.openxmlformats.org/officeDocument/2006/relationships/hyperlink" Target="http://www.itaipue.org.mx/pnt/documentos/Lineamientos_fracciones_extraordinarias_contempladas_en_la_LTAIPEP.pdf" TargetMode="External"/><Relationship Id="rId1" Type="http://schemas.openxmlformats.org/officeDocument/2006/relationships/slideLayout" Target="../slideLayouts/slideLayout1.xml"/><Relationship Id="rId2" Type="http://schemas.openxmlformats.org/officeDocument/2006/relationships/hyperlink" Target="http://www.itaipue.org.mx/hipervinculos/mNormativo/ConstitucionPoliticaEstadosUnidosMexicanos.pdf"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www.dof.gob.mx/nota_detalle.php?codigo=5433280&amp;fecha=15/04/2016"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w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0.jpeg"/></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7" Type="http://schemas.openxmlformats.org/officeDocument/2006/relationships/image" Target="../media/image33.jpeg"/><Relationship Id="rId8" Type="http://schemas.openxmlformats.org/officeDocument/2006/relationships/image" Target="../media/image34.jpeg"/><Relationship Id="rId1" Type="http://schemas.openxmlformats.org/officeDocument/2006/relationships/slideLayout" Target="../slideLayouts/slideLayout7.xml"/><Relationship Id="rId2" Type="http://schemas.openxmlformats.org/officeDocument/2006/relationships/diagramData" Target="../diagrams/data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 Id="rId3" Type="http://schemas.openxmlformats.org/officeDocument/2006/relationships/image" Target="../media/image37.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 Id="rId3" Type="http://schemas.openxmlformats.org/officeDocument/2006/relationships/image" Target="../media/image38.jpg"/></Relationships>
</file>

<file path=ppt/slides/_rels/slide8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oleObject" Target="../embeddings/oleObject1.bin"/><Relationship Id="rId5" Type="http://schemas.openxmlformats.org/officeDocument/2006/relationships/image" Target="../media/image39.wmf"/><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 Id="rId3" Type="http://schemas.openxmlformats.org/officeDocument/2006/relationships/image" Target="../media/image40.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jpg"/><Relationship Id="rId3" Type="http://schemas.openxmlformats.org/officeDocument/2006/relationships/image" Target="../media/image3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jpg"/><Relationship Id="rId3" Type="http://schemas.openxmlformats.org/officeDocument/2006/relationships/image" Target="../media/image3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jpg"/><Relationship Id="rId3" Type="http://schemas.openxmlformats.org/officeDocument/2006/relationships/image" Target="../media/image3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jpg"/><Relationship Id="rId3" Type="http://schemas.openxmlformats.org/officeDocument/2006/relationships/image" Target="../media/image3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jpg"/><Relationship Id="rId3" Type="http://schemas.openxmlformats.org/officeDocument/2006/relationships/image" Target="../media/image3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jpg"/><Relationship Id="rId3" Type="http://schemas.openxmlformats.org/officeDocument/2006/relationships/image" Target="../media/image36.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jpg"/><Relationship Id="rId3" Type="http://schemas.openxmlformats.org/officeDocument/2006/relationships/image" Target="../media/image36.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jpg"/><Relationship Id="rId3" Type="http://schemas.openxmlformats.org/officeDocument/2006/relationships/image" Target="../media/image36.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jpg"/><Relationship Id="rId3" Type="http://schemas.openxmlformats.org/officeDocument/2006/relationships/image" Target="../media/image36.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jpg"/><Relationship Id="rId3" Type="http://schemas.openxmlformats.org/officeDocument/2006/relationships/image" Target="../media/image3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jpg"/><Relationship Id="rId3" Type="http://schemas.openxmlformats.org/officeDocument/2006/relationships/image" Target="../media/image36.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png"/><Relationship Id="rId3" Type="http://schemas.openxmlformats.org/officeDocument/2006/relationships/image" Target="../media/image53.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jpg"/><Relationship Id="rId3"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D8F55B15-47A6-4AD0-991D-66EC9D8959F2}" type="slidenum">
              <a:rPr lang="es-MX" smtClean="0">
                <a:solidFill>
                  <a:prstClr val="black">
                    <a:tint val="75000"/>
                  </a:prstClr>
                </a:solidFill>
              </a:rPr>
              <a:pPr/>
              <a:t>1</a:t>
            </a:fld>
            <a:endParaRPr lang="es-MX">
              <a:solidFill>
                <a:prstClr val="black">
                  <a:tint val="75000"/>
                </a:prstClr>
              </a:solidFill>
            </a:endParaRPr>
          </a:p>
        </p:txBody>
      </p:sp>
      <p:sp>
        <p:nvSpPr>
          <p:cNvPr id="9" name="CuadroTexto 8"/>
          <p:cNvSpPr txBox="1"/>
          <p:nvPr/>
        </p:nvSpPr>
        <p:spPr>
          <a:xfrm>
            <a:off x="1579418" y="2179221"/>
            <a:ext cx="6026728" cy="1623851"/>
          </a:xfrm>
          <a:prstGeom prst="rect">
            <a:avLst/>
          </a:prstGeom>
          <a:solidFill>
            <a:srgbClr val="000B22"/>
          </a:solidFill>
          <a:ln>
            <a:solidFill>
              <a:srgbClr val="000B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MX"/>
            </a:defPPr>
            <a:lvl1pPr algn="ctr">
              <a:defRPr>
                <a:solidFill>
                  <a:prstClr val="white"/>
                </a:solidFill>
                <a:latin typeface="Arial Black" panose="020B0A040201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s-MX" dirty="0"/>
          </a:p>
          <a:p>
            <a:r>
              <a:rPr lang="es-MX" sz="2800" dirty="0"/>
              <a:t>“Taller Introducción a la Transparencia”</a:t>
            </a:r>
          </a:p>
          <a:p>
            <a:endParaRPr lang="es-MX" dirty="0"/>
          </a:p>
        </p:txBody>
      </p:sp>
      <p:sp>
        <p:nvSpPr>
          <p:cNvPr id="11" name="Rectángulo 10"/>
          <p:cNvSpPr/>
          <p:nvPr/>
        </p:nvSpPr>
        <p:spPr>
          <a:xfrm>
            <a:off x="4665518" y="5378448"/>
            <a:ext cx="4007427" cy="744681"/>
          </a:xfrm>
          <a:prstGeom prst="rect">
            <a:avLst/>
          </a:prstGeom>
          <a:solidFill>
            <a:srgbClr val="000B22"/>
          </a:solidFill>
          <a:ln>
            <a:solidFill>
              <a:srgbClr val="000B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prstClr val="white"/>
                </a:solidFill>
                <a:latin typeface="Arial Black" panose="020B0A04020102020204" pitchFamily="34" charset="0"/>
              </a:rPr>
              <a:t>Bienvenidos</a:t>
            </a:r>
          </a:p>
        </p:txBody>
      </p:sp>
    </p:spTree>
    <p:extLst>
      <p:ext uri="{BB962C8B-B14F-4D97-AF65-F5344CB8AC3E}">
        <p14:creationId xmlns:p14="http://schemas.microsoft.com/office/powerpoint/2010/main" val="78927377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5927649" y="250338"/>
            <a:ext cx="3216351" cy="710403"/>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052285" y="406029"/>
            <a:ext cx="2998705" cy="399020"/>
          </a:xfrm>
          <a:prstGeom prst="rect">
            <a:avLst/>
          </a:prstGeom>
          <a:noFill/>
        </p:spPr>
        <p:txBody>
          <a:bodyPr wrap="square" rtlCol="0">
            <a:spAutoFit/>
          </a:bodyPr>
          <a:lstStyle/>
          <a:p>
            <a:pPr algn="ctr" defTabSz="676645"/>
            <a:r>
              <a:rPr lang="en-US" sz="1993" dirty="0">
                <a:solidFill>
                  <a:prstClr val="white"/>
                </a:solidFill>
                <a:latin typeface="Arial Black"/>
                <a:cs typeface="Arial Black"/>
              </a:rPr>
              <a:t>CONTENIDO</a:t>
            </a:r>
          </a:p>
        </p:txBody>
      </p:sp>
      <p:sp>
        <p:nvSpPr>
          <p:cNvPr id="2" name="Marcador de número de diapositiva 1"/>
          <p:cNvSpPr>
            <a:spLocks noGrp="1"/>
          </p:cNvSpPr>
          <p:nvPr>
            <p:ph type="sldNum" sz="quarter" idx="12"/>
          </p:nvPr>
        </p:nvSpPr>
        <p:spPr/>
        <p:txBody>
          <a:bodyPr/>
          <a:lstStyle/>
          <a:p>
            <a:fld id="{D8F55B15-47A6-4AD0-991D-66EC9D8959F2}" type="slidenum">
              <a:rPr lang="es-MX" smtClean="0">
                <a:solidFill>
                  <a:prstClr val="black">
                    <a:tint val="75000"/>
                  </a:prstClr>
                </a:solidFill>
              </a:rPr>
              <a:pPr/>
              <a:t>10</a:t>
            </a:fld>
            <a:endParaRPr lang="es-MX">
              <a:solidFill>
                <a:prstClr val="black">
                  <a:tint val="75000"/>
                </a:prstClr>
              </a:solidFill>
            </a:endParaRPr>
          </a:p>
        </p:txBody>
      </p:sp>
      <p:sp>
        <p:nvSpPr>
          <p:cNvPr id="3" name="Rectángulo 2"/>
          <p:cNvSpPr/>
          <p:nvPr/>
        </p:nvSpPr>
        <p:spPr>
          <a:xfrm>
            <a:off x="1338943" y="1153868"/>
            <a:ext cx="7426778" cy="5447645"/>
          </a:xfrm>
          <a:prstGeom prst="rect">
            <a:avLst/>
          </a:prstGeom>
        </p:spPr>
        <p:txBody>
          <a:bodyPr wrap="square">
            <a:spAutoFit/>
          </a:bodyPr>
          <a:lstStyle/>
          <a:p>
            <a:pPr marL="342900" indent="-342900" algn="just">
              <a:spcBef>
                <a:spcPts val="400"/>
              </a:spcBef>
              <a:spcAft>
                <a:spcPts val="400"/>
              </a:spcAft>
              <a:buAutoNum type="arabicPeriod"/>
            </a:pPr>
            <a:r>
              <a:rPr lang="es-MX" sz="1200" dirty="0">
                <a:solidFill>
                  <a:srgbClr val="0070C0"/>
                </a:solidFill>
                <a:latin typeface="Arial Black" panose="020B0A04020102020204" pitchFamily="34" charset="0"/>
              </a:rPr>
              <a:t>Contexto</a:t>
            </a:r>
            <a:endParaRPr lang="es-MX" sz="1200" dirty="0">
              <a:solidFill>
                <a:schemeClr val="accent5"/>
              </a:solidFill>
              <a:latin typeface="Arial Black" panose="020B0A04020102020204" pitchFamily="34" charset="0"/>
            </a:endParaRPr>
          </a:p>
          <a:p>
            <a:pPr algn="just">
              <a:spcBef>
                <a:spcPts val="400"/>
              </a:spcBef>
              <a:spcAft>
                <a:spcPts val="400"/>
              </a:spcAft>
            </a:pPr>
            <a:r>
              <a:rPr lang="es-MX" sz="1200" dirty="0">
                <a:solidFill>
                  <a:schemeClr val="accent5"/>
                </a:solidFill>
                <a:latin typeface="Arial Black" panose="020B0A04020102020204" pitchFamily="34" charset="0"/>
              </a:rPr>
              <a:t>	</a:t>
            </a:r>
            <a:r>
              <a:rPr lang="es-MX" sz="1200" dirty="0">
                <a:latin typeface="Arial Black" panose="020B0A04020102020204" pitchFamily="34" charset="0"/>
              </a:rPr>
              <a:t>a) Evolución del marco Normativo</a:t>
            </a:r>
          </a:p>
          <a:p>
            <a:pPr algn="just">
              <a:spcBef>
                <a:spcPts val="400"/>
              </a:spcBef>
              <a:spcAft>
                <a:spcPts val="400"/>
              </a:spcAft>
            </a:pPr>
            <a:r>
              <a:rPr lang="es-MX" sz="1200" dirty="0">
                <a:latin typeface="Arial Black" panose="020B0A04020102020204" pitchFamily="34" charset="0"/>
              </a:rPr>
              <a:t>	b) Comparativo armonización </a:t>
            </a:r>
          </a:p>
          <a:p>
            <a:pPr algn="just">
              <a:spcBef>
                <a:spcPts val="400"/>
              </a:spcBef>
              <a:spcAft>
                <a:spcPts val="400"/>
              </a:spcAft>
            </a:pPr>
            <a:r>
              <a:rPr lang="es-MX" sz="1200" dirty="0">
                <a:latin typeface="Arial Black" panose="020B0A04020102020204" pitchFamily="34" charset="0"/>
              </a:rPr>
              <a:t>	</a:t>
            </a:r>
            <a:r>
              <a:rPr lang="es-MX" sz="1200" dirty="0">
                <a:solidFill>
                  <a:srgbClr val="00B050"/>
                </a:solidFill>
                <a:latin typeface="Arial Black" panose="020B0A04020102020204" pitchFamily="34" charset="0"/>
              </a:rPr>
              <a:t>c) Responsables</a:t>
            </a:r>
          </a:p>
          <a:p>
            <a:pPr marL="1543050" lvl="3" indent="-171450" algn="just">
              <a:spcBef>
                <a:spcPts val="400"/>
              </a:spcBef>
              <a:spcAft>
                <a:spcPts val="400"/>
              </a:spcAft>
              <a:buFont typeface="Arial" panose="020B0604020202020204" pitchFamily="34" charset="0"/>
              <a:buChar char="•"/>
            </a:pPr>
            <a:r>
              <a:rPr lang="es-MX" sz="1200" dirty="0">
                <a:latin typeface="Arial Black" panose="020B0A04020102020204" pitchFamily="34" charset="0"/>
              </a:rPr>
              <a:t>Area Administrativa</a:t>
            </a:r>
          </a:p>
          <a:p>
            <a:pPr marL="1543050" lvl="3" indent="-171450" algn="just">
              <a:spcBef>
                <a:spcPts val="400"/>
              </a:spcBef>
              <a:spcAft>
                <a:spcPts val="400"/>
              </a:spcAft>
              <a:buFont typeface="Arial" panose="020B0604020202020204" pitchFamily="34" charset="0"/>
              <a:buChar char="•"/>
            </a:pPr>
            <a:r>
              <a:rPr lang="es-MX" sz="1200" dirty="0">
                <a:latin typeface="Arial Black" panose="020B0A04020102020204" pitchFamily="34" charset="0"/>
              </a:rPr>
              <a:t>Unidad de Transparencia</a:t>
            </a:r>
          </a:p>
          <a:p>
            <a:pPr marL="1543050" lvl="3" indent="-171450" algn="just">
              <a:spcBef>
                <a:spcPts val="400"/>
              </a:spcBef>
              <a:spcAft>
                <a:spcPts val="400"/>
              </a:spcAft>
              <a:buFont typeface="Arial" panose="020B0604020202020204" pitchFamily="34" charset="0"/>
              <a:buChar char="•"/>
            </a:pPr>
            <a:r>
              <a:rPr lang="es-MX" sz="1200" dirty="0">
                <a:latin typeface="Arial Black" panose="020B0A04020102020204" pitchFamily="34" charset="0"/>
              </a:rPr>
              <a:t>Comité de Transparencia</a:t>
            </a:r>
          </a:p>
          <a:p>
            <a:pPr algn="just">
              <a:spcBef>
                <a:spcPts val="400"/>
              </a:spcBef>
              <a:spcAft>
                <a:spcPts val="400"/>
              </a:spcAft>
            </a:pPr>
            <a:r>
              <a:rPr lang="es-MX" sz="1200" dirty="0">
                <a:solidFill>
                  <a:prstClr val="black"/>
                </a:solidFill>
                <a:latin typeface="Arial Black" panose="020B0A04020102020204" pitchFamily="34" charset="0"/>
              </a:rPr>
              <a:t>2. Obligaciones de Transparencia</a:t>
            </a:r>
          </a:p>
          <a:p>
            <a:pPr algn="just">
              <a:spcBef>
                <a:spcPts val="400"/>
              </a:spcBef>
              <a:spcAft>
                <a:spcPts val="400"/>
              </a:spcAft>
            </a:pPr>
            <a:r>
              <a:rPr lang="es-MX" sz="1200" dirty="0">
                <a:solidFill>
                  <a:prstClr val="black"/>
                </a:solidFill>
                <a:latin typeface="Arial Black" panose="020B0A04020102020204" pitchFamily="34" charset="0"/>
              </a:rPr>
              <a:t>	a) Tabla de aplicabilidad</a:t>
            </a:r>
          </a:p>
          <a:p>
            <a:pPr algn="just">
              <a:spcBef>
                <a:spcPts val="400"/>
              </a:spcBef>
              <a:spcAft>
                <a:spcPts val="400"/>
              </a:spcAft>
            </a:pPr>
            <a:r>
              <a:rPr lang="es-MX" sz="1200" dirty="0">
                <a:solidFill>
                  <a:prstClr val="black"/>
                </a:solidFill>
                <a:latin typeface="Arial Black" panose="020B0A04020102020204" pitchFamily="34" charset="0"/>
              </a:rPr>
              <a:t>	b) Tabla de actualización y conservación de la Información</a:t>
            </a:r>
          </a:p>
          <a:p>
            <a:pPr algn="just">
              <a:spcBef>
                <a:spcPts val="400"/>
              </a:spcBef>
              <a:spcAft>
                <a:spcPts val="400"/>
              </a:spcAft>
            </a:pPr>
            <a:r>
              <a:rPr lang="es-MX" sz="1200" dirty="0">
                <a:solidFill>
                  <a:prstClr val="black"/>
                </a:solidFill>
                <a:latin typeface="Arial Black" panose="020B0A04020102020204" pitchFamily="34" charset="0"/>
              </a:rPr>
              <a:t>	c) Obligaciones Comunes</a:t>
            </a:r>
          </a:p>
          <a:p>
            <a:pPr algn="just">
              <a:spcBef>
                <a:spcPts val="400"/>
              </a:spcBef>
              <a:spcAft>
                <a:spcPts val="400"/>
              </a:spcAft>
            </a:pPr>
            <a:r>
              <a:rPr lang="es-MX" sz="1200" dirty="0">
                <a:solidFill>
                  <a:prstClr val="black"/>
                </a:solidFill>
                <a:latin typeface="Arial Black" panose="020B0A04020102020204" pitchFamily="34" charset="0"/>
              </a:rPr>
              <a:t>	d) Obligaciones Especificas</a:t>
            </a:r>
          </a:p>
          <a:p>
            <a:pPr algn="just">
              <a:spcBef>
                <a:spcPts val="400"/>
              </a:spcBef>
              <a:spcAft>
                <a:spcPts val="400"/>
              </a:spcAft>
            </a:pPr>
            <a:r>
              <a:rPr lang="es-MX" sz="1200" dirty="0">
                <a:solidFill>
                  <a:prstClr val="black"/>
                </a:solidFill>
                <a:latin typeface="Arial Black" panose="020B0A04020102020204" pitchFamily="34" charset="0"/>
              </a:rPr>
              <a:t>3. Lineamientos Técnicos Generales</a:t>
            </a:r>
          </a:p>
          <a:p>
            <a:pPr algn="just">
              <a:spcBef>
                <a:spcPts val="400"/>
              </a:spcBef>
              <a:spcAft>
                <a:spcPts val="400"/>
              </a:spcAft>
            </a:pPr>
            <a:r>
              <a:rPr lang="es-MX" sz="1200" dirty="0">
                <a:solidFill>
                  <a:prstClr val="black"/>
                </a:solidFill>
                <a:latin typeface="Arial Black" panose="020B0A04020102020204" pitchFamily="34" charset="0"/>
              </a:rPr>
              <a:t>	a) Estructura</a:t>
            </a:r>
          </a:p>
          <a:p>
            <a:pPr algn="just">
              <a:spcBef>
                <a:spcPts val="400"/>
              </a:spcBef>
              <a:spcAft>
                <a:spcPts val="400"/>
              </a:spcAft>
            </a:pPr>
            <a:r>
              <a:rPr lang="es-MX" sz="1200" dirty="0">
                <a:solidFill>
                  <a:prstClr val="black"/>
                </a:solidFill>
                <a:latin typeface="Arial Black" panose="020B0A04020102020204" pitchFamily="34" charset="0"/>
              </a:rPr>
              <a:t>	b) Contenido </a:t>
            </a:r>
          </a:p>
          <a:p>
            <a:pPr algn="just">
              <a:spcBef>
                <a:spcPts val="400"/>
              </a:spcBef>
              <a:spcAft>
                <a:spcPts val="400"/>
              </a:spcAft>
            </a:pPr>
            <a:r>
              <a:rPr lang="es-MX" sz="1200" dirty="0">
                <a:solidFill>
                  <a:prstClr val="black"/>
                </a:solidFill>
                <a:latin typeface="Arial Black" panose="020B0A04020102020204" pitchFamily="34" charset="0"/>
              </a:rPr>
              <a:t>4. Aplicaciones Tecnológicas para cumplimiento y soporte  materia de transparencia</a:t>
            </a:r>
          </a:p>
          <a:p>
            <a:pPr algn="just">
              <a:spcBef>
                <a:spcPts val="400"/>
              </a:spcBef>
              <a:spcAft>
                <a:spcPts val="400"/>
              </a:spcAft>
            </a:pPr>
            <a:r>
              <a:rPr lang="es-MX" sz="1200" dirty="0">
                <a:solidFill>
                  <a:prstClr val="black"/>
                </a:solidFill>
                <a:latin typeface="Arial Black" panose="020B0A04020102020204" pitchFamily="34" charset="0"/>
              </a:rPr>
              <a:t>	a) PNT</a:t>
            </a:r>
          </a:p>
          <a:p>
            <a:pPr algn="just">
              <a:spcBef>
                <a:spcPts val="400"/>
              </a:spcBef>
              <a:spcAft>
                <a:spcPts val="400"/>
              </a:spcAft>
            </a:pPr>
            <a:r>
              <a:rPr lang="es-MX" sz="1200" dirty="0">
                <a:solidFill>
                  <a:prstClr val="black"/>
                </a:solidFill>
                <a:latin typeface="Arial Black" panose="020B0A04020102020204" pitchFamily="34" charset="0"/>
              </a:rPr>
              <a:t>	b) Infomex</a:t>
            </a:r>
          </a:p>
          <a:p>
            <a:pPr algn="just">
              <a:spcBef>
                <a:spcPts val="400"/>
              </a:spcBef>
              <a:spcAft>
                <a:spcPts val="400"/>
              </a:spcAft>
            </a:pPr>
            <a:r>
              <a:rPr lang="es-MX" sz="1200" dirty="0">
                <a:solidFill>
                  <a:prstClr val="black"/>
                </a:solidFill>
                <a:latin typeface="Arial Black" panose="020B0A04020102020204" pitchFamily="34" charset="0"/>
              </a:rPr>
              <a:t>	c) INTRANET</a:t>
            </a:r>
          </a:p>
        </p:txBody>
      </p:sp>
    </p:spTree>
    <p:extLst>
      <p:ext uri="{BB962C8B-B14F-4D97-AF65-F5344CB8AC3E}">
        <p14:creationId xmlns:p14="http://schemas.microsoft.com/office/powerpoint/2010/main" val="3719670016"/>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 xmlns:a16="http://schemas.microsoft.com/office/drawing/2014/main" id="{831A7FB8-D21D-4547-96F7-1B3114ED04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5742" y="189263"/>
            <a:ext cx="1284694" cy="844050"/>
          </a:xfrm>
          <a:prstGeom prst="rect">
            <a:avLst/>
          </a:prstGeom>
        </p:spPr>
      </p:pic>
      <p:grpSp>
        <p:nvGrpSpPr>
          <p:cNvPr id="4" name="Grupo 3"/>
          <p:cNvGrpSpPr/>
          <p:nvPr/>
        </p:nvGrpSpPr>
        <p:grpSpPr>
          <a:xfrm>
            <a:off x="5927649" y="250338"/>
            <a:ext cx="3216351" cy="710403"/>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036471" y="406037"/>
            <a:ext cx="2998705" cy="399020"/>
          </a:xfrm>
          <a:prstGeom prst="rect">
            <a:avLst/>
          </a:prstGeom>
          <a:noFill/>
        </p:spPr>
        <p:txBody>
          <a:bodyPr wrap="square" rtlCol="0">
            <a:spAutoFit/>
          </a:bodyPr>
          <a:lstStyle/>
          <a:p>
            <a:pPr algn="ctr" defTabSz="676645"/>
            <a:r>
              <a:rPr lang="es-MX" sz="1993" dirty="0">
                <a:solidFill>
                  <a:prstClr val="white"/>
                </a:solidFill>
                <a:latin typeface="Arial Black"/>
                <a:cs typeface="Arial Black"/>
              </a:rPr>
              <a:t>PNT - SIPOT</a:t>
            </a:r>
            <a:endParaRPr lang="en-US" sz="1993" dirty="0">
              <a:solidFill>
                <a:prstClr val="white"/>
              </a:solidFill>
              <a:latin typeface="Arial Black"/>
              <a:cs typeface="Arial Black"/>
            </a:endParaRPr>
          </a:p>
        </p:txBody>
      </p:sp>
      <p:sp>
        <p:nvSpPr>
          <p:cNvPr id="39" name="Rectángulo 38">
            <a:extLst>
              <a:ext uri="{FF2B5EF4-FFF2-40B4-BE49-F238E27FC236}">
                <a16:creationId xmlns="" xmlns:a16="http://schemas.microsoft.com/office/drawing/2014/main" id="{59D68305-42D6-4DBF-8DF6-E58884F161E5}"/>
              </a:ext>
            </a:extLst>
          </p:cNvPr>
          <p:cNvSpPr/>
          <p:nvPr/>
        </p:nvSpPr>
        <p:spPr>
          <a:xfrm>
            <a:off x="436228" y="1033313"/>
            <a:ext cx="8506436" cy="385747"/>
          </a:xfrm>
          <a:prstGeom prst="rect">
            <a:avLst/>
          </a:prstGeom>
        </p:spPr>
        <p:txBody>
          <a:bodyPr wrap="square">
            <a:spAutoFit/>
          </a:bodyPr>
          <a:lstStyle/>
          <a:p>
            <a:pPr algn="just">
              <a:lnSpc>
                <a:spcPct val="150000"/>
              </a:lnSpc>
              <a:spcBef>
                <a:spcPts val="400"/>
              </a:spcBef>
              <a:spcAft>
                <a:spcPts val="400"/>
              </a:spcAft>
            </a:pPr>
            <a:r>
              <a:rPr lang="es-MX" sz="1450" b="1" dirty="0">
                <a:solidFill>
                  <a:prstClr val="black"/>
                </a:solidFill>
                <a:latin typeface="Arial" panose="020B0604020202020204" pitchFamily="34" charset="0"/>
                <a:cs typeface="Arial" panose="020B0604020202020204" pitchFamily="34" charset="0"/>
              </a:rPr>
              <a:t>Operación del SIPOT</a:t>
            </a:r>
            <a:endParaRPr lang="es-MX" sz="1450" dirty="0">
              <a:solidFill>
                <a:prstClr val="black"/>
              </a:solidFill>
              <a:latin typeface="Arial" panose="020B0604020202020204" pitchFamily="34" charset="0"/>
              <a:cs typeface="Arial" panose="020B0604020202020204" pitchFamily="34" charset="0"/>
            </a:endParaRPr>
          </a:p>
        </p:txBody>
      </p:sp>
      <p:sp>
        <p:nvSpPr>
          <p:cNvPr id="9" name="Rectángulo 8">
            <a:extLst>
              <a:ext uri="{FF2B5EF4-FFF2-40B4-BE49-F238E27FC236}">
                <a16:creationId xmlns="" xmlns:a16="http://schemas.microsoft.com/office/drawing/2014/main" id="{B069E472-F953-49F0-A111-F556331BB865}"/>
              </a:ext>
            </a:extLst>
          </p:cNvPr>
          <p:cNvSpPr/>
          <p:nvPr/>
        </p:nvSpPr>
        <p:spPr>
          <a:xfrm>
            <a:off x="436228" y="1536652"/>
            <a:ext cx="8506436" cy="5269841"/>
          </a:xfrm>
          <a:prstGeom prst="rect">
            <a:avLst/>
          </a:prstGeom>
        </p:spPr>
        <p:txBody>
          <a:bodyPr wrap="square">
            <a:spAutoFit/>
          </a:bodyPr>
          <a:lstStyle/>
          <a:p>
            <a:pPr algn="just">
              <a:lnSpc>
                <a:spcPct val="150000"/>
              </a:lnSpc>
              <a:spcBef>
                <a:spcPts val="400"/>
              </a:spcBef>
              <a:spcAft>
                <a:spcPts val="400"/>
              </a:spcAft>
            </a:pPr>
            <a:r>
              <a:rPr lang="es-MX" sz="1200" dirty="0">
                <a:solidFill>
                  <a:prstClr val="black"/>
                </a:solidFill>
                <a:latin typeface="Arial" panose="020B0604020202020204" pitchFamily="34" charset="0"/>
                <a:cs typeface="Arial" panose="020B0604020202020204" pitchFamily="34" charset="0"/>
              </a:rPr>
              <a:t>Administración de unidades administrativas</a:t>
            </a:r>
          </a:p>
          <a:p>
            <a:pPr algn="just">
              <a:lnSpc>
                <a:spcPct val="150000"/>
              </a:lnSpc>
              <a:spcBef>
                <a:spcPts val="400"/>
              </a:spcBef>
              <a:spcAft>
                <a:spcPts val="400"/>
              </a:spcAft>
            </a:pPr>
            <a:r>
              <a:rPr lang="es-MX" sz="1200" dirty="0">
                <a:solidFill>
                  <a:prstClr val="black"/>
                </a:solidFill>
                <a:latin typeface="Arial" panose="020B0604020202020204" pitchFamily="34" charset="0"/>
                <a:cs typeface="Arial" panose="020B0604020202020204" pitchFamily="34" charset="0"/>
              </a:rPr>
              <a:t>Asignación de formatos</a:t>
            </a:r>
          </a:p>
          <a:p>
            <a:pPr algn="just">
              <a:lnSpc>
                <a:spcPct val="150000"/>
              </a:lnSpc>
              <a:spcBef>
                <a:spcPts val="400"/>
              </a:spcBef>
              <a:spcAft>
                <a:spcPts val="400"/>
              </a:spcAft>
            </a:pPr>
            <a:r>
              <a:rPr lang="es-MX" sz="1200" dirty="0">
                <a:solidFill>
                  <a:prstClr val="black"/>
                </a:solidFill>
                <a:latin typeface="Arial" panose="020B0604020202020204" pitchFamily="34" charset="0"/>
                <a:cs typeface="Arial" panose="020B0604020202020204" pitchFamily="34" charset="0"/>
              </a:rPr>
              <a:t>Creación de usuarios</a:t>
            </a:r>
          </a:p>
          <a:p>
            <a:pPr algn="just">
              <a:lnSpc>
                <a:spcPct val="150000"/>
              </a:lnSpc>
              <a:spcBef>
                <a:spcPts val="400"/>
              </a:spcBef>
              <a:spcAft>
                <a:spcPts val="400"/>
              </a:spcAft>
            </a:pPr>
            <a:r>
              <a:rPr lang="es-MX" sz="1200" dirty="0">
                <a:solidFill>
                  <a:prstClr val="black"/>
                </a:solidFill>
                <a:latin typeface="Arial" panose="020B0604020202020204" pitchFamily="34" charset="0"/>
                <a:cs typeface="Arial" panose="020B0604020202020204" pitchFamily="34" charset="0"/>
              </a:rPr>
              <a:t>Carga de archivos </a:t>
            </a:r>
          </a:p>
          <a:p>
            <a:pPr marL="742950" lvl="1" indent="-285750" algn="just">
              <a:lnSpc>
                <a:spcPct val="150000"/>
              </a:lnSpc>
              <a:spcBef>
                <a:spcPts val="400"/>
              </a:spcBef>
              <a:spcAft>
                <a:spcPts val="400"/>
              </a:spcAft>
              <a:buFont typeface="Arial" panose="020B0604020202020204" pitchFamily="34" charset="0"/>
              <a:buChar char="•"/>
            </a:pPr>
            <a:r>
              <a:rPr lang="es-MX" sz="1200" dirty="0">
                <a:solidFill>
                  <a:prstClr val="black"/>
                </a:solidFill>
                <a:latin typeface="Arial" panose="020B0604020202020204" pitchFamily="34" charset="0"/>
                <a:cs typeface="Arial" panose="020B0604020202020204" pitchFamily="34" charset="0"/>
              </a:rPr>
              <a:t>Estructura de archivos de carga</a:t>
            </a:r>
          </a:p>
          <a:p>
            <a:pPr marL="742950" lvl="1" indent="-285750" algn="just">
              <a:lnSpc>
                <a:spcPct val="150000"/>
              </a:lnSpc>
              <a:spcBef>
                <a:spcPts val="400"/>
              </a:spcBef>
              <a:spcAft>
                <a:spcPts val="400"/>
              </a:spcAft>
              <a:buFont typeface="Arial" panose="020B0604020202020204" pitchFamily="34" charset="0"/>
              <a:buChar char="•"/>
            </a:pPr>
            <a:r>
              <a:rPr lang="es-MX" sz="1200" dirty="0">
                <a:solidFill>
                  <a:prstClr val="black"/>
                </a:solidFill>
                <a:latin typeface="Arial" panose="020B0604020202020204" pitchFamily="34" charset="0"/>
                <a:cs typeface="Arial" panose="020B0604020202020204" pitchFamily="34" charset="0"/>
              </a:rPr>
              <a:t>Alta</a:t>
            </a:r>
          </a:p>
          <a:p>
            <a:pPr marL="742950" lvl="1" indent="-285750" algn="just">
              <a:lnSpc>
                <a:spcPct val="150000"/>
              </a:lnSpc>
              <a:spcBef>
                <a:spcPts val="400"/>
              </a:spcBef>
              <a:spcAft>
                <a:spcPts val="400"/>
              </a:spcAft>
              <a:buFont typeface="Arial" panose="020B0604020202020204" pitchFamily="34" charset="0"/>
              <a:buChar char="•"/>
            </a:pPr>
            <a:r>
              <a:rPr lang="es-MX" sz="1200" dirty="0">
                <a:solidFill>
                  <a:prstClr val="black"/>
                </a:solidFill>
                <a:latin typeface="Arial" panose="020B0604020202020204" pitchFamily="34" charset="0"/>
                <a:cs typeface="Arial" panose="020B0604020202020204" pitchFamily="34" charset="0"/>
              </a:rPr>
              <a:t>Baja</a:t>
            </a:r>
          </a:p>
          <a:p>
            <a:pPr marL="742950" lvl="1" indent="-285750" algn="just">
              <a:lnSpc>
                <a:spcPct val="150000"/>
              </a:lnSpc>
              <a:spcBef>
                <a:spcPts val="400"/>
              </a:spcBef>
              <a:spcAft>
                <a:spcPts val="400"/>
              </a:spcAft>
              <a:buFont typeface="Arial" panose="020B0604020202020204" pitchFamily="34" charset="0"/>
              <a:buChar char="•"/>
            </a:pPr>
            <a:r>
              <a:rPr lang="es-MX" sz="1200" dirty="0">
                <a:solidFill>
                  <a:prstClr val="black"/>
                </a:solidFill>
                <a:latin typeface="Arial" panose="020B0604020202020204" pitchFamily="34" charset="0"/>
                <a:cs typeface="Arial" panose="020B0604020202020204" pitchFamily="34" charset="0"/>
              </a:rPr>
              <a:t>Cambio</a:t>
            </a:r>
          </a:p>
          <a:p>
            <a:pPr algn="just">
              <a:lnSpc>
                <a:spcPct val="150000"/>
              </a:lnSpc>
              <a:spcBef>
                <a:spcPts val="400"/>
              </a:spcBef>
              <a:spcAft>
                <a:spcPts val="400"/>
              </a:spcAft>
            </a:pPr>
            <a:r>
              <a:rPr lang="es-MX" sz="1200" dirty="0">
                <a:solidFill>
                  <a:prstClr val="black"/>
                </a:solidFill>
                <a:latin typeface="Arial" panose="020B0604020202020204" pitchFamily="34" charset="0"/>
                <a:cs typeface="Arial" panose="020B0604020202020204" pitchFamily="34" charset="0"/>
              </a:rPr>
              <a:t>Administración de Información</a:t>
            </a:r>
          </a:p>
          <a:p>
            <a:pPr marL="742950" lvl="1" indent="-285750" algn="just">
              <a:lnSpc>
                <a:spcPct val="150000"/>
              </a:lnSpc>
              <a:spcBef>
                <a:spcPts val="400"/>
              </a:spcBef>
              <a:spcAft>
                <a:spcPts val="400"/>
              </a:spcAft>
              <a:buFont typeface="Arial" panose="020B0604020202020204" pitchFamily="34" charset="0"/>
              <a:buChar char="•"/>
            </a:pPr>
            <a:r>
              <a:rPr lang="es-MX" sz="1200" dirty="0">
                <a:solidFill>
                  <a:prstClr val="black"/>
                </a:solidFill>
                <a:latin typeface="Arial" panose="020B0604020202020204" pitchFamily="34" charset="0"/>
                <a:cs typeface="Arial" panose="020B0604020202020204" pitchFamily="34" charset="0"/>
              </a:rPr>
              <a:t>Búsqueda de información</a:t>
            </a:r>
          </a:p>
          <a:p>
            <a:pPr marL="742950" lvl="1" indent="-285750" algn="just">
              <a:lnSpc>
                <a:spcPct val="150000"/>
              </a:lnSpc>
              <a:spcBef>
                <a:spcPts val="400"/>
              </a:spcBef>
              <a:spcAft>
                <a:spcPts val="400"/>
              </a:spcAft>
              <a:buFont typeface="Arial" panose="020B0604020202020204" pitchFamily="34" charset="0"/>
              <a:buChar char="•"/>
            </a:pPr>
            <a:r>
              <a:rPr lang="es-MX" sz="1200" dirty="0">
                <a:solidFill>
                  <a:prstClr val="black"/>
                </a:solidFill>
                <a:latin typeface="Arial" panose="020B0604020202020204" pitchFamily="34" charset="0"/>
                <a:cs typeface="Arial" panose="020B0604020202020204" pitchFamily="34" charset="0"/>
              </a:rPr>
              <a:t>Eliminación en línea</a:t>
            </a:r>
          </a:p>
          <a:p>
            <a:pPr marL="742950" lvl="1" indent="-285750" algn="just">
              <a:lnSpc>
                <a:spcPct val="150000"/>
              </a:lnSpc>
              <a:spcBef>
                <a:spcPts val="400"/>
              </a:spcBef>
              <a:spcAft>
                <a:spcPts val="400"/>
              </a:spcAft>
              <a:buFont typeface="Arial" panose="020B0604020202020204" pitchFamily="34" charset="0"/>
              <a:buChar char="•"/>
            </a:pPr>
            <a:r>
              <a:rPr lang="es-MX" sz="1200" dirty="0">
                <a:solidFill>
                  <a:prstClr val="black"/>
                </a:solidFill>
                <a:latin typeface="Arial" panose="020B0604020202020204" pitchFamily="34" charset="0"/>
                <a:cs typeface="Arial" panose="020B0604020202020204" pitchFamily="34" charset="0"/>
              </a:rPr>
              <a:t>Agregar registros en línea</a:t>
            </a:r>
          </a:p>
          <a:p>
            <a:pPr marL="742950" lvl="1" indent="-285750" algn="just">
              <a:lnSpc>
                <a:spcPct val="150000"/>
              </a:lnSpc>
              <a:spcBef>
                <a:spcPts val="400"/>
              </a:spcBef>
              <a:spcAft>
                <a:spcPts val="400"/>
              </a:spcAft>
              <a:buFont typeface="Arial" panose="020B0604020202020204" pitchFamily="34" charset="0"/>
              <a:buChar char="•"/>
            </a:pPr>
            <a:r>
              <a:rPr lang="es-MX" sz="1200" dirty="0">
                <a:solidFill>
                  <a:prstClr val="black"/>
                </a:solidFill>
                <a:latin typeface="Arial" panose="020B0604020202020204" pitchFamily="34" charset="0"/>
                <a:cs typeface="Arial" panose="020B0604020202020204" pitchFamily="34" charset="0"/>
              </a:rPr>
              <a:t>Modificar registros en línea</a:t>
            </a:r>
            <a:endParaRPr lang="es-MX" sz="1200" dirty="0">
              <a:solidFill>
                <a:prstClr val="black"/>
              </a:solidFill>
              <a:latin typeface="Arial Black" panose="020B0A04020102020204" pitchFamily="34" charset="0"/>
              <a:cs typeface="Arial" panose="020B0604020202020204" pitchFamily="34" charset="0"/>
            </a:endParaRPr>
          </a:p>
          <a:p>
            <a:pPr algn="just">
              <a:lnSpc>
                <a:spcPct val="150000"/>
              </a:lnSpc>
              <a:spcBef>
                <a:spcPts val="400"/>
              </a:spcBef>
              <a:spcAft>
                <a:spcPts val="400"/>
              </a:spcAft>
            </a:pPr>
            <a:r>
              <a:rPr lang="es-MX" sz="1200" dirty="0">
                <a:solidFill>
                  <a:prstClr val="black"/>
                </a:solidFill>
                <a:latin typeface="Arial" panose="020B0604020202020204" pitchFamily="34" charset="0"/>
                <a:cs typeface="Arial" panose="020B0604020202020204" pitchFamily="34" charset="0"/>
              </a:rPr>
              <a:t>Descarga de información para borrado y modificación masiva</a:t>
            </a:r>
          </a:p>
        </p:txBody>
      </p:sp>
    </p:spTree>
    <p:extLst>
      <p:ext uri="{BB962C8B-B14F-4D97-AF65-F5344CB8AC3E}">
        <p14:creationId xmlns:p14="http://schemas.microsoft.com/office/powerpoint/2010/main" val="259495876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 xmlns:a16="http://schemas.microsoft.com/office/drawing/2014/main" id="{831A7FB8-D21D-4547-96F7-1B3114ED04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5742" y="189263"/>
            <a:ext cx="1284694" cy="844050"/>
          </a:xfrm>
          <a:prstGeom prst="rect">
            <a:avLst/>
          </a:prstGeom>
        </p:spPr>
      </p:pic>
      <p:grpSp>
        <p:nvGrpSpPr>
          <p:cNvPr id="4" name="Grupo 3"/>
          <p:cNvGrpSpPr/>
          <p:nvPr/>
        </p:nvGrpSpPr>
        <p:grpSpPr>
          <a:xfrm>
            <a:off x="5927649" y="250338"/>
            <a:ext cx="3216351" cy="710403"/>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036471" y="406037"/>
            <a:ext cx="2998705" cy="399020"/>
          </a:xfrm>
          <a:prstGeom prst="rect">
            <a:avLst/>
          </a:prstGeom>
          <a:noFill/>
        </p:spPr>
        <p:txBody>
          <a:bodyPr wrap="square" rtlCol="0">
            <a:spAutoFit/>
          </a:bodyPr>
          <a:lstStyle/>
          <a:p>
            <a:pPr algn="ctr" defTabSz="676645"/>
            <a:r>
              <a:rPr lang="es-MX" sz="1993" dirty="0">
                <a:solidFill>
                  <a:prstClr val="white"/>
                </a:solidFill>
                <a:latin typeface="Arial Black"/>
                <a:cs typeface="Arial Black"/>
              </a:rPr>
              <a:t>PNT - SIPOT</a:t>
            </a:r>
            <a:endParaRPr lang="en-US" sz="1993" dirty="0">
              <a:solidFill>
                <a:prstClr val="white"/>
              </a:solidFill>
              <a:latin typeface="Arial Black"/>
              <a:cs typeface="Arial Black"/>
            </a:endParaRPr>
          </a:p>
        </p:txBody>
      </p:sp>
      <p:sp>
        <p:nvSpPr>
          <p:cNvPr id="39" name="Rectángulo 38">
            <a:extLst>
              <a:ext uri="{FF2B5EF4-FFF2-40B4-BE49-F238E27FC236}">
                <a16:creationId xmlns="" xmlns:a16="http://schemas.microsoft.com/office/drawing/2014/main" id="{59D68305-42D6-4DBF-8DF6-E58884F161E5}"/>
              </a:ext>
            </a:extLst>
          </p:cNvPr>
          <p:cNvSpPr/>
          <p:nvPr/>
        </p:nvSpPr>
        <p:spPr>
          <a:xfrm>
            <a:off x="436228" y="1033313"/>
            <a:ext cx="8506436" cy="385747"/>
          </a:xfrm>
          <a:prstGeom prst="rect">
            <a:avLst/>
          </a:prstGeom>
        </p:spPr>
        <p:txBody>
          <a:bodyPr wrap="square">
            <a:spAutoFit/>
          </a:bodyPr>
          <a:lstStyle/>
          <a:p>
            <a:pPr algn="just">
              <a:lnSpc>
                <a:spcPct val="150000"/>
              </a:lnSpc>
              <a:spcBef>
                <a:spcPts val="400"/>
              </a:spcBef>
              <a:spcAft>
                <a:spcPts val="400"/>
              </a:spcAft>
            </a:pPr>
            <a:r>
              <a:rPr lang="es-MX" sz="1450" b="1" dirty="0">
                <a:solidFill>
                  <a:prstClr val="black"/>
                </a:solidFill>
                <a:latin typeface="Arial" panose="020B0604020202020204" pitchFamily="34" charset="0"/>
                <a:cs typeface="Arial" panose="020B0604020202020204" pitchFamily="34" charset="0"/>
              </a:rPr>
              <a:t>Operación del SIPOT y materiales de apoyo</a:t>
            </a:r>
            <a:endParaRPr lang="es-MX" sz="1450" dirty="0">
              <a:solidFill>
                <a:prstClr val="black"/>
              </a:solidFill>
              <a:latin typeface="Arial" panose="020B0604020202020204" pitchFamily="34" charset="0"/>
              <a:cs typeface="Arial" panose="020B0604020202020204" pitchFamily="34" charset="0"/>
            </a:endParaRPr>
          </a:p>
        </p:txBody>
      </p:sp>
      <p:sp>
        <p:nvSpPr>
          <p:cNvPr id="9" name="Rectángulo 8">
            <a:extLst>
              <a:ext uri="{FF2B5EF4-FFF2-40B4-BE49-F238E27FC236}">
                <a16:creationId xmlns="" xmlns:a16="http://schemas.microsoft.com/office/drawing/2014/main" id="{B069E472-F953-49F0-A111-F556331BB865}"/>
              </a:ext>
            </a:extLst>
          </p:cNvPr>
          <p:cNvSpPr/>
          <p:nvPr/>
        </p:nvSpPr>
        <p:spPr>
          <a:xfrm>
            <a:off x="436228" y="1941305"/>
            <a:ext cx="8506436" cy="4131067"/>
          </a:xfrm>
          <a:prstGeom prst="rect">
            <a:avLst/>
          </a:prstGeom>
        </p:spPr>
        <p:txBody>
          <a:bodyPr wrap="square">
            <a:spAutoFit/>
          </a:bodyPr>
          <a:lstStyle/>
          <a:p>
            <a:pPr algn="just">
              <a:lnSpc>
                <a:spcPct val="150000"/>
              </a:lnSpc>
              <a:spcBef>
                <a:spcPts val="400"/>
              </a:spcBef>
              <a:spcAft>
                <a:spcPts val="400"/>
              </a:spcAft>
            </a:pPr>
            <a:r>
              <a:rPr lang="es-MX" sz="1200" dirty="0">
                <a:solidFill>
                  <a:prstClr val="black"/>
                </a:solidFill>
                <a:latin typeface="Arial" panose="020B0604020202020204" pitchFamily="34" charset="0"/>
                <a:cs typeface="Arial" panose="020B0604020202020204" pitchFamily="34" charset="0"/>
              </a:rPr>
              <a:t>Copia y borrado de información</a:t>
            </a:r>
          </a:p>
          <a:p>
            <a:pPr algn="just">
              <a:lnSpc>
                <a:spcPct val="150000"/>
              </a:lnSpc>
              <a:spcBef>
                <a:spcPts val="400"/>
              </a:spcBef>
              <a:spcAft>
                <a:spcPts val="400"/>
              </a:spcAft>
            </a:pPr>
            <a:r>
              <a:rPr lang="es-MX" sz="1200" dirty="0">
                <a:solidFill>
                  <a:prstClr val="black"/>
                </a:solidFill>
                <a:latin typeface="Arial" panose="020B0604020202020204" pitchFamily="34" charset="0"/>
                <a:cs typeface="Arial" panose="020B0604020202020204" pitchFamily="34" charset="0"/>
              </a:rPr>
              <a:t>Cambio de responsabilidad</a:t>
            </a:r>
          </a:p>
          <a:p>
            <a:pPr algn="just">
              <a:lnSpc>
                <a:spcPct val="150000"/>
              </a:lnSpc>
              <a:spcBef>
                <a:spcPts val="400"/>
              </a:spcBef>
              <a:spcAft>
                <a:spcPts val="400"/>
              </a:spcAft>
            </a:pPr>
            <a:r>
              <a:rPr lang="es-MX" sz="1200" dirty="0">
                <a:solidFill>
                  <a:prstClr val="black"/>
                </a:solidFill>
                <a:latin typeface="Arial" panose="020B0604020202020204" pitchFamily="34" charset="0"/>
                <a:cs typeface="Arial" panose="020B0604020202020204" pitchFamily="34" charset="0"/>
              </a:rPr>
              <a:t>Reportes</a:t>
            </a:r>
          </a:p>
          <a:p>
            <a:pPr algn="just">
              <a:lnSpc>
                <a:spcPct val="150000"/>
              </a:lnSpc>
              <a:spcBef>
                <a:spcPts val="400"/>
              </a:spcBef>
              <a:spcAft>
                <a:spcPts val="400"/>
              </a:spcAft>
            </a:pPr>
            <a:endParaRPr lang="es-MX" sz="1200" dirty="0">
              <a:solidFill>
                <a:prstClr val="black"/>
              </a:solidFill>
              <a:latin typeface="Arial" panose="020B0604020202020204" pitchFamily="34" charset="0"/>
              <a:cs typeface="Arial" panose="020B0604020202020204" pitchFamily="34" charset="0"/>
            </a:endParaRPr>
          </a:p>
          <a:p>
            <a:pPr algn="just">
              <a:lnSpc>
                <a:spcPct val="150000"/>
              </a:lnSpc>
              <a:spcBef>
                <a:spcPts val="400"/>
              </a:spcBef>
              <a:spcAft>
                <a:spcPts val="400"/>
              </a:spcAft>
            </a:pPr>
            <a:endParaRPr lang="es-MX" sz="1200" dirty="0">
              <a:solidFill>
                <a:prstClr val="black"/>
              </a:solidFill>
              <a:latin typeface="Arial" panose="020B0604020202020204" pitchFamily="34" charset="0"/>
              <a:cs typeface="Arial" panose="020B0604020202020204" pitchFamily="34" charset="0"/>
            </a:endParaRPr>
          </a:p>
          <a:p>
            <a:pPr algn="just">
              <a:lnSpc>
                <a:spcPct val="150000"/>
              </a:lnSpc>
              <a:spcBef>
                <a:spcPts val="400"/>
              </a:spcBef>
              <a:spcAft>
                <a:spcPts val="400"/>
              </a:spcAft>
            </a:pPr>
            <a:r>
              <a:rPr lang="es-MX" sz="1200" b="1" dirty="0">
                <a:solidFill>
                  <a:prstClr val="black"/>
                </a:solidFill>
                <a:latin typeface="Arial" panose="020B0604020202020204" pitchFamily="34" charset="0"/>
                <a:cs typeface="Arial" panose="020B0604020202020204" pitchFamily="34" charset="0"/>
              </a:rPr>
              <a:t>Materiales de apoyo</a:t>
            </a:r>
          </a:p>
          <a:p>
            <a:pPr marL="685800" lvl="1" indent="-228600" algn="just">
              <a:lnSpc>
                <a:spcPct val="150000"/>
              </a:lnSpc>
              <a:spcBef>
                <a:spcPts val="400"/>
              </a:spcBef>
              <a:spcAft>
                <a:spcPts val="400"/>
              </a:spcAft>
              <a:buFont typeface="+mj-lt"/>
              <a:buAutoNum type="arabicPeriod"/>
            </a:pPr>
            <a:r>
              <a:rPr lang="es-MX" sz="1200" b="1" dirty="0">
                <a:solidFill>
                  <a:prstClr val="black"/>
                </a:solidFill>
                <a:latin typeface="Arial" panose="020B0604020202020204" pitchFamily="34" charset="0"/>
                <a:cs typeface="Arial" panose="020B0604020202020204" pitchFamily="34" charset="0"/>
              </a:rPr>
              <a:t>Guía para la utilización del SIPOT</a:t>
            </a:r>
          </a:p>
          <a:p>
            <a:pPr marL="685800" lvl="1" indent="-228600" algn="just">
              <a:lnSpc>
                <a:spcPct val="150000"/>
              </a:lnSpc>
              <a:spcBef>
                <a:spcPts val="400"/>
              </a:spcBef>
              <a:spcAft>
                <a:spcPts val="400"/>
              </a:spcAft>
              <a:buFont typeface="+mj-lt"/>
              <a:buAutoNum type="arabicPeriod"/>
            </a:pPr>
            <a:r>
              <a:rPr lang="es-MX" sz="1200" b="1" dirty="0">
                <a:solidFill>
                  <a:prstClr val="black"/>
                </a:solidFill>
                <a:latin typeface="Arial" panose="020B0604020202020204" pitchFamily="34" charset="0"/>
                <a:cs typeface="Arial" panose="020B0604020202020204" pitchFamily="34" charset="0"/>
              </a:rPr>
              <a:t>Material de apoyo para carga de información en la Plataforma Nacional de Transparencia</a:t>
            </a:r>
          </a:p>
          <a:p>
            <a:pPr marL="685800" lvl="1" indent="-228600" algn="just">
              <a:lnSpc>
                <a:spcPct val="150000"/>
              </a:lnSpc>
              <a:spcBef>
                <a:spcPts val="400"/>
              </a:spcBef>
              <a:spcAft>
                <a:spcPts val="400"/>
              </a:spcAft>
              <a:buFont typeface="+mj-lt"/>
              <a:buAutoNum type="arabicPeriod"/>
            </a:pPr>
            <a:r>
              <a:rPr lang="es-MX" sz="1200" b="1" dirty="0">
                <a:solidFill>
                  <a:prstClr val="black"/>
                </a:solidFill>
                <a:latin typeface="Arial" panose="020B0604020202020204" pitchFamily="34" charset="0"/>
                <a:cs typeface="Arial" panose="020B0604020202020204" pitchFamily="34" charset="0"/>
              </a:rPr>
              <a:t>Manuales publicados en el Sistema Intranet de Comunicación con Sujetos Obligados</a:t>
            </a:r>
          </a:p>
          <a:p>
            <a:pPr marL="685800" lvl="1" indent="-228600" algn="just">
              <a:lnSpc>
                <a:spcPct val="150000"/>
              </a:lnSpc>
              <a:spcBef>
                <a:spcPts val="400"/>
              </a:spcBef>
              <a:spcAft>
                <a:spcPts val="400"/>
              </a:spcAft>
              <a:buFont typeface="+mj-lt"/>
              <a:buAutoNum type="arabicPeriod"/>
            </a:pPr>
            <a:r>
              <a:rPr lang="es-MX" sz="1200" b="1" dirty="0" err="1">
                <a:solidFill>
                  <a:prstClr val="black"/>
                </a:solidFill>
                <a:latin typeface="Arial" panose="020B0604020202020204" pitchFamily="34" charset="0"/>
                <a:cs typeface="Arial" panose="020B0604020202020204" pitchFamily="34" charset="0"/>
              </a:rPr>
              <a:t>Cevinai</a:t>
            </a:r>
            <a:endParaRPr lang="es-MX" sz="1200" b="1" dirty="0">
              <a:solidFill>
                <a:prstClr val="black"/>
              </a:solidFill>
              <a:latin typeface="Arial" panose="020B0604020202020204" pitchFamily="34" charset="0"/>
              <a:cs typeface="Arial" panose="020B0604020202020204" pitchFamily="34" charset="0"/>
            </a:endParaRPr>
          </a:p>
          <a:p>
            <a:pPr algn="just">
              <a:lnSpc>
                <a:spcPct val="150000"/>
              </a:lnSpc>
              <a:spcBef>
                <a:spcPts val="400"/>
              </a:spcBef>
              <a:spcAft>
                <a:spcPts val="400"/>
              </a:spcAft>
            </a:pPr>
            <a:endParaRPr lang="es-MX" sz="12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34665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F3E06046-870D-4497-A7D3-FD6F8EF2F0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2151" y="1450380"/>
            <a:ext cx="3599695" cy="1801372"/>
          </a:xfrm>
          <a:prstGeom prst="rect">
            <a:avLst/>
          </a:prstGeom>
        </p:spPr>
      </p:pic>
      <p:sp>
        <p:nvSpPr>
          <p:cNvPr id="4" name="Marcador de número de diapositiva 3"/>
          <p:cNvSpPr>
            <a:spLocks noGrp="1"/>
          </p:cNvSpPr>
          <p:nvPr>
            <p:ph type="sldNum" sz="quarter" idx="12"/>
          </p:nvPr>
        </p:nvSpPr>
        <p:spPr/>
        <p:txBody>
          <a:bodyPr/>
          <a:lstStyle/>
          <a:p>
            <a:fld id="{D8F55B15-47A6-4AD0-991D-66EC9D8959F2}" type="slidenum">
              <a:rPr lang="es-MX" smtClean="0">
                <a:solidFill>
                  <a:prstClr val="black">
                    <a:tint val="75000"/>
                  </a:prstClr>
                </a:solidFill>
              </a:rPr>
              <a:pPr/>
              <a:t>102</a:t>
            </a:fld>
            <a:endParaRPr lang="es-MX">
              <a:solidFill>
                <a:prstClr val="black">
                  <a:tint val="75000"/>
                </a:prstClr>
              </a:solidFill>
            </a:endParaRPr>
          </a:p>
        </p:txBody>
      </p:sp>
      <p:sp>
        <p:nvSpPr>
          <p:cNvPr id="5" name="Rectángulo 4"/>
          <p:cNvSpPr/>
          <p:nvPr/>
        </p:nvSpPr>
        <p:spPr>
          <a:xfrm>
            <a:off x="1057776" y="3410125"/>
            <a:ext cx="7377545" cy="1715030"/>
          </a:xfrm>
          <a:prstGeom prst="rect">
            <a:avLst/>
          </a:prstGeom>
          <a:solidFill>
            <a:srgbClr val="000B22"/>
          </a:solidFill>
          <a:ln>
            <a:solidFill>
              <a:srgbClr val="000B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sp>
        <p:nvSpPr>
          <p:cNvPr id="6" name="CuadroTexto 5"/>
          <p:cNvSpPr txBox="1"/>
          <p:nvPr/>
        </p:nvSpPr>
        <p:spPr>
          <a:xfrm>
            <a:off x="329609" y="2998766"/>
            <a:ext cx="8484780" cy="2339102"/>
          </a:xfrm>
          <a:prstGeom prst="rect">
            <a:avLst/>
          </a:prstGeom>
          <a:noFill/>
        </p:spPr>
        <p:txBody>
          <a:bodyPr wrap="square" rtlCol="0">
            <a:spAutoFit/>
          </a:bodyPr>
          <a:lstStyle/>
          <a:p>
            <a:pPr algn="ctr"/>
            <a:endParaRPr lang="es-MX" sz="3200" dirty="0">
              <a:solidFill>
                <a:prstClr val="white"/>
              </a:solidFill>
              <a:latin typeface="Arial Black" panose="020B0A04020102020204" pitchFamily="34" charset="0"/>
            </a:endParaRPr>
          </a:p>
          <a:p>
            <a:pPr algn="ctr"/>
            <a:r>
              <a:rPr lang="es-MX" sz="3200" dirty="0">
                <a:solidFill>
                  <a:prstClr val="white"/>
                </a:solidFill>
                <a:latin typeface="Arial Black" panose="020B0A04020102020204" pitchFamily="34" charset="0"/>
              </a:rPr>
              <a:t>Sistema Intranet de </a:t>
            </a:r>
          </a:p>
          <a:p>
            <a:pPr algn="ctr"/>
            <a:r>
              <a:rPr lang="es-MX" sz="3200" dirty="0">
                <a:solidFill>
                  <a:prstClr val="white"/>
                </a:solidFill>
                <a:latin typeface="Arial Black" panose="020B0A04020102020204" pitchFamily="34" charset="0"/>
              </a:rPr>
              <a:t>Comunicación con </a:t>
            </a:r>
          </a:p>
          <a:p>
            <a:pPr algn="ctr"/>
            <a:r>
              <a:rPr lang="es-MX" sz="3200" dirty="0">
                <a:solidFill>
                  <a:prstClr val="white"/>
                </a:solidFill>
                <a:latin typeface="Arial Black" panose="020B0A04020102020204" pitchFamily="34" charset="0"/>
              </a:rPr>
              <a:t>Sujetos Obligados</a:t>
            </a:r>
          </a:p>
          <a:p>
            <a:pPr algn="ctr"/>
            <a:endParaRPr lang="es-MX" dirty="0">
              <a:solidFill>
                <a:prstClr val="black"/>
              </a:solidFill>
              <a:latin typeface="Arial Black" panose="020B0A04020102020204" pitchFamily="34" charset="0"/>
            </a:endParaRPr>
          </a:p>
        </p:txBody>
      </p:sp>
    </p:spTree>
    <p:extLst>
      <p:ext uri="{BB962C8B-B14F-4D97-AF65-F5344CB8AC3E}">
        <p14:creationId xmlns:p14="http://schemas.microsoft.com/office/powerpoint/2010/main" val="403828836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5927649" y="250338"/>
            <a:ext cx="3216351" cy="710403"/>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036471" y="406037"/>
            <a:ext cx="2998705" cy="399020"/>
          </a:xfrm>
          <a:prstGeom prst="rect">
            <a:avLst/>
          </a:prstGeom>
          <a:noFill/>
        </p:spPr>
        <p:txBody>
          <a:bodyPr wrap="square" rtlCol="0">
            <a:spAutoFit/>
          </a:bodyPr>
          <a:lstStyle/>
          <a:p>
            <a:pPr algn="ctr" defTabSz="676645"/>
            <a:r>
              <a:rPr lang="es-MX" sz="1993" dirty="0">
                <a:solidFill>
                  <a:prstClr val="white"/>
                </a:solidFill>
                <a:latin typeface="Arial Black"/>
                <a:cs typeface="Arial Black"/>
              </a:rPr>
              <a:t>ICSO</a:t>
            </a:r>
            <a:endParaRPr lang="en-US" sz="1993" dirty="0">
              <a:solidFill>
                <a:prstClr val="white"/>
              </a:solidFill>
              <a:latin typeface="Arial Black"/>
              <a:cs typeface="Arial Black"/>
            </a:endParaRPr>
          </a:p>
        </p:txBody>
      </p:sp>
      <p:sp>
        <p:nvSpPr>
          <p:cNvPr id="39" name="Rectángulo 38">
            <a:extLst>
              <a:ext uri="{FF2B5EF4-FFF2-40B4-BE49-F238E27FC236}">
                <a16:creationId xmlns="" xmlns:a16="http://schemas.microsoft.com/office/drawing/2014/main" id="{59D68305-42D6-4DBF-8DF6-E58884F161E5}"/>
              </a:ext>
            </a:extLst>
          </p:cNvPr>
          <p:cNvSpPr/>
          <p:nvPr/>
        </p:nvSpPr>
        <p:spPr>
          <a:xfrm>
            <a:off x="436228" y="1033313"/>
            <a:ext cx="8506436" cy="5417958"/>
          </a:xfrm>
          <a:prstGeom prst="rect">
            <a:avLst/>
          </a:prstGeom>
        </p:spPr>
        <p:txBody>
          <a:bodyPr wrap="square">
            <a:spAutoFit/>
          </a:bodyPr>
          <a:lstStyle/>
          <a:p>
            <a:pPr algn="just">
              <a:lnSpc>
                <a:spcPct val="150000"/>
              </a:lnSpc>
              <a:spcBef>
                <a:spcPts val="400"/>
              </a:spcBef>
              <a:spcAft>
                <a:spcPts val="400"/>
              </a:spcAft>
            </a:pPr>
            <a:r>
              <a:rPr lang="es-MX" sz="1600" b="1" dirty="0">
                <a:solidFill>
                  <a:prstClr val="black"/>
                </a:solidFill>
                <a:latin typeface="Arial" panose="020B0604020202020204" pitchFamily="34" charset="0"/>
                <a:cs typeface="Arial" panose="020B0604020202020204" pitchFamily="34" charset="0"/>
              </a:rPr>
              <a:t>Finalidad: </a:t>
            </a:r>
            <a:r>
              <a:rPr lang="es-MX" sz="1600" dirty="0">
                <a:solidFill>
                  <a:prstClr val="black"/>
                </a:solidFill>
                <a:latin typeface="Arial" panose="020B0604020202020204" pitchFamily="34" charset="0"/>
                <a:cs typeface="Arial" panose="020B0604020202020204" pitchFamily="34" charset="0"/>
              </a:rPr>
              <a:t>Establecer un mecanismo de comunicación y difusión de información del Instituto hacia los Sujetos Obligados.</a:t>
            </a:r>
          </a:p>
          <a:p>
            <a:pPr algn="just">
              <a:lnSpc>
                <a:spcPct val="150000"/>
              </a:lnSpc>
              <a:spcBef>
                <a:spcPts val="400"/>
              </a:spcBef>
              <a:spcAft>
                <a:spcPts val="400"/>
              </a:spcAft>
            </a:pPr>
            <a:r>
              <a:rPr lang="es-MX" sz="1600" dirty="0">
                <a:solidFill>
                  <a:prstClr val="black"/>
                </a:solidFill>
                <a:latin typeface="Arial" panose="020B0604020202020204" pitchFamily="34" charset="0"/>
                <a:cs typeface="Arial" panose="020B0604020202020204" pitchFamily="34" charset="0"/>
              </a:rPr>
              <a:t>Contenidos</a:t>
            </a:r>
          </a:p>
          <a:p>
            <a:pPr marL="800100" lvl="1" indent="-342900" algn="just">
              <a:lnSpc>
                <a:spcPct val="150000"/>
              </a:lnSpc>
              <a:spcBef>
                <a:spcPts val="400"/>
              </a:spcBef>
              <a:spcAft>
                <a:spcPts val="400"/>
              </a:spcAft>
              <a:buAutoNum type="arabicPeriod"/>
            </a:pPr>
            <a:r>
              <a:rPr lang="es-MX" sz="1400" dirty="0">
                <a:solidFill>
                  <a:prstClr val="black"/>
                </a:solidFill>
                <a:latin typeface="Arial" panose="020B0604020202020204" pitchFamily="34" charset="0"/>
                <a:cs typeface="Arial" panose="020B0604020202020204" pitchFamily="34" charset="0"/>
              </a:rPr>
              <a:t>Notificación de procedimientos de Verificación</a:t>
            </a:r>
          </a:p>
          <a:p>
            <a:pPr marL="800100" lvl="1" indent="-342900" algn="just">
              <a:lnSpc>
                <a:spcPct val="150000"/>
              </a:lnSpc>
              <a:spcBef>
                <a:spcPts val="400"/>
              </a:spcBef>
              <a:spcAft>
                <a:spcPts val="400"/>
              </a:spcAft>
              <a:buAutoNum type="arabicPeriod"/>
            </a:pPr>
            <a:r>
              <a:rPr lang="es-MX" sz="1400" dirty="0">
                <a:solidFill>
                  <a:prstClr val="black"/>
                </a:solidFill>
                <a:latin typeface="Arial" panose="020B0604020202020204" pitchFamily="34" charset="0"/>
                <a:cs typeface="Arial" panose="020B0604020202020204" pitchFamily="34" charset="0"/>
              </a:rPr>
              <a:t>Solicitud de información referente al cumplimiento de Obligaciones de Transparencia, Derechos ARCO, Archivos y normatividad aplicable.</a:t>
            </a:r>
          </a:p>
          <a:p>
            <a:pPr marL="800100" lvl="1" indent="-342900" algn="just">
              <a:lnSpc>
                <a:spcPct val="150000"/>
              </a:lnSpc>
              <a:spcBef>
                <a:spcPts val="400"/>
              </a:spcBef>
              <a:spcAft>
                <a:spcPts val="400"/>
              </a:spcAft>
              <a:buAutoNum type="arabicPeriod"/>
            </a:pPr>
            <a:r>
              <a:rPr lang="es-MX" sz="1400" dirty="0">
                <a:solidFill>
                  <a:prstClr val="black"/>
                </a:solidFill>
                <a:latin typeface="Arial" panose="020B0604020202020204" pitchFamily="34" charset="0"/>
                <a:cs typeface="Arial" panose="020B0604020202020204" pitchFamily="34" charset="0"/>
              </a:rPr>
              <a:t>Notificación de procedimientos</a:t>
            </a:r>
          </a:p>
          <a:p>
            <a:pPr marL="800100" lvl="1" indent="-342900" algn="just">
              <a:lnSpc>
                <a:spcPct val="150000"/>
              </a:lnSpc>
              <a:spcBef>
                <a:spcPts val="400"/>
              </a:spcBef>
              <a:spcAft>
                <a:spcPts val="400"/>
              </a:spcAft>
              <a:buAutoNum type="arabicPeriod"/>
            </a:pPr>
            <a:r>
              <a:rPr lang="es-MX" sz="1400" dirty="0">
                <a:solidFill>
                  <a:prstClr val="black"/>
                </a:solidFill>
                <a:latin typeface="Arial" panose="020B0604020202020204" pitchFamily="34" charset="0"/>
                <a:cs typeface="Arial" panose="020B0604020202020204" pitchFamily="34" charset="0"/>
              </a:rPr>
              <a:t>Avisos</a:t>
            </a:r>
          </a:p>
          <a:p>
            <a:pPr marL="800100" lvl="1" indent="-342900" algn="just">
              <a:lnSpc>
                <a:spcPct val="150000"/>
              </a:lnSpc>
              <a:spcBef>
                <a:spcPts val="400"/>
              </a:spcBef>
              <a:spcAft>
                <a:spcPts val="400"/>
              </a:spcAft>
              <a:buAutoNum type="arabicPeriod"/>
            </a:pPr>
            <a:r>
              <a:rPr lang="es-MX" sz="1400" dirty="0">
                <a:solidFill>
                  <a:prstClr val="black"/>
                </a:solidFill>
                <a:latin typeface="Arial" panose="020B0604020202020204" pitchFamily="34" charset="0"/>
                <a:cs typeface="Arial" panose="020B0604020202020204" pitchFamily="34" charset="0"/>
              </a:rPr>
              <a:t>Liberación de mejoras en los sistemas de cumplimiento de Obligaciones de Transparencia</a:t>
            </a:r>
          </a:p>
          <a:p>
            <a:pPr marL="800100" lvl="1" indent="-342900" algn="just">
              <a:lnSpc>
                <a:spcPct val="150000"/>
              </a:lnSpc>
              <a:spcBef>
                <a:spcPts val="400"/>
              </a:spcBef>
              <a:spcAft>
                <a:spcPts val="400"/>
              </a:spcAft>
              <a:buAutoNum type="arabicPeriod"/>
            </a:pPr>
            <a:r>
              <a:rPr lang="es-MX" sz="1400" i="1" u="sng" dirty="0">
                <a:solidFill>
                  <a:prstClr val="black"/>
                </a:solidFill>
                <a:latin typeface="Arial" panose="020B0604020202020204" pitchFamily="34" charset="0"/>
                <a:cs typeface="Arial" panose="020B0604020202020204" pitchFamily="34" charset="0"/>
              </a:rPr>
              <a:t>Oferta de capacitación</a:t>
            </a:r>
          </a:p>
          <a:p>
            <a:pPr marL="800100" lvl="1" indent="-342900" algn="just">
              <a:lnSpc>
                <a:spcPct val="150000"/>
              </a:lnSpc>
              <a:spcBef>
                <a:spcPts val="400"/>
              </a:spcBef>
              <a:spcAft>
                <a:spcPts val="400"/>
              </a:spcAft>
              <a:buAutoNum type="arabicPeriod"/>
            </a:pPr>
            <a:r>
              <a:rPr lang="es-MX" sz="1400" dirty="0">
                <a:solidFill>
                  <a:prstClr val="black"/>
                </a:solidFill>
                <a:latin typeface="Arial" panose="020B0604020202020204" pitchFamily="34" charset="0"/>
                <a:cs typeface="Arial" panose="020B0604020202020204" pitchFamily="34" charset="0"/>
              </a:rPr>
              <a:t>Reporte de indicadores</a:t>
            </a:r>
          </a:p>
          <a:p>
            <a:pPr marL="800100" lvl="1" indent="-342900" algn="just">
              <a:lnSpc>
                <a:spcPct val="150000"/>
              </a:lnSpc>
              <a:spcBef>
                <a:spcPts val="400"/>
              </a:spcBef>
              <a:spcAft>
                <a:spcPts val="400"/>
              </a:spcAft>
              <a:buAutoNum type="arabicPeriod"/>
            </a:pPr>
            <a:r>
              <a:rPr lang="es-MX" sz="1400" dirty="0">
                <a:solidFill>
                  <a:prstClr val="black"/>
                </a:solidFill>
                <a:latin typeface="Arial" panose="020B0604020202020204" pitchFamily="34" charset="0"/>
                <a:cs typeface="Arial" panose="020B0604020202020204" pitchFamily="34" charset="0"/>
              </a:rPr>
              <a:t>Verificación de datos</a:t>
            </a:r>
          </a:p>
          <a:p>
            <a:pPr marL="800100" lvl="1" indent="-342900" algn="just">
              <a:lnSpc>
                <a:spcPct val="150000"/>
              </a:lnSpc>
              <a:spcBef>
                <a:spcPts val="400"/>
              </a:spcBef>
              <a:spcAft>
                <a:spcPts val="400"/>
              </a:spcAft>
              <a:buAutoNum type="arabicPeriod"/>
            </a:pPr>
            <a:r>
              <a:rPr lang="es-MX" sz="1400" dirty="0">
                <a:solidFill>
                  <a:prstClr val="black"/>
                </a:solidFill>
                <a:latin typeface="Arial" panose="020B0604020202020204" pitchFamily="34" charset="0"/>
                <a:cs typeface="Arial" panose="020B0604020202020204" pitchFamily="34" charset="0"/>
              </a:rPr>
              <a:t>Revisión diaria</a:t>
            </a:r>
          </a:p>
        </p:txBody>
      </p:sp>
      <p:pic>
        <p:nvPicPr>
          <p:cNvPr id="8" name="Imagen 7">
            <a:extLst>
              <a:ext uri="{FF2B5EF4-FFF2-40B4-BE49-F238E27FC236}">
                <a16:creationId xmlns="" xmlns:a16="http://schemas.microsoft.com/office/drawing/2014/main" id="{6F817108-788E-42AC-ABE1-8CC924FE4D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5742" y="189263"/>
            <a:ext cx="1284694" cy="844050"/>
          </a:xfrm>
          <a:prstGeom prst="rect">
            <a:avLst/>
          </a:prstGeom>
        </p:spPr>
      </p:pic>
    </p:spTree>
    <p:extLst>
      <p:ext uri="{BB962C8B-B14F-4D97-AF65-F5344CB8AC3E}">
        <p14:creationId xmlns:p14="http://schemas.microsoft.com/office/powerpoint/2010/main" val="393617975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D770D54C-F09C-4C18-9C62-35779EF1DF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55" y="1564839"/>
            <a:ext cx="8415939" cy="4991744"/>
          </a:xfrm>
          <a:prstGeom prst="rect">
            <a:avLst/>
          </a:prstGeom>
        </p:spPr>
      </p:pic>
      <p:pic>
        <p:nvPicPr>
          <p:cNvPr id="13" name="Imagen 12">
            <a:extLst>
              <a:ext uri="{FF2B5EF4-FFF2-40B4-BE49-F238E27FC236}">
                <a16:creationId xmlns="" xmlns:a16="http://schemas.microsoft.com/office/drawing/2014/main" id="{831A7FB8-D21D-4547-96F7-1B3114ED04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5742" y="189263"/>
            <a:ext cx="1284694" cy="844050"/>
          </a:xfrm>
          <a:prstGeom prst="rect">
            <a:avLst/>
          </a:prstGeom>
        </p:spPr>
      </p:pic>
      <p:grpSp>
        <p:nvGrpSpPr>
          <p:cNvPr id="4" name="Grupo 3"/>
          <p:cNvGrpSpPr/>
          <p:nvPr/>
        </p:nvGrpSpPr>
        <p:grpSpPr>
          <a:xfrm>
            <a:off x="5927649" y="250338"/>
            <a:ext cx="3216351" cy="710403"/>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036471" y="406037"/>
            <a:ext cx="2998705" cy="399020"/>
          </a:xfrm>
          <a:prstGeom prst="rect">
            <a:avLst/>
          </a:prstGeom>
          <a:noFill/>
        </p:spPr>
        <p:txBody>
          <a:bodyPr wrap="square" rtlCol="0">
            <a:spAutoFit/>
          </a:bodyPr>
          <a:lstStyle/>
          <a:p>
            <a:pPr algn="ctr" defTabSz="676645"/>
            <a:r>
              <a:rPr lang="es-MX" sz="1993" dirty="0">
                <a:solidFill>
                  <a:prstClr val="white"/>
                </a:solidFill>
                <a:latin typeface="Arial Black"/>
                <a:cs typeface="Arial Black"/>
              </a:rPr>
              <a:t>ICSO</a:t>
            </a:r>
            <a:endParaRPr lang="en-US" sz="1993" dirty="0">
              <a:solidFill>
                <a:prstClr val="white"/>
              </a:solidFill>
              <a:latin typeface="Arial Black"/>
              <a:cs typeface="Arial Black"/>
            </a:endParaRPr>
          </a:p>
        </p:txBody>
      </p:sp>
      <p:sp>
        <p:nvSpPr>
          <p:cNvPr id="39" name="Rectángulo 38">
            <a:extLst>
              <a:ext uri="{FF2B5EF4-FFF2-40B4-BE49-F238E27FC236}">
                <a16:creationId xmlns="" xmlns:a16="http://schemas.microsoft.com/office/drawing/2014/main" id="{59D68305-42D6-4DBF-8DF6-E58884F161E5}"/>
              </a:ext>
            </a:extLst>
          </p:cNvPr>
          <p:cNvSpPr/>
          <p:nvPr/>
        </p:nvSpPr>
        <p:spPr>
          <a:xfrm>
            <a:off x="436228" y="1033313"/>
            <a:ext cx="8506436" cy="385747"/>
          </a:xfrm>
          <a:prstGeom prst="rect">
            <a:avLst/>
          </a:prstGeom>
        </p:spPr>
        <p:txBody>
          <a:bodyPr wrap="square">
            <a:spAutoFit/>
          </a:bodyPr>
          <a:lstStyle/>
          <a:p>
            <a:pPr algn="just">
              <a:lnSpc>
                <a:spcPct val="150000"/>
              </a:lnSpc>
              <a:spcBef>
                <a:spcPts val="400"/>
              </a:spcBef>
              <a:spcAft>
                <a:spcPts val="400"/>
              </a:spcAft>
            </a:pPr>
            <a:r>
              <a:rPr lang="es-MX" sz="1450" b="1" dirty="0">
                <a:solidFill>
                  <a:prstClr val="black"/>
                </a:solidFill>
                <a:latin typeface="Arial" panose="020B0604020202020204" pitchFamily="34" charset="0"/>
                <a:cs typeface="Arial" panose="020B0604020202020204" pitchFamily="34" charset="0"/>
              </a:rPr>
              <a:t>Acceso directo</a:t>
            </a:r>
            <a:endParaRPr lang="es-MX" sz="145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58837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 xmlns:a16="http://schemas.microsoft.com/office/drawing/2014/main" id="{6AB45D5D-2A82-4D2F-97F8-ACEBB335F0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54" y="1564839"/>
            <a:ext cx="8415939" cy="4991744"/>
          </a:xfrm>
          <a:prstGeom prst="rect">
            <a:avLst/>
          </a:prstGeom>
        </p:spPr>
      </p:pic>
      <p:pic>
        <p:nvPicPr>
          <p:cNvPr id="13" name="Imagen 12">
            <a:extLst>
              <a:ext uri="{FF2B5EF4-FFF2-40B4-BE49-F238E27FC236}">
                <a16:creationId xmlns="" xmlns:a16="http://schemas.microsoft.com/office/drawing/2014/main" id="{831A7FB8-D21D-4547-96F7-1B3114ED04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5742" y="189263"/>
            <a:ext cx="1284694" cy="844050"/>
          </a:xfrm>
          <a:prstGeom prst="rect">
            <a:avLst/>
          </a:prstGeom>
        </p:spPr>
      </p:pic>
      <p:grpSp>
        <p:nvGrpSpPr>
          <p:cNvPr id="4" name="Grupo 3"/>
          <p:cNvGrpSpPr/>
          <p:nvPr/>
        </p:nvGrpSpPr>
        <p:grpSpPr>
          <a:xfrm>
            <a:off x="5927649" y="250338"/>
            <a:ext cx="3216351" cy="710403"/>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036471" y="406037"/>
            <a:ext cx="2998705" cy="399020"/>
          </a:xfrm>
          <a:prstGeom prst="rect">
            <a:avLst/>
          </a:prstGeom>
          <a:noFill/>
        </p:spPr>
        <p:txBody>
          <a:bodyPr wrap="square" rtlCol="0">
            <a:spAutoFit/>
          </a:bodyPr>
          <a:lstStyle/>
          <a:p>
            <a:pPr algn="ctr" defTabSz="676645"/>
            <a:r>
              <a:rPr lang="es-MX" sz="1993" dirty="0">
                <a:solidFill>
                  <a:prstClr val="white"/>
                </a:solidFill>
                <a:latin typeface="Arial Black"/>
                <a:cs typeface="Arial Black"/>
              </a:rPr>
              <a:t>ICSO</a:t>
            </a:r>
            <a:endParaRPr lang="en-US" sz="1993" dirty="0">
              <a:solidFill>
                <a:prstClr val="white"/>
              </a:solidFill>
              <a:latin typeface="Arial Black"/>
              <a:cs typeface="Arial Black"/>
            </a:endParaRPr>
          </a:p>
        </p:txBody>
      </p:sp>
      <p:sp>
        <p:nvSpPr>
          <p:cNvPr id="39" name="Rectángulo 38">
            <a:extLst>
              <a:ext uri="{FF2B5EF4-FFF2-40B4-BE49-F238E27FC236}">
                <a16:creationId xmlns="" xmlns:a16="http://schemas.microsoft.com/office/drawing/2014/main" id="{59D68305-42D6-4DBF-8DF6-E58884F161E5}"/>
              </a:ext>
            </a:extLst>
          </p:cNvPr>
          <p:cNvSpPr/>
          <p:nvPr/>
        </p:nvSpPr>
        <p:spPr>
          <a:xfrm>
            <a:off x="436228" y="1033313"/>
            <a:ext cx="8506436" cy="385747"/>
          </a:xfrm>
          <a:prstGeom prst="rect">
            <a:avLst/>
          </a:prstGeom>
        </p:spPr>
        <p:txBody>
          <a:bodyPr wrap="square">
            <a:spAutoFit/>
          </a:bodyPr>
          <a:lstStyle/>
          <a:p>
            <a:pPr algn="just">
              <a:lnSpc>
                <a:spcPct val="150000"/>
              </a:lnSpc>
              <a:spcBef>
                <a:spcPts val="400"/>
              </a:spcBef>
              <a:spcAft>
                <a:spcPts val="400"/>
              </a:spcAft>
            </a:pPr>
            <a:r>
              <a:rPr lang="es-MX" sz="1450" b="1" dirty="0">
                <a:solidFill>
                  <a:prstClr val="black"/>
                </a:solidFill>
                <a:latin typeface="Arial" panose="020B0604020202020204" pitchFamily="34" charset="0"/>
                <a:cs typeface="Arial" panose="020B0604020202020204" pitchFamily="34" charset="0"/>
              </a:rPr>
              <a:t>Acceso: https://www.itaipue.org.mx/so/intranet</a:t>
            </a:r>
            <a:endParaRPr lang="es-MX" sz="145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861612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 xmlns:a16="http://schemas.microsoft.com/office/drawing/2014/main" id="{5FC3BEB5-09DF-4886-9D72-12021B9788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52" y="1564839"/>
            <a:ext cx="8415939" cy="4991744"/>
          </a:xfrm>
          <a:prstGeom prst="rect">
            <a:avLst/>
          </a:prstGeom>
        </p:spPr>
      </p:pic>
      <p:pic>
        <p:nvPicPr>
          <p:cNvPr id="13" name="Imagen 12">
            <a:extLst>
              <a:ext uri="{FF2B5EF4-FFF2-40B4-BE49-F238E27FC236}">
                <a16:creationId xmlns="" xmlns:a16="http://schemas.microsoft.com/office/drawing/2014/main" id="{831A7FB8-D21D-4547-96F7-1B3114ED04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5742" y="189263"/>
            <a:ext cx="1284694" cy="844050"/>
          </a:xfrm>
          <a:prstGeom prst="rect">
            <a:avLst/>
          </a:prstGeom>
        </p:spPr>
      </p:pic>
      <p:grpSp>
        <p:nvGrpSpPr>
          <p:cNvPr id="4" name="Grupo 3"/>
          <p:cNvGrpSpPr/>
          <p:nvPr/>
        </p:nvGrpSpPr>
        <p:grpSpPr>
          <a:xfrm>
            <a:off x="5927649" y="250338"/>
            <a:ext cx="3216351" cy="710403"/>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036471" y="406037"/>
            <a:ext cx="2998705" cy="399020"/>
          </a:xfrm>
          <a:prstGeom prst="rect">
            <a:avLst/>
          </a:prstGeom>
          <a:noFill/>
        </p:spPr>
        <p:txBody>
          <a:bodyPr wrap="square" rtlCol="0">
            <a:spAutoFit/>
          </a:bodyPr>
          <a:lstStyle/>
          <a:p>
            <a:pPr algn="ctr" defTabSz="676645"/>
            <a:r>
              <a:rPr lang="es-MX" sz="1993" dirty="0">
                <a:solidFill>
                  <a:prstClr val="white"/>
                </a:solidFill>
                <a:latin typeface="Arial Black"/>
                <a:cs typeface="Arial Black"/>
              </a:rPr>
              <a:t>ICSO</a:t>
            </a:r>
            <a:endParaRPr lang="en-US" sz="1993" dirty="0">
              <a:solidFill>
                <a:prstClr val="white"/>
              </a:solidFill>
              <a:latin typeface="Arial Black"/>
              <a:cs typeface="Arial Black"/>
            </a:endParaRPr>
          </a:p>
        </p:txBody>
      </p:sp>
      <p:sp>
        <p:nvSpPr>
          <p:cNvPr id="39" name="Rectángulo 38">
            <a:extLst>
              <a:ext uri="{FF2B5EF4-FFF2-40B4-BE49-F238E27FC236}">
                <a16:creationId xmlns="" xmlns:a16="http://schemas.microsoft.com/office/drawing/2014/main" id="{59D68305-42D6-4DBF-8DF6-E58884F161E5}"/>
              </a:ext>
            </a:extLst>
          </p:cNvPr>
          <p:cNvSpPr/>
          <p:nvPr/>
        </p:nvSpPr>
        <p:spPr>
          <a:xfrm>
            <a:off x="436228" y="1033313"/>
            <a:ext cx="8506436" cy="385747"/>
          </a:xfrm>
          <a:prstGeom prst="rect">
            <a:avLst/>
          </a:prstGeom>
        </p:spPr>
        <p:txBody>
          <a:bodyPr wrap="square">
            <a:spAutoFit/>
          </a:bodyPr>
          <a:lstStyle/>
          <a:p>
            <a:pPr algn="just">
              <a:lnSpc>
                <a:spcPct val="150000"/>
              </a:lnSpc>
              <a:spcBef>
                <a:spcPts val="400"/>
              </a:spcBef>
              <a:spcAft>
                <a:spcPts val="400"/>
              </a:spcAft>
            </a:pPr>
            <a:r>
              <a:rPr lang="es-MX" sz="1450" b="1" dirty="0">
                <a:solidFill>
                  <a:prstClr val="black"/>
                </a:solidFill>
                <a:latin typeface="Arial" panose="020B0604020202020204" pitchFamily="34" charset="0"/>
                <a:cs typeface="Arial" panose="020B0604020202020204" pitchFamily="34" charset="0"/>
              </a:rPr>
              <a:t>Acceso: https://www.itaipue.org.mx/so/intranet</a:t>
            </a:r>
            <a:endParaRPr lang="es-MX" sz="145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025621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F3E06046-870D-4497-A7D3-FD6F8EF2F0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2151" y="1450380"/>
            <a:ext cx="3599695" cy="1801372"/>
          </a:xfrm>
          <a:prstGeom prst="rect">
            <a:avLst/>
          </a:prstGeom>
        </p:spPr>
      </p:pic>
      <p:sp>
        <p:nvSpPr>
          <p:cNvPr id="4" name="Marcador de número de diapositiva 3"/>
          <p:cNvSpPr>
            <a:spLocks noGrp="1"/>
          </p:cNvSpPr>
          <p:nvPr>
            <p:ph type="sldNum" sz="quarter" idx="12"/>
          </p:nvPr>
        </p:nvSpPr>
        <p:spPr/>
        <p:txBody>
          <a:bodyPr/>
          <a:lstStyle/>
          <a:p>
            <a:fld id="{D8F55B15-47A6-4AD0-991D-66EC9D8959F2}" type="slidenum">
              <a:rPr lang="es-MX" smtClean="0">
                <a:solidFill>
                  <a:prstClr val="black">
                    <a:tint val="75000"/>
                  </a:prstClr>
                </a:solidFill>
              </a:rPr>
              <a:pPr/>
              <a:t>107</a:t>
            </a:fld>
            <a:endParaRPr lang="es-MX">
              <a:solidFill>
                <a:prstClr val="black">
                  <a:tint val="75000"/>
                </a:prstClr>
              </a:solidFill>
            </a:endParaRPr>
          </a:p>
        </p:txBody>
      </p:sp>
      <p:sp>
        <p:nvSpPr>
          <p:cNvPr id="5" name="Rectángulo 4"/>
          <p:cNvSpPr/>
          <p:nvPr/>
        </p:nvSpPr>
        <p:spPr>
          <a:xfrm>
            <a:off x="1057776" y="3410125"/>
            <a:ext cx="7377545" cy="1715030"/>
          </a:xfrm>
          <a:prstGeom prst="rect">
            <a:avLst/>
          </a:prstGeom>
          <a:solidFill>
            <a:srgbClr val="000B22"/>
          </a:solidFill>
          <a:ln>
            <a:solidFill>
              <a:srgbClr val="000B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sp>
        <p:nvSpPr>
          <p:cNvPr id="6" name="CuadroTexto 5"/>
          <p:cNvSpPr txBox="1"/>
          <p:nvPr/>
        </p:nvSpPr>
        <p:spPr>
          <a:xfrm>
            <a:off x="329609" y="3242047"/>
            <a:ext cx="8484780" cy="1846659"/>
          </a:xfrm>
          <a:prstGeom prst="rect">
            <a:avLst/>
          </a:prstGeom>
          <a:noFill/>
        </p:spPr>
        <p:txBody>
          <a:bodyPr wrap="square" rtlCol="0">
            <a:spAutoFit/>
          </a:bodyPr>
          <a:lstStyle/>
          <a:p>
            <a:pPr algn="ctr"/>
            <a:endParaRPr lang="es-MX" sz="3200" dirty="0">
              <a:solidFill>
                <a:prstClr val="white"/>
              </a:solidFill>
              <a:latin typeface="Arial Black" panose="020B0A04020102020204" pitchFamily="34" charset="0"/>
            </a:endParaRPr>
          </a:p>
          <a:p>
            <a:pPr algn="ctr"/>
            <a:r>
              <a:rPr lang="es-MX" sz="3200" dirty="0">
                <a:solidFill>
                  <a:prstClr val="white"/>
                </a:solidFill>
                <a:latin typeface="Arial Black" panose="020B0A04020102020204" pitchFamily="34" charset="0"/>
              </a:rPr>
              <a:t>Sistema Intranet de </a:t>
            </a:r>
          </a:p>
          <a:p>
            <a:pPr algn="ctr"/>
            <a:r>
              <a:rPr lang="es-MX" sz="3200" dirty="0">
                <a:solidFill>
                  <a:prstClr val="white"/>
                </a:solidFill>
                <a:latin typeface="Arial Black" panose="020B0A04020102020204" pitchFamily="34" charset="0"/>
              </a:rPr>
              <a:t>Soporte Técnico</a:t>
            </a:r>
          </a:p>
          <a:p>
            <a:pPr algn="ctr"/>
            <a:endParaRPr lang="es-MX" dirty="0">
              <a:solidFill>
                <a:prstClr val="black"/>
              </a:solidFill>
              <a:latin typeface="Arial Black" panose="020B0A04020102020204" pitchFamily="34" charset="0"/>
            </a:endParaRPr>
          </a:p>
        </p:txBody>
      </p:sp>
    </p:spTree>
    <p:extLst>
      <p:ext uri="{BB962C8B-B14F-4D97-AF65-F5344CB8AC3E}">
        <p14:creationId xmlns:p14="http://schemas.microsoft.com/office/powerpoint/2010/main" val="214609206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5927649" y="250338"/>
            <a:ext cx="3216351" cy="710403"/>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036471" y="406037"/>
            <a:ext cx="2998705" cy="399020"/>
          </a:xfrm>
          <a:prstGeom prst="rect">
            <a:avLst/>
          </a:prstGeom>
          <a:noFill/>
        </p:spPr>
        <p:txBody>
          <a:bodyPr wrap="square" rtlCol="0">
            <a:spAutoFit/>
          </a:bodyPr>
          <a:lstStyle/>
          <a:p>
            <a:pPr algn="ctr" defTabSz="676645"/>
            <a:r>
              <a:rPr lang="es-MX" sz="1993" dirty="0">
                <a:solidFill>
                  <a:prstClr val="white"/>
                </a:solidFill>
                <a:latin typeface="Arial Black"/>
                <a:cs typeface="Arial Black"/>
              </a:rPr>
              <a:t>IST</a:t>
            </a:r>
            <a:endParaRPr lang="en-US" sz="1993" dirty="0">
              <a:solidFill>
                <a:prstClr val="white"/>
              </a:solidFill>
              <a:latin typeface="Arial Black"/>
              <a:cs typeface="Arial Black"/>
            </a:endParaRPr>
          </a:p>
        </p:txBody>
      </p:sp>
      <p:sp>
        <p:nvSpPr>
          <p:cNvPr id="39" name="Rectángulo 38">
            <a:extLst>
              <a:ext uri="{FF2B5EF4-FFF2-40B4-BE49-F238E27FC236}">
                <a16:creationId xmlns="" xmlns:a16="http://schemas.microsoft.com/office/drawing/2014/main" id="{59D68305-42D6-4DBF-8DF6-E58884F161E5}"/>
              </a:ext>
            </a:extLst>
          </p:cNvPr>
          <p:cNvSpPr/>
          <p:nvPr/>
        </p:nvSpPr>
        <p:spPr>
          <a:xfrm>
            <a:off x="436228" y="1033313"/>
            <a:ext cx="8506436" cy="5582106"/>
          </a:xfrm>
          <a:prstGeom prst="rect">
            <a:avLst/>
          </a:prstGeom>
        </p:spPr>
        <p:txBody>
          <a:bodyPr wrap="square">
            <a:spAutoFit/>
          </a:bodyPr>
          <a:lstStyle/>
          <a:p>
            <a:pPr algn="just">
              <a:lnSpc>
                <a:spcPct val="150000"/>
              </a:lnSpc>
              <a:spcBef>
                <a:spcPts val="400"/>
              </a:spcBef>
              <a:spcAft>
                <a:spcPts val="400"/>
              </a:spcAft>
            </a:pPr>
            <a:r>
              <a:rPr lang="es-MX" sz="1600" b="1" dirty="0">
                <a:solidFill>
                  <a:prstClr val="black"/>
                </a:solidFill>
                <a:latin typeface="Arial" panose="020B0604020202020204" pitchFamily="34" charset="0"/>
                <a:cs typeface="Arial" panose="020B0604020202020204" pitchFamily="34" charset="0"/>
              </a:rPr>
              <a:t>Finalidad: </a:t>
            </a:r>
            <a:r>
              <a:rPr lang="es-MX" sz="1600" dirty="0">
                <a:solidFill>
                  <a:prstClr val="black"/>
                </a:solidFill>
                <a:latin typeface="Arial" panose="020B0604020202020204" pitchFamily="34" charset="0"/>
                <a:cs typeface="Arial" panose="020B0604020202020204" pitchFamily="34" charset="0"/>
              </a:rPr>
              <a:t>Establecer un sistema de mesa de ayuda en línea que permita a los sujetos obligados solicitar apoyo técnico para los sistemas de cumplimiento de obligaciones de transparencia. Además permite generar evidencia de la atención y una base de conocimiento para el Órgano Garante y los Sujetos Obligados.</a:t>
            </a:r>
          </a:p>
          <a:p>
            <a:pPr marL="800100" lvl="1" indent="-342900" algn="just">
              <a:lnSpc>
                <a:spcPct val="150000"/>
              </a:lnSpc>
              <a:spcBef>
                <a:spcPts val="400"/>
              </a:spcBef>
              <a:spcAft>
                <a:spcPts val="400"/>
              </a:spcAft>
              <a:buFont typeface="+mj-lt"/>
              <a:buAutoNum type="arabicPeriod"/>
            </a:pPr>
            <a:r>
              <a:rPr lang="es-MX" sz="1400" dirty="0">
                <a:solidFill>
                  <a:prstClr val="black"/>
                </a:solidFill>
                <a:latin typeface="Arial" panose="020B0604020202020204" pitchFamily="34" charset="0"/>
                <a:cs typeface="Arial" panose="020B0604020202020204" pitchFamily="34" charset="0"/>
              </a:rPr>
              <a:t>Plataforma Nacional de Transparencia (PNT)</a:t>
            </a:r>
          </a:p>
          <a:p>
            <a:pPr marL="800100" lvl="1" indent="-342900" algn="just">
              <a:lnSpc>
                <a:spcPct val="150000"/>
              </a:lnSpc>
              <a:spcBef>
                <a:spcPts val="400"/>
              </a:spcBef>
              <a:spcAft>
                <a:spcPts val="400"/>
              </a:spcAft>
              <a:buFont typeface="+mj-lt"/>
              <a:buAutoNum type="arabicPeriod"/>
            </a:pPr>
            <a:r>
              <a:rPr lang="es-MX" sz="1400" dirty="0">
                <a:solidFill>
                  <a:prstClr val="black"/>
                </a:solidFill>
                <a:latin typeface="Arial" panose="020B0604020202020204" pitchFamily="34" charset="0"/>
                <a:cs typeface="Arial" panose="020B0604020202020204" pitchFamily="34" charset="0"/>
              </a:rPr>
              <a:t>Sistema </a:t>
            </a:r>
            <a:r>
              <a:rPr lang="es-MX" sz="1400" dirty="0" err="1">
                <a:solidFill>
                  <a:prstClr val="black"/>
                </a:solidFill>
                <a:latin typeface="Arial" panose="020B0604020202020204" pitchFamily="34" charset="0"/>
                <a:cs typeface="Arial" panose="020B0604020202020204" pitchFamily="34" charset="0"/>
              </a:rPr>
              <a:t>Infomex</a:t>
            </a:r>
            <a:endParaRPr lang="es-MX" sz="1200" dirty="0">
              <a:solidFill>
                <a:prstClr val="black"/>
              </a:solidFill>
              <a:latin typeface="Arial" panose="020B0604020202020204" pitchFamily="34" charset="0"/>
              <a:cs typeface="Arial" panose="020B0604020202020204" pitchFamily="34" charset="0"/>
            </a:endParaRPr>
          </a:p>
          <a:p>
            <a:pPr marL="800100" lvl="1" indent="-342900" algn="just">
              <a:lnSpc>
                <a:spcPct val="150000"/>
              </a:lnSpc>
              <a:spcBef>
                <a:spcPts val="400"/>
              </a:spcBef>
              <a:spcAft>
                <a:spcPts val="400"/>
              </a:spcAft>
              <a:buFont typeface="+mj-lt"/>
              <a:buAutoNum type="arabicPeriod"/>
            </a:pPr>
            <a:r>
              <a:rPr lang="es-MX" sz="1400" dirty="0">
                <a:solidFill>
                  <a:prstClr val="black"/>
                </a:solidFill>
                <a:latin typeface="Arial" panose="020B0604020202020204" pitchFamily="34" charset="0"/>
                <a:cs typeface="Arial" panose="020B0604020202020204" pitchFamily="34" charset="0"/>
              </a:rPr>
              <a:t>Intranet de Comunicación con Sujetos Obligados</a:t>
            </a:r>
          </a:p>
          <a:p>
            <a:pPr algn="just">
              <a:lnSpc>
                <a:spcPct val="150000"/>
              </a:lnSpc>
              <a:spcBef>
                <a:spcPts val="400"/>
              </a:spcBef>
              <a:spcAft>
                <a:spcPts val="400"/>
              </a:spcAft>
            </a:pPr>
            <a:r>
              <a:rPr lang="es-MX" sz="1400" dirty="0">
                <a:solidFill>
                  <a:prstClr val="black"/>
                </a:solidFill>
                <a:latin typeface="Arial" panose="020B0604020202020204" pitchFamily="34" charset="0"/>
                <a:cs typeface="Arial" panose="020B0604020202020204" pitchFamily="34" charset="0"/>
              </a:rPr>
              <a:t>Observaciones y tipos de incidencias:</a:t>
            </a:r>
          </a:p>
          <a:p>
            <a:pPr marL="800100" lvl="1" indent="-342900" algn="just">
              <a:lnSpc>
                <a:spcPct val="150000"/>
              </a:lnSpc>
              <a:spcBef>
                <a:spcPts val="400"/>
              </a:spcBef>
              <a:spcAft>
                <a:spcPts val="400"/>
              </a:spcAft>
              <a:buFont typeface="+mj-lt"/>
              <a:buAutoNum type="arabicPeriod"/>
            </a:pPr>
            <a:r>
              <a:rPr lang="es-MX" sz="1400" dirty="0">
                <a:solidFill>
                  <a:prstClr val="black"/>
                </a:solidFill>
                <a:latin typeface="Arial" panose="020B0604020202020204" pitchFamily="34" charset="0"/>
                <a:cs typeface="Arial" panose="020B0604020202020204" pitchFamily="34" charset="0"/>
              </a:rPr>
              <a:t>Se debe crear una incidencia por cada caso específico</a:t>
            </a:r>
          </a:p>
          <a:p>
            <a:pPr marL="800100" lvl="1" indent="-342900" algn="just">
              <a:lnSpc>
                <a:spcPct val="150000"/>
              </a:lnSpc>
              <a:spcBef>
                <a:spcPts val="400"/>
              </a:spcBef>
              <a:spcAft>
                <a:spcPts val="400"/>
              </a:spcAft>
              <a:buFont typeface="+mj-lt"/>
              <a:buAutoNum type="arabicPeriod"/>
            </a:pPr>
            <a:r>
              <a:rPr lang="es-MX" sz="1400" dirty="0">
                <a:solidFill>
                  <a:prstClr val="black"/>
                </a:solidFill>
                <a:latin typeface="Arial" panose="020B0604020202020204" pitchFamily="34" charset="0"/>
                <a:cs typeface="Arial" panose="020B0604020202020204" pitchFamily="34" charset="0"/>
              </a:rPr>
              <a:t>Errores de carga</a:t>
            </a:r>
          </a:p>
          <a:p>
            <a:pPr marL="800100" lvl="1" indent="-342900" algn="just">
              <a:lnSpc>
                <a:spcPct val="150000"/>
              </a:lnSpc>
              <a:spcBef>
                <a:spcPts val="400"/>
              </a:spcBef>
              <a:spcAft>
                <a:spcPts val="400"/>
              </a:spcAft>
              <a:buFont typeface="+mj-lt"/>
              <a:buAutoNum type="arabicPeriod"/>
            </a:pPr>
            <a:r>
              <a:rPr lang="es-MX" sz="1400" dirty="0">
                <a:solidFill>
                  <a:prstClr val="black"/>
                </a:solidFill>
                <a:latin typeface="Arial" panose="020B0604020202020204" pitchFamily="34" charset="0"/>
                <a:cs typeface="Arial" panose="020B0604020202020204" pitchFamily="34" charset="0"/>
              </a:rPr>
              <a:t>Se incluye el mantenimiento de usuarios y contraseñas con problemas de acceso o cambio de Titulares.</a:t>
            </a:r>
          </a:p>
          <a:p>
            <a:pPr marL="800100" lvl="1" indent="-342900" algn="just">
              <a:lnSpc>
                <a:spcPct val="150000"/>
              </a:lnSpc>
              <a:spcBef>
                <a:spcPts val="400"/>
              </a:spcBef>
              <a:spcAft>
                <a:spcPts val="400"/>
              </a:spcAft>
              <a:buFont typeface="+mj-lt"/>
              <a:buAutoNum type="arabicPeriod"/>
            </a:pPr>
            <a:r>
              <a:rPr lang="es-MX" sz="1400" dirty="0">
                <a:solidFill>
                  <a:prstClr val="black"/>
                </a:solidFill>
                <a:latin typeface="Arial" panose="020B0604020202020204" pitchFamily="34" charset="0"/>
                <a:cs typeface="Arial" panose="020B0604020202020204" pitchFamily="34" charset="0"/>
              </a:rPr>
              <a:t>Se da soporte a cuestiones exclusivamente técnicas y orientación de atención en cuestiones normativas.</a:t>
            </a:r>
          </a:p>
        </p:txBody>
      </p:sp>
      <p:pic>
        <p:nvPicPr>
          <p:cNvPr id="8" name="Imagen 7">
            <a:extLst>
              <a:ext uri="{FF2B5EF4-FFF2-40B4-BE49-F238E27FC236}">
                <a16:creationId xmlns="" xmlns:a16="http://schemas.microsoft.com/office/drawing/2014/main" id="{6F817108-788E-42AC-ABE1-8CC924FE4D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5742" y="189263"/>
            <a:ext cx="1284694" cy="844050"/>
          </a:xfrm>
          <a:prstGeom prst="rect">
            <a:avLst/>
          </a:prstGeom>
        </p:spPr>
      </p:pic>
    </p:spTree>
    <p:extLst>
      <p:ext uri="{BB962C8B-B14F-4D97-AF65-F5344CB8AC3E}">
        <p14:creationId xmlns:p14="http://schemas.microsoft.com/office/powerpoint/2010/main" val="416907164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 xmlns:a16="http://schemas.microsoft.com/office/drawing/2014/main" id="{F5DB63AF-C8B4-4058-BF7F-979CDAEA88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54" y="1564839"/>
            <a:ext cx="8415939" cy="4991744"/>
          </a:xfrm>
          <a:prstGeom prst="rect">
            <a:avLst/>
          </a:prstGeom>
        </p:spPr>
      </p:pic>
      <p:pic>
        <p:nvPicPr>
          <p:cNvPr id="13" name="Imagen 12">
            <a:extLst>
              <a:ext uri="{FF2B5EF4-FFF2-40B4-BE49-F238E27FC236}">
                <a16:creationId xmlns="" xmlns:a16="http://schemas.microsoft.com/office/drawing/2014/main" id="{831A7FB8-D21D-4547-96F7-1B3114ED04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5742" y="189263"/>
            <a:ext cx="1284694" cy="844050"/>
          </a:xfrm>
          <a:prstGeom prst="rect">
            <a:avLst/>
          </a:prstGeom>
        </p:spPr>
      </p:pic>
      <p:grpSp>
        <p:nvGrpSpPr>
          <p:cNvPr id="4" name="Grupo 3"/>
          <p:cNvGrpSpPr/>
          <p:nvPr/>
        </p:nvGrpSpPr>
        <p:grpSpPr>
          <a:xfrm>
            <a:off x="5927649" y="250338"/>
            <a:ext cx="3216351" cy="710403"/>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036471" y="406037"/>
            <a:ext cx="2998705" cy="399020"/>
          </a:xfrm>
          <a:prstGeom prst="rect">
            <a:avLst/>
          </a:prstGeom>
          <a:noFill/>
        </p:spPr>
        <p:txBody>
          <a:bodyPr wrap="square" rtlCol="0">
            <a:spAutoFit/>
          </a:bodyPr>
          <a:lstStyle/>
          <a:p>
            <a:pPr algn="ctr" defTabSz="676645"/>
            <a:r>
              <a:rPr lang="es-MX" sz="1993" dirty="0">
                <a:solidFill>
                  <a:prstClr val="white"/>
                </a:solidFill>
                <a:latin typeface="Arial Black"/>
                <a:cs typeface="Arial Black"/>
              </a:rPr>
              <a:t>IST</a:t>
            </a:r>
            <a:endParaRPr lang="en-US" sz="1993" dirty="0">
              <a:solidFill>
                <a:prstClr val="white"/>
              </a:solidFill>
              <a:latin typeface="Arial Black"/>
              <a:cs typeface="Arial Black"/>
            </a:endParaRPr>
          </a:p>
        </p:txBody>
      </p:sp>
      <p:sp>
        <p:nvSpPr>
          <p:cNvPr id="39" name="Rectángulo 38">
            <a:extLst>
              <a:ext uri="{FF2B5EF4-FFF2-40B4-BE49-F238E27FC236}">
                <a16:creationId xmlns="" xmlns:a16="http://schemas.microsoft.com/office/drawing/2014/main" id="{59D68305-42D6-4DBF-8DF6-E58884F161E5}"/>
              </a:ext>
            </a:extLst>
          </p:cNvPr>
          <p:cNvSpPr/>
          <p:nvPr/>
        </p:nvSpPr>
        <p:spPr>
          <a:xfrm>
            <a:off x="436228" y="1033313"/>
            <a:ext cx="8506436" cy="385747"/>
          </a:xfrm>
          <a:prstGeom prst="rect">
            <a:avLst/>
          </a:prstGeom>
        </p:spPr>
        <p:txBody>
          <a:bodyPr wrap="square">
            <a:spAutoFit/>
          </a:bodyPr>
          <a:lstStyle/>
          <a:p>
            <a:pPr algn="just">
              <a:lnSpc>
                <a:spcPct val="150000"/>
              </a:lnSpc>
              <a:spcBef>
                <a:spcPts val="400"/>
              </a:spcBef>
              <a:spcAft>
                <a:spcPts val="400"/>
              </a:spcAft>
            </a:pPr>
            <a:r>
              <a:rPr lang="es-MX" sz="1450" b="1" dirty="0">
                <a:solidFill>
                  <a:prstClr val="black"/>
                </a:solidFill>
                <a:latin typeface="Arial" panose="020B0604020202020204" pitchFamily="34" charset="0"/>
                <a:cs typeface="Arial" panose="020B0604020202020204" pitchFamily="34" charset="0"/>
              </a:rPr>
              <a:t>Acceso: https://www.itaipue.org.mx/soporte</a:t>
            </a:r>
            <a:endParaRPr lang="es-MX" sz="145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3889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01486" y="1303112"/>
            <a:ext cx="7426778" cy="1886403"/>
          </a:xfrm>
        </p:spPr>
        <p:txBody>
          <a:bodyPr>
            <a:normAutofit/>
          </a:bodyPr>
          <a:lstStyle/>
          <a:p>
            <a:pPr marL="0" indent="0" algn="just">
              <a:buNone/>
            </a:pPr>
            <a:r>
              <a:rPr lang="es-MX" sz="2000" dirty="0">
                <a:solidFill>
                  <a:srgbClr val="7030A0"/>
                </a:solidFill>
                <a:latin typeface="Arial Black" panose="020B0A04020102020204" pitchFamily="34" charset="0"/>
              </a:rPr>
              <a:t>Unidad administrativa, instancia u órgano del sujeto obligado que tiene asignadas las funciones, atribuciones y/o responsabilidades que le permitirán cumplir con los fines y objetivos para los que fue creada, y que en ejercicio de las mismas genera, posee y/o administra la información.</a:t>
            </a:r>
          </a:p>
        </p:txBody>
      </p:sp>
      <p:grpSp>
        <p:nvGrpSpPr>
          <p:cNvPr id="4" name="Grupo 3"/>
          <p:cNvGrpSpPr/>
          <p:nvPr/>
        </p:nvGrpSpPr>
        <p:grpSpPr>
          <a:xfrm>
            <a:off x="5927649" y="250338"/>
            <a:ext cx="3216351" cy="710403"/>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052285" y="406029"/>
            <a:ext cx="2998705" cy="399020"/>
          </a:xfrm>
          <a:prstGeom prst="rect">
            <a:avLst/>
          </a:prstGeom>
          <a:noFill/>
        </p:spPr>
        <p:txBody>
          <a:bodyPr wrap="square" rtlCol="0">
            <a:spAutoFit/>
          </a:bodyPr>
          <a:lstStyle/>
          <a:p>
            <a:pPr algn="ctr" defTabSz="676645"/>
            <a:r>
              <a:rPr lang="en-US" sz="1993" dirty="0">
                <a:solidFill>
                  <a:prstClr val="white"/>
                </a:solidFill>
                <a:latin typeface="Arial Black"/>
                <a:cs typeface="Arial Black"/>
              </a:rPr>
              <a:t>Área </a:t>
            </a:r>
            <a:r>
              <a:rPr lang="en-US" sz="1993" dirty="0" err="1">
                <a:solidFill>
                  <a:prstClr val="white"/>
                </a:solidFill>
                <a:latin typeface="Arial Black"/>
                <a:cs typeface="Arial Black"/>
              </a:rPr>
              <a:t>responsable</a:t>
            </a:r>
            <a:endParaRPr lang="en-US" sz="1993" dirty="0">
              <a:solidFill>
                <a:prstClr val="white"/>
              </a:solidFill>
              <a:latin typeface="Arial Black"/>
              <a:cs typeface="Arial Black"/>
            </a:endParaRP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633" y="3008922"/>
            <a:ext cx="5943600" cy="3962400"/>
          </a:xfrm>
          <a:prstGeom prst="rect">
            <a:avLst/>
          </a:prstGeom>
        </p:spPr>
      </p:pic>
      <p:sp>
        <p:nvSpPr>
          <p:cNvPr id="10" name="Abrir llave 9"/>
          <p:cNvSpPr/>
          <p:nvPr/>
        </p:nvSpPr>
        <p:spPr>
          <a:xfrm>
            <a:off x="6021908" y="4449405"/>
            <a:ext cx="405524" cy="1766337"/>
          </a:xfrm>
          <a:prstGeom prst="leftBrace">
            <a:avLst/>
          </a:prstGeom>
          <a:ln w="38100">
            <a:solidFill>
              <a:srgbClr val="002060"/>
            </a:solidFill>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s-MX"/>
          </a:p>
        </p:txBody>
      </p:sp>
      <p:sp>
        <p:nvSpPr>
          <p:cNvPr id="11" name="CuadroTexto 10"/>
          <p:cNvSpPr txBox="1"/>
          <p:nvPr/>
        </p:nvSpPr>
        <p:spPr>
          <a:xfrm>
            <a:off x="6263675" y="4485352"/>
            <a:ext cx="2262286" cy="1938992"/>
          </a:xfrm>
          <a:prstGeom prst="rect">
            <a:avLst/>
          </a:prstGeom>
          <a:noFill/>
        </p:spPr>
        <p:txBody>
          <a:bodyPr wrap="none" rtlCol="0">
            <a:spAutoFit/>
          </a:bodyPr>
          <a:lstStyle/>
          <a:p>
            <a:r>
              <a:rPr lang="es-MX" sz="1200" dirty="0">
                <a:latin typeface="Arial Black" panose="020B0A04020102020204" pitchFamily="34" charset="0"/>
              </a:rPr>
              <a:t>Estructura orgánica</a:t>
            </a:r>
          </a:p>
          <a:p>
            <a:r>
              <a:rPr lang="es-MX" sz="1200" dirty="0">
                <a:latin typeface="Arial Black" panose="020B0A04020102020204" pitchFamily="34" charset="0"/>
              </a:rPr>
              <a:t>Facultades de cada área</a:t>
            </a:r>
          </a:p>
          <a:p>
            <a:r>
              <a:rPr lang="es-MX" sz="1200" dirty="0">
                <a:latin typeface="Arial Black" panose="020B0A04020102020204" pitchFamily="34" charset="0"/>
              </a:rPr>
              <a:t>Metas y objetivos</a:t>
            </a:r>
          </a:p>
          <a:p>
            <a:r>
              <a:rPr lang="es-MX" sz="1200" dirty="0">
                <a:latin typeface="Arial Black" panose="020B0A04020102020204" pitchFamily="34" charset="0"/>
              </a:rPr>
              <a:t>Directorio </a:t>
            </a:r>
          </a:p>
          <a:p>
            <a:r>
              <a:rPr lang="es-MX" sz="1200" dirty="0">
                <a:latin typeface="Arial Black" panose="020B0A04020102020204" pitchFamily="34" charset="0"/>
              </a:rPr>
              <a:t>Nomina</a:t>
            </a:r>
          </a:p>
          <a:p>
            <a:r>
              <a:rPr lang="es-MX" sz="1200" dirty="0">
                <a:latin typeface="Arial Black" panose="020B0A04020102020204" pitchFamily="34" charset="0"/>
              </a:rPr>
              <a:t>Convocatorias</a:t>
            </a:r>
          </a:p>
          <a:p>
            <a:r>
              <a:rPr lang="es-MX" sz="1200" dirty="0">
                <a:latin typeface="Arial Black" panose="020B0A04020102020204" pitchFamily="34" charset="0"/>
              </a:rPr>
              <a:t>Informacion curricular</a:t>
            </a:r>
          </a:p>
          <a:p>
            <a:r>
              <a:rPr lang="es-MX" sz="1200" dirty="0">
                <a:latin typeface="Arial Black" panose="020B0A04020102020204" pitchFamily="34" charset="0"/>
              </a:rPr>
              <a:t>Sanciones</a:t>
            </a:r>
          </a:p>
          <a:p>
            <a:r>
              <a:rPr lang="es-MX" sz="1200" dirty="0">
                <a:latin typeface="Arial Black" panose="020B0A04020102020204" pitchFamily="34" charset="0"/>
              </a:rPr>
              <a:t>Etc.</a:t>
            </a:r>
          </a:p>
          <a:p>
            <a:endParaRPr lang="es-MX" sz="1200" dirty="0">
              <a:latin typeface="Arial Black" panose="020B0A04020102020204" pitchFamily="34" charset="0"/>
            </a:endParaRPr>
          </a:p>
        </p:txBody>
      </p:sp>
      <p:sp>
        <p:nvSpPr>
          <p:cNvPr id="12" name="CuadroTexto 11"/>
          <p:cNvSpPr txBox="1"/>
          <p:nvPr/>
        </p:nvSpPr>
        <p:spPr>
          <a:xfrm>
            <a:off x="2645227" y="3444798"/>
            <a:ext cx="1220591" cy="369332"/>
          </a:xfrm>
          <a:prstGeom prst="rect">
            <a:avLst/>
          </a:prstGeom>
          <a:noFill/>
        </p:spPr>
        <p:txBody>
          <a:bodyPr wrap="none" rtlCol="0">
            <a:spAutoFit/>
          </a:bodyPr>
          <a:lstStyle/>
          <a:p>
            <a:r>
              <a:rPr lang="es-MX" dirty="0">
                <a:latin typeface="Arial Black" panose="020B0A04020102020204" pitchFamily="34" charset="0"/>
              </a:rPr>
              <a:t>ITAIPUE</a:t>
            </a:r>
          </a:p>
        </p:txBody>
      </p:sp>
      <p:sp>
        <p:nvSpPr>
          <p:cNvPr id="13" name="CuadroTexto 12"/>
          <p:cNvSpPr txBox="1"/>
          <p:nvPr/>
        </p:nvSpPr>
        <p:spPr>
          <a:xfrm>
            <a:off x="1274600" y="4332905"/>
            <a:ext cx="723275" cy="369332"/>
          </a:xfrm>
          <a:prstGeom prst="rect">
            <a:avLst/>
          </a:prstGeom>
          <a:noFill/>
        </p:spPr>
        <p:txBody>
          <a:bodyPr wrap="none" rtlCol="0">
            <a:spAutoFit/>
          </a:bodyPr>
          <a:lstStyle/>
          <a:p>
            <a:r>
              <a:rPr lang="es-MX" dirty="0">
                <a:latin typeface="Arial Black" panose="020B0A04020102020204" pitchFamily="34" charset="0"/>
              </a:rPr>
              <a:t>CGE</a:t>
            </a:r>
          </a:p>
        </p:txBody>
      </p:sp>
      <p:sp>
        <p:nvSpPr>
          <p:cNvPr id="14" name="CuadroTexto 13"/>
          <p:cNvSpPr txBox="1"/>
          <p:nvPr/>
        </p:nvSpPr>
        <p:spPr>
          <a:xfrm>
            <a:off x="2894799" y="4332905"/>
            <a:ext cx="710451" cy="369332"/>
          </a:xfrm>
          <a:prstGeom prst="rect">
            <a:avLst/>
          </a:prstGeom>
          <a:noFill/>
        </p:spPr>
        <p:txBody>
          <a:bodyPr wrap="none" rtlCol="0">
            <a:spAutoFit/>
          </a:bodyPr>
          <a:lstStyle/>
          <a:p>
            <a:r>
              <a:rPr lang="es-MX" dirty="0">
                <a:latin typeface="Arial Black" panose="020B0A04020102020204" pitchFamily="34" charset="0"/>
              </a:rPr>
              <a:t>CGJ</a:t>
            </a:r>
          </a:p>
        </p:txBody>
      </p:sp>
      <p:sp>
        <p:nvSpPr>
          <p:cNvPr id="16" name="Rectángulo 15"/>
          <p:cNvSpPr/>
          <p:nvPr/>
        </p:nvSpPr>
        <p:spPr>
          <a:xfrm>
            <a:off x="4452256" y="5285139"/>
            <a:ext cx="1251857" cy="1464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CuadroTexto 14"/>
          <p:cNvSpPr txBox="1"/>
          <p:nvPr/>
        </p:nvSpPr>
        <p:spPr>
          <a:xfrm>
            <a:off x="4679189" y="4354285"/>
            <a:ext cx="736099" cy="369332"/>
          </a:xfrm>
          <a:prstGeom prst="rect">
            <a:avLst/>
          </a:prstGeom>
          <a:noFill/>
        </p:spPr>
        <p:txBody>
          <a:bodyPr wrap="none" rtlCol="0">
            <a:spAutoFit/>
          </a:bodyPr>
          <a:lstStyle/>
          <a:p>
            <a:r>
              <a:rPr lang="es-MX" dirty="0">
                <a:latin typeface="Arial Black" panose="020B0A04020102020204" pitchFamily="34" charset="0"/>
              </a:rPr>
              <a:t>CGA</a:t>
            </a:r>
          </a:p>
        </p:txBody>
      </p:sp>
      <p:sp>
        <p:nvSpPr>
          <p:cNvPr id="17" name="Rectángulo 16"/>
          <p:cNvSpPr/>
          <p:nvPr/>
        </p:nvSpPr>
        <p:spPr>
          <a:xfrm rot="5400000">
            <a:off x="5358203" y="5063131"/>
            <a:ext cx="397674" cy="179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CuadroTexto 8"/>
          <p:cNvSpPr txBox="1"/>
          <p:nvPr/>
        </p:nvSpPr>
        <p:spPr>
          <a:xfrm>
            <a:off x="4364616" y="4895325"/>
            <a:ext cx="1512850" cy="646331"/>
          </a:xfrm>
          <a:prstGeom prst="rect">
            <a:avLst/>
          </a:prstGeom>
          <a:noFill/>
        </p:spPr>
        <p:txBody>
          <a:bodyPr wrap="none" rtlCol="0">
            <a:spAutoFit/>
          </a:bodyPr>
          <a:lstStyle/>
          <a:p>
            <a:r>
              <a:rPr lang="es-MX" sz="1200" dirty="0">
                <a:solidFill>
                  <a:srgbClr val="FF0000"/>
                </a:solidFill>
                <a:latin typeface="Arial Black" panose="020B0A04020102020204" pitchFamily="34" charset="0"/>
              </a:rPr>
              <a:t>  Sub Dirección </a:t>
            </a:r>
          </a:p>
          <a:p>
            <a:r>
              <a:rPr lang="es-MX" sz="1200" dirty="0">
                <a:solidFill>
                  <a:srgbClr val="FF0000"/>
                </a:solidFill>
                <a:latin typeface="Arial Black" panose="020B0A04020102020204" pitchFamily="34" charset="0"/>
              </a:rPr>
              <a:t>      R H </a:t>
            </a:r>
          </a:p>
          <a:p>
            <a:r>
              <a:rPr lang="es-MX" sz="1200" dirty="0">
                <a:solidFill>
                  <a:srgbClr val="FF0000"/>
                </a:solidFill>
                <a:latin typeface="Arial Black" panose="020B0A04020102020204" pitchFamily="34" charset="0"/>
              </a:rPr>
              <a:t> Financieros</a:t>
            </a:r>
          </a:p>
        </p:txBody>
      </p:sp>
    </p:spTree>
    <p:extLst>
      <p:ext uri="{BB962C8B-B14F-4D97-AF65-F5344CB8AC3E}">
        <p14:creationId xmlns:p14="http://schemas.microsoft.com/office/powerpoint/2010/main" val="2755963307"/>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B71BDD9C-ABCF-47F7-8260-66C0C2C6C1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53" y="1564839"/>
            <a:ext cx="8415939" cy="4991744"/>
          </a:xfrm>
          <a:prstGeom prst="rect">
            <a:avLst/>
          </a:prstGeom>
        </p:spPr>
      </p:pic>
      <p:pic>
        <p:nvPicPr>
          <p:cNvPr id="13" name="Imagen 12">
            <a:extLst>
              <a:ext uri="{FF2B5EF4-FFF2-40B4-BE49-F238E27FC236}">
                <a16:creationId xmlns="" xmlns:a16="http://schemas.microsoft.com/office/drawing/2014/main" id="{831A7FB8-D21D-4547-96F7-1B3114ED04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5742" y="189263"/>
            <a:ext cx="1284694" cy="844050"/>
          </a:xfrm>
          <a:prstGeom prst="rect">
            <a:avLst/>
          </a:prstGeom>
        </p:spPr>
      </p:pic>
      <p:grpSp>
        <p:nvGrpSpPr>
          <p:cNvPr id="4" name="Grupo 3"/>
          <p:cNvGrpSpPr/>
          <p:nvPr/>
        </p:nvGrpSpPr>
        <p:grpSpPr>
          <a:xfrm>
            <a:off x="5927649" y="250338"/>
            <a:ext cx="3216351" cy="710403"/>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036471" y="406037"/>
            <a:ext cx="2998705" cy="399020"/>
          </a:xfrm>
          <a:prstGeom prst="rect">
            <a:avLst/>
          </a:prstGeom>
          <a:noFill/>
        </p:spPr>
        <p:txBody>
          <a:bodyPr wrap="square" rtlCol="0">
            <a:spAutoFit/>
          </a:bodyPr>
          <a:lstStyle/>
          <a:p>
            <a:pPr algn="ctr" defTabSz="676645"/>
            <a:r>
              <a:rPr lang="es-MX" sz="1993" dirty="0">
                <a:solidFill>
                  <a:prstClr val="white"/>
                </a:solidFill>
                <a:latin typeface="Arial Black"/>
                <a:cs typeface="Arial Black"/>
              </a:rPr>
              <a:t>IST</a:t>
            </a:r>
            <a:endParaRPr lang="en-US" sz="1993" dirty="0">
              <a:solidFill>
                <a:prstClr val="white"/>
              </a:solidFill>
              <a:latin typeface="Arial Black"/>
              <a:cs typeface="Arial Black"/>
            </a:endParaRPr>
          </a:p>
        </p:txBody>
      </p:sp>
      <p:sp>
        <p:nvSpPr>
          <p:cNvPr id="39" name="Rectángulo 38">
            <a:extLst>
              <a:ext uri="{FF2B5EF4-FFF2-40B4-BE49-F238E27FC236}">
                <a16:creationId xmlns="" xmlns:a16="http://schemas.microsoft.com/office/drawing/2014/main" id="{59D68305-42D6-4DBF-8DF6-E58884F161E5}"/>
              </a:ext>
            </a:extLst>
          </p:cNvPr>
          <p:cNvSpPr/>
          <p:nvPr/>
        </p:nvSpPr>
        <p:spPr>
          <a:xfrm>
            <a:off x="436228" y="1033313"/>
            <a:ext cx="8506436" cy="385747"/>
          </a:xfrm>
          <a:prstGeom prst="rect">
            <a:avLst/>
          </a:prstGeom>
        </p:spPr>
        <p:txBody>
          <a:bodyPr wrap="square">
            <a:spAutoFit/>
          </a:bodyPr>
          <a:lstStyle/>
          <a:p>
            <a:pPr algn="just">
              <a:lnSpc>
                <a:spcPct val="150000"/>
              </a:lnSpc>
              <a:spcBef>
                <a:spcPts val="400"/>
              </a:spcBef>
              <a:spcAft>
                <a:spcPts val="400"/>
              </a:spcAft>
            </a:pPr>
            <a:r>
              <a:rPr lang="es-MX" sz="1450" b="1" dirty="0">
                <a:solidFill>
                  <a:prstClr val="black"/>
                </a:solidFill>
                <a:latin typeface="Arial" panose="020B0604020202020204" pitchFamily="34" charset="0"/>
                <a:cs typeface="Arial" panose="020B0604020202020204" pitchFamily="34" charset="0"/>
              </a:rPr>
              <a:t>Acceso: https://www.itaipue.org.mx/so/intranet</a:t>
            </a:r>
            <a:endParaRPr lang="es-MX" sz="145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993327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E92F3205-BBA5-4138-BE04-70786FDCC0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51" y="1564838"/>
            <a:ext cx="8415937" cy="4991743"/>
          </a:xfrm>
          <a:prstGeom prst="rect">
            <a:avLst/>
          </a:prstGeom>
        </p:spPr>
      </p:pic>
      <p:pic>
        <p:nvPicPr>
          <p:cNvPr id="13" name="Imagen 12">
            <a:extLst>
              <a:ext uri="{FF2B5EF4-FFF2-40B4-BE49-F238E27FC236}">
                <a16:creationId xmlns="" xmlns:a16="http://schemas.microsoft.com/office/drawing/2014/main" id="{831A7FB8-D21D-4547-96F7-1B3114ED04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5742" y="189263"/>
            <a:ext cx="1284694" cy="844050"/>
          </a:xfrm>
          <a:prstGeom prst="rect">
            <a:avLst/>
          </a:prstGeom>
        </p:spPr>
      </p:pic>
      <p:grpSp>
        <p:nvGrpSpPr>
          <p:cNvPr id="4" name="Grupo 3"/>
          <p:cNvGrpSpPr/>
          <p:nvPr/>
        </p:nvGrpSpPr>
        <p:grpSpPr>
          <a:xfrm>
            <a:off x="5927649" y="250338"/>
            <a:ext cx="3216351" cy="710403"/>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036471" y="406037"/>
            <a:ext cx="2998705" cy="399020"/>
          </a:xfrm>
          <a:prstGeom prst="rect">
            <a:avLst/>
          </a:prstGeom>
          <a:noFill/>
        </p:spPr>
        <p:txBody>
          <a:bodyPr wrap="square" rtlCol="0">
            <a:spAutoFit/>
          </a:bodyPr>
          <a:lstStyle/>
          <a:p>
            <a:pPr algn="ctr" defTabSz="676645"/>
            <a:r>
              <a:rPr lang="es-MX" sz="1993" dirty="0">
                <a:solidFill>
                  <a:prstClr val="white"/>
                </a:solidFill>
                <a:latin typeface="Arial Black"/>
                <a:cs typeface="Arial Black"/>
              </a:rPr>
              <a:t>IST</a:t>
            </a:r>
            <a:endParaRPr lang="en-US" sz="1993" dirty="0">
              <a:solidFill>
                <a:prstClr val="white"/>
              </a:solidFill>
              <a:latin typeface="Arial Black"/>
              <a:cs typeface="Arial Black"/>
            </a:endParaRPr>
          </a:p>
        </p:txBody>
      </p:sp>
      <p:sp>
        <p:nvSpPr>
          <p:cNvPr id="39" name="Rectángulo 38">
            <a:extLst>
              <a:ext uri="{FF2B5EF4-FFF2-40B4-BE49-F238E27FC236}">
                <a16:creationId xmlns="" xmlns:a16="http://schemas.microsoft.com/office/drawing/2014/main" id="{59D68305-42D6-4DBF-8DF6-E58884F161E5}"/>
              </a:ext>
            </a:extLst>
          </p:cNvPr>
          <p:cNvSpPr/>
          <p:nvPr/>
        </p:nvSpPr>
        <p:spPr>
          <a:xfrm>
            <a:off x="436228" y="1033313"/>
            <a:ext cx="8506436" cy="385747"/>
          </a:xfrm>
          <a:prstGeom prst="rect">
            <a:avLst/>
          </a:prstGeom>
        </p:spPr>
        <p:txBody>
          <a:bodyPr wrap="square">
            <a:spAutoFit/>
          </a:bodyPr>
          <a:lstStyle/>
          <a:p>
            <a:pPr algn="just">
              <a:lnSpc>
                <a:spcPct val="150000"/>
              </a:lnSpc>
              <a:spcBef>
                <a:spcPts val="400"/>
              </a:spcBef>
              <a:spcAft>
                <a:spcPts val="400"/>
              </a:spcAft>
            </a:pPr>
            <a:r>
              <a:rPr lang="es-MX" sz="1450" b="1" dirty="0">
                <a:solidFill>
                  <a:prstClr val="black"/>
                </a:solidFill>
                <a:latin typeface="Arial" panose="020B0604020202020204" pitchFamily="34" charset="0"/>
                <a:cs typeface="Arial" panose="020B0604020202020204" pitchFamily="34" charset="0"/>
              </a:rPr>
              <a:t>Página de inicio</a:t>
            </a:r>
            <a:endParaRPr lang="es-MX" sz="145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966697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2088078" y="1959428"/>
            <a:ext cx="4847959" cy="2979982"/>
          </a:xfrm>
          <a:prstGeom prst="rect">
            <a:avLst/>
          </a:prstGeom>
          <a:solidFill>
            <a:srgbClr val="002060"/>
          </a:solidFill>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2400" b="1" dirty="0">
                <a:solidFill>
                  <a:schemeClr val="bg1"/>
                </a:solidFill>
                <a:latin typeface="Arial" panose="020B0604020202020204" pitchFamily="34" charset="0"/>
                <a:cs typeface="Arial" panose="020B0604020202020204" pitchFamily="34" charset="0"/>
              </a:rPr>
              <a:t>DUDAS…</a:t>
            </a:r>
            <a:br>
              <a:rPr lang="es-MX" sz="2400" b="1" dirty="0">
                <a:solidFill>
                  <a:schemeClr val="bg1"/>
                </a:solidFill>
                <a:latin typeface="Arial" panose="020B0604020202020204" pitchFamily="34" charset="0"/>
                <a:cs typeface="Arial" panose="020B0604020202020204" pitchFamily="34" charset="0"/>
              </a:rPr>
            </a:br>
            <a:r>
              <a:rPr lang="es-MX" sz="2400" b="1" dirty="0">
                <a:solidFill>
                  <a:schemeClr val="bg1"/>
                </a:solidFill>
                <a:latin typeface="Arial" panose="020B0604020202020204" pitchFamily="34" charset="0"/>
                <a:cs typeface="Arial" panose="020B0604020202020204" pitchFamily="34" charset="0"/>
              </a:rPr>
              <a:t/>
            </a:r>
            <a:br>
              <a:rPr lang="es-MX" sz="2400" b="1" dirty="0">
                <a:solidFill>
                  <a:schemeClr val="bg1"/>
                </a:solidFill>
                <a:latin typeface="Arial" panose="020B0604020202020204" pitchFamily="34" charset="0"/>
                <a:cs typeface="Arial" panose="020B0604020202020204" pitchFamily="34" charset="0"/>
              </a:rPr>
            </a:br>
            <a:r>
              <a:rPr lang="es-MX" sz="2400" b="1" dirty="0">
                <a:solidFill>
                  <a:schemeClr val="bg1"/>
                </a:solidFill>
                <a:latin typeface="Arial" panose="020B0604020202020204" pitchFamily="34" charset="0"/>
                <a:cs typeface="Arial" panose="020B0604020202020204" pitchFamily="34" charset="0"/>
              </a:rPr>
              <a:t/>
            </a:r>
            <a:br>
              <a:rPr lang="es-MX" sz="2400" b="1" dirty="0">
                <a:solidFill>
                  <a:schemeClr val="bg1"/>
                </a:solidFill>
                <a:latin typeface="Arial" panose="020B0604020202020204" pitchFamily="34" charset="0"/>
                <a:cs typeface="Arial" panose="020B0604020202020204" pitchFamily="34" charset="0"/>
              </a:rPr>
            </a:br>
            <a:r>
              <a:rPr lang="es-MX" sz="2400" b="1" dirty="0">
                <a:solidFill>
                  <a:schemeClr val="bg1"/>
                </a:solidFill>
                <a:latin typeface="Arial" panose="020B0604020202020204" pitchFamily="34" charset="0"/>
                <a:cs typeface="Arial" panose="020B0604020202020204" pitchFamily="34" charset="0"/>
              </a:rPr>
              <a:t>PREGUNTAS…</a:t>
            </a:r>
            <a:br>
              <a:rPr lang="es-MX" sz="2400" b="1" dirty="0">
                <a:solidFill>
                  <a:schemeClr val="bg1"/>
                </a:solidFill>
                <a:latin typeface="Arial" panose="020B0604020202020204" pitchFamily="34" charset="0"/>
                <a:cs typeface="Arial" panose="020B0604020202020204" pitchFamily="34" charset="0"/>
              </a:rPr>
            </a:br>
            <a:r>
              <a:rPr lang="es-MX" sz="2400" b="1" dirty="0">
                <a:solidFill>
                  <a:schemeClr val="bg1"/>
                </a:solidFill>
                <a:latin typeface="Arial" panose="020B0604020202020204" pitchFamily="34" charset="0"/>
                <a:cs typeface="Arial" panose="020B0604020202020204" pitchFamily="34" charset="0"/>
              </a:rPr>
              <a:t/>
            </a:r>
            <a:br>
              <a:rPr lang="es-MX" sz="2400" b="1" dirty="0">
                <a:solidFill>
                  <a:schemeClr val="bg1"/>
                </a:solidFill>
                <a:latin typeface="Arial" panose="020B0604020202020204" pitchFamily="34" charset="0"/>
                <a:cs typeface="Arial" panose="020B0604020202020204" pitchFamily="34" charset="0"/>
              </a:rPr>
            </a:br>
            <a:r>
              <a:rPr lang="es-MX" sz="2400" b="1" dirty="0">
                <a:solidFill>
                  <a:schemeClr val="bg1"/>
                </a:solidFill>
                <a:latin typeface="Arial" panose="020B0604020202020204" pitchFamily="34" charset="0"/>
                <a:cs typeface="Arial" panose="020B0604020202020204" pitchFamily="34" charset="0"/>
              </a:rPr>
              <a:t/>
            </a:r>
            <a:br>
              <a:rPr lang="es-MX" sz="2400" b="1" dirty="0">
                <a:solidFill>
                  <a:schemeClr val="bg1"/>
                </a:solidFill>
                <a:latin typeface="Arial" panose="020B0604020202020204" pitchFamily="34" charset="0"/>
                <a:cs typeface="Arial" panose="020B0604020202020204" pitchFamily="34" charset="0"/>
              </a:rPr>
            </a:br>
            <a:r>
              <a:rPr lang="es-MX" sz="2400" b="1" dirty="0">
                <a:solidFill>
                  <a:schemeClr val="bg1"/>
                </a:solidFill>
                <a:latin typeface="Arial" panose="020B0604020202020204" pitchFamily="34" charset="0"/>
                <a:cs typeface="Arial" panose="020B0604020202020204" pitchFamily="34" charset="0"/>
              </a:rPr>
              <a:t>COMENTARIOS…</a:t>
            </a:r>
            <a:br>
              <a:rPr lang="es-MX" sz="2400" b="1" dirty="0">
                <a:solidFill>
                  <a:schemeClr val="bg1"/>
                </a:solidFill>
                <a:latin typeface="Arial" panose="020B0604020202020204" pitchFamily="34" charset="0"/>
                <a:cs typeface="Arial" panose="020B0604020202020204" pitchFamily="34" charset="0"/>
              </a:rPr>
            </a:br>
            <a:r>
              <a:rPr lang="es-MX" sz="2400" b="1" dirty="0">
                <a:solidFill>
                  <a:schemeClr val="bg1"/>
                </a:solidFill>
                <a:latin typeface="Arial" panose="020B0604020202020204" pitchFamily="34" charset="0"/>
                <a:cs typeface="Arial" panose="020B0604020202020204" pitchFamily="34" charset="0"/>
              </a:rPr>
              <a:t/>
            </a:r>
            <a:br>
              <a:rPr lang="es-MX" sz="2400" b="1" dirty="0">
                <a:solidFill>
                  <a:schemeClr val="bg1"/>
                </a:solidFill>
                <a:latin typeface="Arial" panose="020B0604020202020204" pitchFamily="34" charset="0"/>
                <a:cs typeface="Arial" panose="020B0604020202020204" pitchFamily="34" charset="0"/>
              </a:rPr>
            </a:br>
            <a:endParaRPr lang="es-MX"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750809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p:cNvSpPr txBox="1"/>
          <p:nvPr/>
        </p:nvSpPr>
        <p:spPr>
          <a:xfrm rot="18808816">
            <a:off x="-244592" y="2857511"/>
            <a:ext cx="5290532" cy="1107996"/>
          </a:xfrm>
          <a:prstGeom prst="rect">
            <a:avLst/>
          </a:prstGeom>
          <a:noFill/>
        </p:spPr>
        <p:txBody>
          <a:bodyPr wrap="square" rtlCol="0">
            <a:spAutoFit/>
          </a:bodyPr>
          <a:lstStyle/>
          <a:p>
            <a:pPr algn="ctr" defTabSz="303809"/>
            <a:r>
              <a:rPr lang="es-MX" sz="6600" b="1" dirty="0">
                <a:solidFill>
                  <a:srgbClr val="0F0F33"/>
                </a:solidFill>
                <a:latin typeface="Arial Black"/>
                <a:cs typeface="Arial Black"/>
              </a:rPr>
              <a:t>¡Gracias!</a:t>
            </a:r>
            <a:r>
              <a:rPr lang="es-MX" sz="6600" b="1" dirty="0">
                <a:solidFill>
                  <a:srgbClr val="0F0F33"/>
                </a:solidFill>
                <a:latin typeface="Arial" panose="020B0604020202020204" pitchFamily="34" charset="0"/>
                <a:cs typeface="Arial" panose="020B0604020202020204" pitchFamily="34" charset="0"/>
              </a:rPr>
              <a:t> </a:t>
            </a:r>
          </a:p>
        </p:txBody>
      </p:sp>
      <p:sp>
        <p:nvSpPr>
          <p:cNvPr id="4" name="CuadroTexto 3"/>
          <p:cNvSpPr txBox="1"/>
          <p:nvPr/>
        </p:nvSpPr>
        <p:spPr>
          <a:xfrm>
            <a:off x="2714998" y="3411509"/>
            <a:ext cx="6130636" cy="1169551"/>
          </a:xfrm>
          <a:prstGeom prst="rect">
            <a:avLst/>
          </a:prstGeom>
          <a:noFill/>
        </p:spPr>
        <p:txBody>
          <a:bodyPr wrap="square" rtlCol="0">
            <a:spAutoFit/>
          </a:bodyPr>
          <a:lstStyle/>
          <a:p>
            <a:pPr algn="r"/>
            <a:r>
              <a:rPr lang="es-MX" sz="1400" b="1" dirty="0">
                <a:solidFill>
                  <a:srgbClr val="0F0F33"/>
                </a:solidFill>
                <a:latin typeface="Arial Black"/>
                <a:cs typeface="Arial Black"/>
              </a:rPr>
              <a:t>Dirección</a:t>
            </a:r>
            <a:r>
              <a:rPr lang="es-MX" sz="1400" dirty="0"/>
              <a:t> </a:t>
            </a:r>
            <a:r>
              <a:rPr lang="es-MX" sz="1400" b="1" dirty="0">
                <a:solidFill>
                  <a:srgbClr val="0F0F33"/>
                </a:solidFill>
                <a:latin typeface="Arial Black"/>
                <a:cs typeface="Arial Black"/>
              </a:rPr>
              <a:t>de Capacitación y Vinculación Ciudadana</a:t>
            </a:r>
          </a:p>
          <a:p>
            <a:pPr algn="r"/>
            <a:endParaRPr lang="es-MX" sz="1400" b="1" dirty="0">
              <a:solidFill>
                <a:srgbClr val="0F0F33"/>
              </a:solidFill>
              <a:latin typeface="Arial Black"/>
              <a:cs typeface="Arial Black"/>
            </a:endParaRPr>
          </a:p>
          <a:p>
            <a:pPr algn="r"/>
            <a:r>
              <a:rPr lang="es-MX" sz="1400" b="1" dirty="0">
                <a:solidFill>
                  <a:srgbClr val="0F0F33"/>
                </a:solidFill>
                <a:latin typeface="Arial Black"/>
                <a:cs typeface="Arial Black"/>
              </a:rPr>
              <a:t>Angélica Sandoval Centeno</a:t>
            </a:r>
          </a:p>
          <a:p>
            <a:pPr algn="r"/>
            <a:endParaRPr lang="es-MX" sz="1400" b="1" dirty="0">
              <a:solidFill>
                <a:srgbClr val="0F0F33"/>
              </a:solidFill>
              <a:latin typeface="Arial Black"/>
              <a:cs typeface="Arial Black"/>
            </a:endParaRPr>
          </a:p>
          <a:p>
            <a:pPr algn="r"/>
            <a:r>
              <a:rPr lang="es-MX" sz="1400" b="1" dirty="0" smtClean="0">
                <a:solidFill>
                  <a:srgbClr val="0F0F33"/>
                </a:solidFill>
                <a:latin typeface="Arial Black"/>
                <a:cs typeface="Arial Black"/>
                <a:hlinkClick r:id="rId2"/>
              </a:rPr>
              <a:t>angelica.sandoval@itaipue.org.mx</a:t>
            </a:r>
            <a:endParaRPr lang="es-MX" sz="1400" b="1" dirty="0">
              <a:solidFill>
                <a:srgbClr val="0F0F33"/>
              </a:solidFill>
              <a:latin typeface="Arial Black"/>
              <a:cs typeface="Arial Black"/>
            </a:endParaRPr>
          </a:p>
        </p:txBody>
      </p:sp>
      <p:sp>
        <p:nvSpPr>
          <p:cNvPr id="5" name="CuadroTexto 4"/>
          <p:cNvSpPr txBox="1"/>
          <p:nvPr/>
        </p:nvSpPr>
        <p:spPr>
          <a:xfrm>
            <a:off x="2714998" y="5161312"/>
            <a:ext cx="6130636" cy="1169551"/>
          </a:xfrm>
          <a:prstGeom prst="rect">
            <a:avLst/>
          </a:prstGeom>
          <a:noFill/>
        </p:spPr>
        <p:txBody>
          <a:bodyPr wrap="square" rtlCol="0">
            <a:spAutoFit/>
          </a:bodyPr>
          <a:lstStyle/>
          <a:p>
            <a:pPr algn="r"/>
            <a:r>
              <a:rPr lang="es-MX" sz="1400" b="1" dirty="0">
                <a:solidFill>
                  <a:srgbClr val="0F0F33"/>
                </a:solidFill>
                <a:latin typeface="Arial Black"/>
                <a:cs typeface="Arial Black"/>
              </a:rPr>
              <a:t>Dirección</a:t>
            </a:r>
            <a:r>
              <a:rPr lang="es-MX" sz="1400" dirty="0"/>
              <a:t> </a:t>
            </a:r>
            <a:r>
              <a:rPr lang="es-MX" sz="1400" b="1" dirty="0">
                <a:solidFill>
                  <a:srgbClr val="0F0F33"/>
                </a:solidFill>
                <a:latin typeface="Arial Black"/>
                <a:cs typeface="Arial Black"/>
              </a:rPr>
              <a:t>de </a:t>
            </a:r>
            <a:r>
              <a:rPr lang="es-MX" sz="1400" b="1" dirty="0" smtClean="0">
                <a:solidFill>
                  <a:srgbClr val="0F0F33"/>
                </a:solidFill>
                <a:latin typeface="Arial Black"/>
                <a:cs typeface="Arial Black"/>
              </a:rPr>
              <a:t>Tecnologías de la Información</a:t>
            </a:r>
            <a:endParaRPr lang="es-MX" sz="1400" b="1" dirty="0">
              <a:solidFill>
                <a:srgbClr val="0F0F33"/>
              </a:solidFill>
              <a:latin typeface="Arial Black"/>
              <a:cs typeface="Arial Black"/>
            </a:endParaRPr>
          </a:p>
          <a:p>
            <a:pPr algn="r"/>
            <a:endParaRPr lang="es-MX" sz="1400" b="1" dirty="0">
              <a:solidFill>
                <a:srgbClr val="0F0F33"/>
              </a:solidFill>
              <a:latin typeface="Arial Black"/>
              <a:cs typeface="Arial Black"/>
            </a:endParaRPr>
          </a:p>
          <a:p>
            <a:pPr algn="r"/>
            <a:r>
              <a:rPr lang="es-MX" sz="1400" b="1" dirty="0" smtClean="0">
                <a:solidFill>
                  <a:srgbClr val="0F0F33"/>
                </a:solidFill>
                <a:latin typeface="Arial Black"/>
                <a:cs typeface="Arial Black"/>
              </a:rPr>
              <a:t>Moisés Guzmán Arias</a:t>
            </a:r>
            <a:endParaRPr lang="es-MX" sz="1400" b="1" dirty="0">
              <a:solidFill>
                <a:srgbClr val="0F0F33"/>
              </a:solidFill>
              <a:latin typeface="Arial Black"/>
              <a:cs typeface="Arial Black"/>
            </a:endParaRPr>
          </a:p>
          <a:p>
            <a:pPr algn="r"/>
            <a:endParaRPr lang="es-MX" sz="1400" b="1" dirty="0">
              <a:solidFill>
                <a:srgbClr val="0F0F33"/>
              </a:solidFill>
              <a:latin typeface="Arial Black"/>
              <a:cs typeface="Arial Black"/>
            </a:endParaRPr>
          </a:p>
          <a:p>
            <a:pPr algn="r"/>
            <a:r>
              <a:rPr lang="es-MX" sz="1400" b="1" dirty="0" smtClean="0">
                <a:solidFill>
                  <a:srgbClr val="0F0F33"/>
                </a:solidFill>
                <a:latin typeface="Arial Black"/>
                <a:cs typeface="Arial Black"/>
                <a:hlinkClick r:id="rId3"/>
              </a:rPr>
              <a:t>moises.guzman@itaipue.org.mx</a:t>
            </a:r>
            <a:endParaRPr lang="es-MX" sz="1400" b="1" dirty="0" smtClean="0">
              <a:solidFill>
                <a:srgbClr val="0F0F33"/>
              </a:solidFill>
              <a:latin typeface="Arial Black"/>
              <a:cs typeface="Arial Black"/>
            </a:endParaRPr>
          </a:p>
        </p:txBody>
      </p:sp>
      <p:sp>
        <p:nvSpPr>
          <p:cNvPr id="6" name="CuadroTexto 5"/>
          <p:cNvSpPr txBox="1"/>
          <p:nvPr/>
        </p:nvSpPr>
        <p:spPr>
          <a:xfrm>
            <a:off x="2714998" y="1995037"/>
            <a:ext cx="6130636" cy="1169551"/>
          </a:xfrm>
          <a:prstGeom prst="rect">
            <a:avLst/>
          </a:prstGeom>
          <a:noFill/>
        </p:spPr>
        <p:txBody>
          <a:bodyPr wrap="square" rtlCol="0">
            <a:spAutoFit/>
          </a:bodyPr>
          <a:lstStyle/>
          <a:p>
            <a:pPr algn="r"/>
            <a:r>
              <a:rPr lang="es-MX" sz="1400" b="1" dirty="0">
                <a:solidFill>
                  <a:srgbClr val="0F0F33"/>
                </a:solidFill>
                <a:latin typeface="Arial Black"/>
                <a:cs typeface="Arial Black"/>
              </a:rPr>
              <a:t>Dirección</a:t>
            </a:r>
            <a:r>
              <a:rPr lang="es-MX" sz="1400" dirty="0"/>
              <a:t> </a:t>
            </a:r>
            <a:r>
              <a:rPr lang="es-MX" sz="1400" b="1" dirty="0">
                <a:solidFill>
                  <a:srgbClr val="0F0F33"/>
                </a:solidFill>
                <a:latin typeface="Arial Black"/>
                <a:cs typeface="Arial Black"/>
              </a:rPr>
              <a:t>de </a:t>
            </a:r>
            <a:r>
              <a:rPr lang="es-MX" sz="1400" b="1" dirty="0" smtClean="0">
                <a:solidFill>
                  <a:srgbClr val="0F0F33"/>
                </a:solidFill>
                <a:latin typeface="Arial Black"/>
                <a:cs typeface="Arial Black"/>
              </a:rPr>
              <a:t>Verificación y Seguimiento</a:t>
            </a:r>
            <a:endParaRPr lang="es-MX" sz="1400" b="1" dirty="0">
              <a:solidFill>
                <a:srgbClr val="0F0F33"/>
              </a:solidFill>
              <a:latin typeface="Arial Black"/>
              <a:cs typeface="Arial Black"/>
            </a:endParaRPr>
          </a:p>
          <a:p>
            <a:pPr algn="r"/>
            <a:endParaRPr lang="es-MX" sz="1400" b="1" dirty="0">
              <a:solidFill>
                <a:srgbClr val="0F0F33"/>
              </a:solidFill>
              <a:latin typeface="Arial Black"/>
              <a:cs typeface="Arial Black"/>
            </a:endParaRPr>
          </a:p>
          <a:p>
            <a:pPr algn="r"/>
            <a:r>
              <a:rPr lang="es-MX" sz="1400" b="1" dirty="0" smtClean="0">
                <a:solidFill>
                  <a:srgbClr val="0F0F33"/>
                </a:solidFill>
                <a:latin typeface="Arial Black"/>
                <a:cs typeface="Arial Black"/>
              </a:rPr>
              <a:t>Rocío Álvarez González</a:t>
            </a:r>
            <a:endParaRPr lang="es-MX" sz="1400" b="1" dirty="0">
              <a:solidFill>
                <a:srgbClr val="0F0F33"/>
              </a:solidFill>
              <a:latin typeface="Arial Black"/>
              <a:cs typeface="Arial Black"/>
            </a:endParaRPr>
          </a:p>
          <a:p>
            <a:pPr algn="r"/>
            <a:endParaRPr lang="es-MX" sz="1400" b="1" dirty="0">
              <a:solidFill>
                <a:srgbClr val="0F0F33"/>
              </a:solidFill>
              <a:latin typeface="Arial Black"/>
              <a:cs typeface="Arial Black"/>
            </a:endParaRPr>
          </a:p>
          <a:p>
            <a:pPr algn="r"/>
            <a:r>
              <a:rPr lang="es-MX" sz="1400" b="1" dirty="0">
                <a:solidFill>
                  <a:srgbClr val="0F0F33"/>
                </a:solidFill>
                <a:latin typeface="Arial Black"/>
                <a:cs typeface="Arial Black"/>
                <a:hlinkClick r:id="rId4"/>
              </a:rPr>
              <a:t>r</a:t>
            </a:r>
            <a:r>
              <a:rPr lang="es-MX" sz="1400" b="1" dirty="0" smtClean="0">
                <a:solidFill>
                  <a:srgbClr val="0F0F33"/>
                </a:solidFill>
                <a:latin typeface="Arial Black"/>
                <a:cs typeface="Arial Black"/>
                <a:hlinkClick r:id="rId4"/>
              </a:rPr>
              <a:t>ocio.alvarez@itaipue.org.mx</a:t>
            </a:r>
            <a:endParaRPr lang="es-MX" sz="1400" b="1" dirty="0">
              <a:solidFill>
                <a:srgbClr val="0F0F33"/>
              </a:solidFill>
              <a:latin typeface="Arial Black"/>
              <a:cs typeface="Arial Black"/>
            </a:endParaRPr>
          </a:p>
        </p:txBody>
      </p:sp>
    </p:spTree>
    <p:extLst>
      <p:ext uri="{BB962C8B-B14F-4D97-AF65-F5344CB8AC3E}">
        <p14:creationId xmlns:p14="http://schemas.microsoft.com/office/powerpoint/2010/main" val="4626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CuadroTexto"/>
          <p:cNvSpPr txBox="1">
            <a:spLocks noGrp="1"/>
          </p:cNvSpPr>
          <p:nvPr>
            <p:ph idx="1"/>
          </p:nvPr>
        </p:nvSpPr>
        <p:spPr>
          <a:xfrm>
            <a:off x="539552" y="1333217"/>
            <a:ext cx="7776864" cy="1477328"/>
          </a:xfrm>
          <a:prstGeom prst="rect">
            <a:avLst/>
          </a:prstGeom>
          <a:solidFill>
            <a:srgbClr val="002060"/>
          </a:solidFill>
          <a:ln>
            <a:solidFill>
              <a:srgbClr val="00206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indent="0" algn="just">
              <a:buNone/>
            </a:pPr>
            <a:r>
              <a:rPr lang="es-MX" sz="2500" b="1" dirty="0">
                <a:solidFill>
                  <a:schemeClr val="bg1"/>
                </a:solidFill>
              </a:rPr>
              <a:t>El titular de cada SO designará al Titular de la Unidad de Transparencia, quien deberá depender directamente de aquel y coordinará las acciones para el cumplimiento de la Ley  (Art 15 – 19 LTAIP 2016)</a:t>
            </a:r>
          </a:p>
        </p:txBody>
      </p:sp>
      <p:sp>
        <p:nvSpPr>
          <p:cNvPr id="8" name="7 Rectángulo"/>
          <p:cNvSpPr/>
          <p:nvPr/>
        </p:nvSpPr>
        <p:spPr>
          <a:xfrm>
            <a:off x="881202" y="3339159"/>
            <a:ext cx="7416824" cy="2554545"/>
          </a:xfrm>
          <a:prstGeom prst="rect">
            <a:avLst/>
          </a:prstGeom>
          <a:solidFill>
            <a:schemeClr val="bg1">
              <a:lumMod val="95000"/>
            </a:schemeClr>
          </a:solidFill>
        </p:spPr>
        <p:txBody>
          <a:bodyPr wrap="square">
            <a:spAutoFit/>
          </a:bodyPr>
          <a:lstStyle/>
          <a:p>
            <a:pPr algn="just">
              <a:lnSpc>
                <a:spcPts val="2400"/>
              </a:lnSpc>
              <a:defRPr/>
            </a:pPr>
            <a:r>
              <a:rPr lang="es-MX" sz="2000" b="1" dirty="0">
                <a:solidFill>
                  <a:srgbClr val="002060"/>
                </a:solidFill>
              </a:rPr>
              <a:t>CARACTERISTICAS:</a:t>
            </a:r>
          </a:p>
          <a:p>
            <a:pPr algn="just">
              <a:lnSpc>
                <a:spcPts val="2400"/>
              </a:lnSpc>
              <a:defRPr/>
            </a:pPr>
            <a:endParaRPr lang="es-MX" sz="2000" b="1" dirty="0">
              <a:solidFill>
                <a:srgbClr val="002060"/>
              </a:solidFill>
            </a:endParaRPr>
          </a:p>
          <a:p>
            <a:pPr marL="342900" indent="-342900" algn="just">
              <a:lnSpc>
                <a:spcPts val="2400"/>
              </a:lnSpc>
              <a:buFont typeface="Arial" panose="020B0604020202020204" pitchFamily="34" charset="0"/>
              <a:buChar char="•"/>
              <a:defRPr/>
            </a:pPr>
            <a:r>
              <a:rPr lang="es-MX" sz="2000" dirty="0">
                <a:solidFill>
                  <a:srgbClr val="002060"/>
                </a:solidFill>
              </a:rPr>
              <a:t>Mediante Acuerdo del titular</a:t>
            </a:r>
          </a:p>
          <a:p>
            <a:pPr marL="342900" indent="-342900" algn="just">
              <a:lnSpc>
                <a:spcPts val="2400"/>
              </a:lnSpc>
              <a:buFont typeface="Arial" panose="020B0604020202020204" pitchFamily="34" charset="0"/>
              <a:buChar char="•"/>
              <a:defRPr/>
            </a:pPr>
            <a:r>
              <a:rPr lang="es-MX" sz="2000" dirty="0">
                <a:solidFill>
                  <a:srgbClr val="002060"/>
                </a:solidFill>
              </a:rPr>
              <a:t>Cargo indefinido</a:t>
            </a:r>
          </a:p>
          <a:p>
            <a:pPr marL="342900" indent="-342900" algn="just">
              <a:lnSpc>
                <a:spcPts val="2400"/>
              </a:lnSpc>
              <a:buFont typeface="Arial" panose="020B0604020202020204" pitchFamily="34" charset="0"/>
              <a:buChar char="•"/>
              <a:defRPr/>
            </a:pPr>
            <a:r>
              <a:rPr lang="es-MX" sz="2000" dirty="0">
                <a:solidFill>
                  <a:srgbClr val="002060"/>
                </a:solidFill>
              </a:rPr>
              <a:t>Nivel jerárquico mínimo de Director o equivalente, depender del Titular</a:t>
            </a:r>
          </a:p>
          <a:p>
            <a:pPr marL="342900" indent="-342900" algn="just">
              <a:lnSpc>
                <a:spcPts val="2400"/>
              </a:lnSpc>
              <a:buFont typeface="Arial" panose="020B0604020202020204" pitchFamily="34" charset="0"/>
              <a:buChar char="•"/>
              <a:defRPr/>
            </a:pPr>
            <a:r>
              <a:rPr lang="es-MX" sz="2000" dirty="0">
                <a:solidFill>
                  <a:srgbClr val="002060"/>
                </a:solidFill>
              </a:rPr>
              <a:t>Contaran con el personal necesario para su funcionamiento.</a:t>
            </a:r>
          </a:p>
          <a:p>
            <a:pPr marL="342900" indent="-342900" algn="just">
              <a:lnSpc>
                <a:spcPts val="2400"/>
              </a:lnSpc>
              <a:buFont typeface="Arial" panose="020B0604020202020204" pitchFamily="34" charset="0"/>
              <a:buChar char="•"/>
              <a:defRPr/>
            </a:pPr>
            <a:endParaRPr lang="es-MX" sz="2000" dirty="0">
              <a:solidFill>
                <a:srgbClr val="002060"/>
              </a:solidFill>
            </a:endParaRPr>
          </a:p>
        </p:txBody>
      </p:sp>
      <p:grpSp>
        <p:nvGrpSpPr>
          <p:cNvPr id="7" name="Grupo 6"/>
          <p:cNvGrpSpPr/>
          <p:nvPr/>
        </p:nvGrpSpPr>
        <p:grpSpPr>
          <a:xfrm>
            <a:off x="5927649" y="250338"/>
            <a:ext cx="3216351" cy="710403"/>
            <a:chOff x="5240215" y="1005843"/>
            <a:chExt cx="4840410" cy="1069113"/>
          </a:xfrm>
        </p:grpSpPr>
        <p:sp>
          <p:nvSpPr>
            <p:cNvPr id="9" name="Redondear rectángulo de esquina sencilla 8"/>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10" name="Rectángulo redondeado 9"/>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11" name="TextBox 4"/>
          <p:cNvSpPr txBox="1"/>
          <p:nvPr/>
        </p:nvSpPr>
        <p:spPr>
          <a:xfrm>
            <a:off x="6052285" y="286283"/>
            <a:ext cx="2998705" cy="646331"/>
          </a:xfrm>
          <a:prstGeom prst="rect">
            <a:avLst/>
          </a:prstGeom>
          <a:noFill/>
        </p:spPr>
        <p:txBody>
          <a:bodyPr wrap="square" rtlCol="0">
            <a:spAutoFit/>
          </a:bodyPr>
          <a:lstStyle/>
          <a:p>
            <a:pPr algn="ctr" defTabSz="676645"/>
            <a:r>
              <a:rPr lang="en-US" dirty="0">
                <a:solidFill>
                  <a:prstClr val="white"/>
                </a:solidFill>
                <a:latin typeface="Arial Black"/>
                <a:cs typeface="Arial Black"/>
              </a:rPr>
              <a:t>Unidad de Transparencia</a:t>
            </a:r>
          </a:p>
        </p:txBody>
      </p:sp>
    </p:spTree>
    <p:extLst>
      <p:ext uri="{BB962C8B-B14F-4D97-AF65-F5344CB8AC3E}">
        <p14:creationId xmlns:p14="http://schemas.microsoft.com/office/powerpoint/2010/main" val="232174408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nvPr>
        </p:nvGraphicFramePr>
        <p:xfrm>
          <a:off x="467544" y="1268760"/>
          <a:ext cx="7992888"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3" name="2 Conector recto"/>
          <p:cNvCxnSpPr/>
          <p:nvPr/>
        </p:nvCxnSpPr>
        <p:spPr>
          <a:xfrm flipH="1">
            <a:off x="6804248" y="1654087"/>
            <a:ext cx="36004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8" name="7 Rectángulo"/>
          <p:cNvSpPr/>
          <p:nvPr/>
        </p:nvSpPr>
        <p:spPr>
          <a:xfrm>
            <a:off x="7168075" y="1268760"/>
            <a:ext cx="1296144" cy="914400"/>
          </a:xfrm>
          <a:prstGeom prst="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Propiciar publicación</a:t>
            </a:r>
          </a:p>
        </p:txBody>
      </p:sp>
      <p:grpSp>
        <p:nvGrpSpPr>
          <p:cNvPr id="6" name="Grupo 5"/>
          <p:cNvGrpSpPr/>
          <p:nvPr/>
        </p:nvGrpSpPr>
        <p:grpSpPr>
          <a:xfrm>
            <a:off x="5927649" y="110358"/>
            <a:ext cx="3216351" cy="710403"/>
            <a:chOff x="5240215" y="1005843"/>
            <a:chExt cx="4840410" cy="1069113"/>
          </a:xfrm>
        </p:grpSpPr>
        <p:sp>
          <p:nvSpPr>
            <p:cNvPr id="7" name="Redondear rectángulo de esquina sencilla 6"/>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9" name="Rectángulo redondeado 8"/>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10" name="TextBox 4"/>
          <p:cNvSpPr txBox="1"/>
          <p:nvPr/>
        </p:nvSpPr>
        <p:spPr>
          <a:xfrm>
            <a:off x="6052285" y="135417"/>
            <a:ext cx="2998705" cy="646331"/>
          </a:xfrm>
          <a:prstGeom prst="rect">
            <a:avLst/>
          </a:prstGeom>
          <a:noFill/>
        </p:spPr>
        <p:txBody>
          <a:bodyPr wrap="square" rtlCol="0">
            <a:spAutoFit/>
          </a:bodyPr>
          <a:lstStyle/>
          <a:p>
            <a:pPr algn="ctr" defTabSz="676645"/>
            <a:r>
              <a:rPr lang="en-US" dirty="0">
                <a:solidFill>
                  <a:prstClr val="white"/>
                </a:solidFill>
                <a:latin typeface="Arial Black"/>
                <a:cs typeface="Arial Black"/>
              </a:rPr>
              <a:t>Unidad de Transparencia</a:t>
            </a:r>
          </a:p>
        </p:txBody>
      </p:sp>
    </p:spTree>
    <p:extLst>
      <p:ext uri="{BB962C8B-B14F-4D97-AF65-F5344CB8AC3E}">
        <p14:creationId xmlns:p14="http://schemas.microsoft.com/office/powerpoint/2010/main" val="214294469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CuadroTexto"/>
          <p:cNvSpPr txBox="1">
            <a:spLocks noGrp="1"/>
          </p:cNvSpPr>
          <p:nvPr>
            <p:ph idx="1"/>
          </p:nvPr>
        </p:nvSpPr>
        <p:spPr>
          <a:xfrm>
            <a:off x="446475" y="1268760"/>
            <a:ext cx="7776864" cy="923330"/>
          </a:xfrm>
          <a:prstGeom prst="rect">
            <a:avLst/>
          </a:prstGeom>
          <a:solidFill>
            <a:srgbClr val="002060"/>
          </a:solidFill>
          <a:ln>
            <a:solidFill>
              <a:srgbClr val="00206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indent="0" algn="just">
              <a:buNone/>
            </a:pPr>
            <a:r>
              <a:rPr lang="es-MX" sz="2000" dirty="0">
                <a:solidFill>
                  <a:schemeClr val="bg1"/>
                </a:solidFill>
              </a:rPr>
              <a:t>Cada sujeto conformará un Comité de Transparencia colegiado, integrado por un número impar (3), nombrados mediante acuerdo del titular y con un Presidente elegido entre ellos. (art. 20- 22 LTAIPEP)</a:t>
            </a:r>
          </a:p>
        </p:txBody>
      </p:sp>
      <p:sp>
        <p:nvSpPr>
          <p:cNvPr id="6" name="1 Título"/>
          <p:cNvSpPr txBox="1">
            <a:spLocks/>
          </p:cNvSpPr>
          <p:nvPr/>
        </p:nvSpPr>
        <p:spPr>
          <a:xfrm>
            <a:off x="179512" y="2420888"/>
            <a:ext cx="3168352" cy="576064"/>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cap="none" spc="-100" baseline="0">
                <a:ln>
                  <a:noFill/>
                </a:ln>
                <a:solidFill>
                  <a:srgbClr val="6C5578"/>
                </a:solidFill>
                <a:effectLst/>
                <a:latin typeface="+mj-lt"/>
                <a:ea typeface="+mj-ea"/>
                <a:cs typeface="+mj-cs"/>
              </a:defRPr>
            </a:lvl1pPr>
          </a:lstStyle>
          <a:p>
            <a:r>
              <a:rPr lang="es-MX" sz="3600" b="1" i="1" dirty="0">
                <a:solidFill>
                  <a:srgbClr val="002060"/>
                </a:solidFill>
              </a:rPr>
              <a:t>Funciones</a:t>
            </a:r>
            <a:r>
              <a:rPr lang="es-MX" sz="3600" b="1" i="1" dirty="0"/>
              <a:t> </a:t>
            </a:r>
          </a:p>
        </p:txBody>
      </p:sp>
      <p:sp>
        <p:nvSpPr>
          <p:cNvPr id="7" name="6 Rectángulo"/>
          <p:cNvSpPr/>
          <p:nvPr/>
        </p:nvSpPr>
        <p:spPr>
          <a:xfrm>
            <a:off x="626495" y="3212976"/>
            <a:ext cx="7416824" cy="1015663"/>
          </a:xfrm>
          <a:prstGeom prst="rect">
            <a:avLst/>
          </a:prstGeom>
          <a:solidFill>
            <a:schemeClr val="bg1">
              <a:lumMod val="95000"/>
            </a:schemeClr>
          </a:solidFill>
        </p:spPr>
        <p:txBody>
          <a:bodyPr wrap="square">
            <a:spAutoFit/>
          </a:bodyPr>
          <a:lstStyle/>
          <a:p>
            <a:pPr algn="just">
              <a:lnSpc>
                <a:spcPts val="2400"/>
              </a:lnSpc>
              <a:defRPr/>
            </a:pPr>
            <a:r>
              <a:rPr lang="es-MX" sz="2000" b="1" dirty="0">
                <a:solidFill>
                  <a:srgbClr val="002060"/>
                </a:solidFill>
              </a:rPr>
              <a:t>Instruir, coordinar y supervisar, </a:t>
            </a:r>
            <a:r>
              <a:rPr lang="es-MX" sz="2000" dirty="0">
                <a:solidFill>
                  <a:srgbClr val="002060"/>
                </a:solidFill>
              </a:rPr>
              <a:t>las acciones y los procedimientos para </a:t>
            </a:r>
            <a:r>
              <a:rPr lang="es-MX" sz="2000" b="1" dirty="0">
                <a:solidFill>
                  <a:srgbClr val="002060"/>
                </a:solidFill>
              </a:rPr>
              <a:t>asegurar la mayor eficiencia en la gestión de las solicitudes</a:t>
            </a:r>
            <a:r>
              <a:rPr lang="es-MX" sz="2000" dirty="0">
                <a:solidFill>
                  <a:srgbClr val="002060"/>
                </a:solidFill>
              </a:rPr>
              <a:t>  en materia de acceso a la información. </a:t>
            </a:r>
          </a:p>
        </p:txBody>
      </p:sp>
      <p:sp>
        <p:nvSpPr>
          <p:cNvPr id="8" name="7 Rectángulo"/>
          <p:cNvSpPr/>
          <p:nvPr/>
        </p:nvSpPr>
        <p:spPr>
          <a:xfrm>
            <a:off x="683568" y="4569468"/>
            <a:ext cx="7416824" cy="1922962"/>
          </a:xfrm>
          <a:prstGeom prst="rect">
            <a:avLst/>
          </a:prstGeom>
          <a:solidFill>
            <a:schemeClr val="bg1">
              <a:lumMod val="95000"/>
            </a:schemeClr>
          </a:solidFill>
        </p:spPr>
        <p:txBody>
          <a:bodyPr wrap="square">
            <a:spAutoFit/>
          </a:bodyPr>
          <a:lstStyle/>
          <a:p>
            <a:pPr algn="just">
              <a:lnSpc>
                <a:spcPts val="2400"/>
              </a:lnSpc>
              <a:defRPr/>
            </a:pPr>
            <a:r>
              <a:rPr lang="es-MX" sz="2000" b="1" dirty="0">
                <a:solidFill>
                  <a:srgbClr val="002060"/>
                </a:solidFill>
              </a:rPr>
              <a:t>Confirmar, modificar o revocar las determinaciones en materia de: </a:t>
            </a:r>
          </a:p>
          <a:p>
            <a:pPr marL="285750" indent="-285750" algn="just">
              <a:lnSpc>
                <a:spcPts val="2400"/>
              </a:lnSpc>
              <a:buFont typeface="Arial" panose="020B0604020202020204" pitchFamily="34" charset="0"/>
              <a:buChar char="•"/>
              <a:defRPr/>
            </a:pPr>
            <a:r>
              <a:rPr lang="es-MX" sz="2000" dirty="0">
                <a:solidFill>
                  <a:srgbClr val="002060"/>
                </a:solidFill>
              </a:rPr>
              <a:t>Ampliación del plazo,</a:t>
            </a:r>
          </a:p>
          <a:p>
            <a:pPr marL="285750" indent="-285750" algn="just">
              <a:lnSpc>
                <a:spcPts val="2400"/>
              </a:lnSpc>
              <a:buFont typeface="Arial" panose="020B0604020202020204" pitchFamily="34" charset="0"/>
              <a:buChar char="•"/>
              <a:defRPr/>
            </a:pPr>
            <a:r>
              <a:rPr lang="es-MX" sz="2000" dirty="0">
                <a:solidFill>
                  <a:srgbClr val="002060"/>
                </a:solidFill>
              </a:rPr>
              <a:t>Clasificación de la información,</a:t>
            </a:r>
          </a:p>
          <a:p>
            <a:pPr marL="285750" indent="-285750" algn="just">
              <a:lnSpc>
                <a:spcPts val="2400"/>
              </a:lnSpc>
              <a:buFont typeface="Arial" panose="020B0604020202020204" pitchFamily="34" charset="0"/>
              <a:buChar char="•"/>
              <a:defRPr/>
            </a:pPr>
            <a:r>
              <a:rPr lang="es-MX" sz="2000" dirty="0">
                <a:solidFill>
                  <a:srgbClr val="002060"/>
                </a:solidFill>
              </a:rPr>
              <a:t>Declaración de inexistencia,</a:t>
            </a:r>
          </a:p>
          <a:p>
            <a:pPr marL="285750" indent="-285750" algn="just">
              <a:lnSpc>
                <a:spcPts val="2400"/>
              </a:lnSpc>
              <a:buFont typeface="Arial" panose="020B0604020202020204" pitchFamily="34" charset="0"/>
              <a:buChar char="•"/>
              <a:defRPr/>
            </a:pPr>
            <a:r>
              <a:rPr lang="es-MX" sz="2000" dirty="0">
                <a:solidFill>
                  <a:srgbClr val="002060"/>
                </a:solidFill>
              </a:rPr>
              <a:t>O de incompetencia, que realicen los titulares de las Áreas de los sujetos obligados.</a:t>
            </a:r>
          </a:p>
        </p:txBody>
      </p:sp>
      <p:grpSp>
        <p:nvGrpSpPr>
          <p:cNvPr id="9" name="Grupo 8"/>
          <p:cNvGrpSpPr/>
          <p:nvPr/>
        </p:nvGrpSpPr>
        <p:grpSpPr>
          <a:xfrm>
            <a:off x="5927649" y="110358"/>
            <a:ext cx="3216351" cy="710403"/>
            <a:chOff x="5240215" y="1005843"/>
            <a:chExt cx="4840410" cy="1069113"/>
          </a:xfrm>
        </p:grpSpPr>
        <p:sp>
          <p:nvSpPr>
            <p:cNvPr id="10" name="Redondear rectángulo de esquina sencilla 9"/>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11" name="Rectángulo redondeado 10"/>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12" name="TextBox 4"/>
          <p:cNvSpPr txBox="1"/>
          <p:nvPr/>
        </p:nvSpPr>
        <p:spPr>
          <a:xfrm>
            <a:off x="6052285" y="135417"/>
            <a:ext cx="2998705" cy="646331"/>
          </a:xfrm>
          <a:prstGeom prst="rect">
            <a:avLst/>
          </a:prstGeom>
          <a:noFill/>
        </p:spPr>
        <p:txBody>
          <a:bodyPr wrap="square" rtlCol="0">
            <a:spAutoFit/>
          </a:bodyPr>
          <a:lstStyle/>
          <a:p>
            <a:pPr algn="ctr" defTabSz="676645"/>
            <a:r>
              <a:rPr lang="en-US" dirty="0" err="1">
                <a:solidFill>
                  <a:prstClr val="white"/>
                </a:solidFill>
                <a:latin typeface="Arial Black"/>
                <a:cs typeface="Arial Black"/>
              </a:rPr>
              <a:t>Comité</a:t>
            </a:r>
            <a:r>
              <a:rPr lang="en-US" dirty="0">
                <a:solidFill>
                  <a:prstClr val="white"/>
                </a:solidFill>
                <a:latin typeface="Arial Black"/>
                <a:cs typeface="Arial Black"/>
              </a:rPr>
              <a:t> de Transparencia</a:t>
            </a:r>
          </a:p>
        </p:txBody>
      </p:sp>
    </p:spTree>
    <p:extLst>
      <p:ext uri="{BB962C8B-B14F-4D97-AF65-F5344CB8AC3E}">
        <p14:creationId xmlns:p14="http://schemas.microsoft.com/office/powerpoint/2010/main" val="69082455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5927649" y="250338"/>
            <a:ext cx="3216351" cy="710403"/>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052285" y="406029"/>
            <a:ext cx="2998705" cy="399020"/>
          </a:xfrm>
          <a:prstGeom prst="rect">
            <a:avLst/>
          </a:prstGeom>
          <a:noFill/>
        </p:spPr>
        <p:txBody>
          <a:bodyPr wrap="square" rtlCol="0">
            <a:spAutoFit/>
          </a:bodyPr>
          <a:lstStyle/>
          <a:p>
            <a:pPr algn="ctr" defTabSz="676645"/>
            <a:r>
              <a:rPr lang="en-US" sz="1993" dirty="0">
                <a:solidFill>
                  <a:prstClr val="white"/>
                </a:solidFill>
                <a:latin typeface="Arial Black"/>
                <a:cs typeface="Arial Black"/>
              </a:rPr>
              <a:t>CONTENIDO</a:t>
            </a:r>
          </a:p>
        </p:txBody>
      </p:sp>
      <p:sp>
        <p:nvSpPr>
          <p:cNvPr id="2" name="Marcador de número de diapositiva 1"/>
          <p:cNvSpPr>
            <a:spLocks noGrp="1"/>
          </p:cNvSpPr>
          <p:nvPr>
            <p:ph type="sldNum" sz="quarter" idx="12"/>
          </p:nvPr>
        </p:nvSpPr>
        <p:spPr/>
        <p:txBody>
          <a:bodyPr/>
          <a:lstStyle/>
          <a:p>
            <a:fld id="{D8F55B15-47A6-4AD0-991D-66EC9D8959F2}" type="slidenum">
              <a:rPr lang="es-MX" smtClean="0">
                <a:solidFill>
                  <a:prstClr val="black">
                    <a:tint val="75000"/>
                  </a:prstClr>
                </a:solidFill>
              </a:rPr>
              <a:pPr/>
              <a:t>15</a:t>
            </a:fld>
            <a:endParaRPr lang="es-MX">
              <a:solidFill>
                <a:prstClr val="black">
                  <a:tint val="75000"/>
                </a:prstClr>
              </a:solidFill>
            </a:endParaRPr>
          </a:p>
        </p:txBody>
      </p:sp>
      <p:sp>
        <p:nvSpPr>
          <p:cNvPr id="3" name="Rectángulo 2"/>
          <p:cNvSpPr/>
          <p:nvPr/>
        </p:nvSpPr>
        <p:spPr>
          <a:xfrm>
            <a:off x="1338943" y="1230068"/>
            <a:ext cx="7426778" cy="5447645"/>
          </a:xfrm>
          <a:prstGeom prst="rect">
            <a:avLst/>
          </a:prstGeom>
        </p:spPr>
        <p:txBody>
          <a:bodyPr wrap="square">
            <a:spAutoFit/>
          </a:bodyPr>
          <a:lstStyle/>
          <a:p>
            <a:pPr marL="342900" indent="-342900" algn="just">
              <a:spcBef>
                <a:spcPts val="400"/>
              </a:spcBef>
              <a:spcAft>
                <a:spcPts val="400"/>
              </a:spcAft>
              <a:buAutoNum type="arabicPeriod"/>
            </a:pPr>
            <a:r>
              <a:rPr lang="es-MX" sz="1200" dirty="0">
                <a:latin typeface="Arial Black" panose="020B0A04020102020204" pitchFamily="34" charset="0"/>
              </a:rPr>
              <a:t>Contexto</a:t>
            </a:r>
          </a:p>
          <a:p>
            <a:pPr algn="just">
              <a:spcBef>
                <a:spcPts val="400"/>
              </a:spcBef>
              <a:spcAft>
                <a:spcPts val="400"/>
              </a:spcAft>
            </a:pPr>
            <a:r>
              <a:rPr lang="es-MX" sz="1200" dirty="0">
                <a:solidFill>
                  <a:schemeClr val="accent5"/>
                </a:solidFill>
                <a:latin typeface="Arial Black" panose="020B0A04020102020204" pitchFamily="34" charset="0"/>
              </a:rPr>
              <a:t>	</a:t>
            </a:r>
            <a:r>
              <a:rPr lang="es-MX" sz="1200" dirty="0">
                <a:latin typeface="Arial Black" panose="020B0A04020102020204" pitchFamily="34" charset="0"/>
              </a:rPr>
              <a:t>a) Evolución del marco Normativo</a:t>
            </a:r>
          </a:p>
          <a:p>
            <a:pPr algn="just">
              <a:spcBef>
                <a:spcPts val="400"/>
              </a:spcBef>
              <a:spcAft>
                <a:spcPts val="400"/>
              </a:spcAft>
            </a:pPr>
            <a:r>
              <a:rPr lang="es-MX" sz="1200" dirty="0">
                <a:latin typeface="Arial Black" panose="020B0A04020102020204" pitchFamily="34" charset="0"/>
              </a:rPr>
              <a:t>	b) Comparativo armonización </a:t>
            </a:r>
          </a:p>
          <a:p>
            <a:pPr algn="just">
              <a:spcBef>
                <a:spcPts val="400"/>
              </a:spcBef>
              <a:spcAft>
                <a:spcPts val="400"/>
              </a:spcAft>
            </a:pPr>
            <a:r>
              <a:rPr lang="es-MX" sz="1200" dirty="0">
                <a:latin typeface="Arial Black" panose="020B0A04020102020204" pitchFamily="34" charset="0"/>
              </a:rPr>
              <a:t>	c) Responsables</a:t>
            </a:r>
          </a:p>
          <a:p>
            <a:pPr marL="1543050" lvl="3" indent="-171450" algn="just">
              <a:spcBef>
                <a:spcPts val="400"/>
              </a:spcBef>
              <a:spcAft>
                <a:spcPts val="400"/>
              </a:spcAft>
              <a:buFont typeface="Arial" panose="020B0604020202020204" pitchFamily="34" charset="0"/>
              <a:buChar char="•"/>
            </a:pPr>
            <a:r>
              <a:rPr lang="es-MX" sz="1200" dirty="0">
                <a:latin typeface="Arial Black" panose="020B0A04020102020204" pitchFamily="34" charset="0"/>
              </a:rPr>
              <a:t>Area Administrativa</a:t>
            </a:r>
          </a:p>
          <a:p>
            <a:pPr marL="1543050" lvl="3" indent="-171450" algn="just">
              <a:spcBef>
                <a:spcPts val="400"/>
              </a:spcBef>
              <a:spcAft>
                <a:spcPts val="400"/>
              </a:spcAft>
              <a:buFont typeface="Arial" panose="020B0604020202020204" pitchFamily="34" charset="0"/>
              <a:buChar char="•"/>
            </a:pPr>
            <a:r>
              <a:rPr lang="es-MX" sz="1200" dirty="0">
                <a:latin typeface="Arial Black" panose="020B0A04020102020204" pitchFamily="34" charset="0"/>
              </a:rPr>
              <a:t>Unidad de Transparencia</a:t>
            </a:r>
          </a:p>
          <a:p>
            <a:pPr marL="1543050" lvl="3" indent="-171450" algn="just">
              <a:spcBef>
                <a:spcPts val="400"/>
              </a:spcBef>
              <a:spcAft>
                <a:spcPts val="400"/>
              </a:spcAft>
              <a:buFont typeface="Arial" panose="020B0604020202020204" pitchFamily="34" charset="0"/>
              <a:buChar char="•"/>
            </a:pPr>
            <a:r>
              <a:rPr lang="es-MX" sz="1200" dirty="0">
                <a:latin typeface="Arial Black" panose="020B0A04020102020204" pitchFamily="34" charset="0"/>
              </a:rPr>
              <a:t>Comité de Transparencia</a:t>
            </a:r>
          </a:p>
          <a:p>
            <a:pPr algn="just">
              <a:spcBef>
                <a:spcPts val="400"/>
              </a:spcBef>
              <a:spcAft>
                <a:spcPts val="400"/>
              </a:spcAft>
            </a:pPr>
            <a:r>
              <a:rPr lang="es-MX" sz="1200" dirty="0">
                <a:solidFill>
                  <a:srgbClr val="0070C0"/>
                </a:solidFill>
                <a:latin typeface="Arial Black" panose="020B0A04020102020204" pitchFamily="34" charset="0"/>
              </a:rPr>
              <a:t>2. Obligaciones de Transparencia</a:t>
            </a:r>
          </a:p>
          <a:p>
            <a:pPr algn="just">
              <a:spcBef>
                <a:spcPts val="400"/>
              </a:spcBef>
              <a:spcAft>
                <a:spcPts val="400"/>
              </a:spcAft>
            </a:pPr>
            <a:r>
              <a:rPr lang="es-MX" sz="1200" dirty="0">
                <a:solidFill>
                  <a:prstClr val="black"/>
                </a:solidFill>
                <a:latin typeface="Arial Black" panose="020B0A04020102020204" pitchFamily="34" charset="0"/>
              </a:rPr>
              <a:t>	</a:t>
            </a:r>
            <a:r>
              <a:rPr lang="es-MX" sz="1200" dirty="0">
                <a:solidFill>
                  <a:srgbClr val="00B050"/>
                </a:solidFill>
                <a:latin typeface="Arial Black" panose="020B0A04020102020204" pitchFamily="34" charset="0"/>
              </a:rPr>
              <a:t>a) Tabla de aplicabilidad</a:t>
            </a:r>
          </a:p>
          <a:p>
            <a:pPr algn="just">
              <a:spcBef>
                <a:spcPts val="400"/>
              </a:spcBef>
              <a:spcAft>
                <a:spcPts val="400"/>
              </a:spcAft>
            </a:pPr>
            <a:r>
              <a:rPr lang="es-MX" sz="1200" dirty="0">
                <a:solidFill>
                  <a:prstClr val="black"/>
                </a:solidFill>
                <a:latin typeface="Arial Black" panose="020B0A04020102020204" pitchFamily="34" charset="0"/>
              </a:rPr>
              <a:t>	b) Tabla de actualización y conservación de la Información</a:t>
            </a:r>
          </a:p>
          <a:p>
            <a:pPr algn="just">
              <a:spcBef>
                <a:spcPts val="400"/>
              </a:spcBef>
              <a:spcAft>
                <a:spcPts val="400"/>
              </a:spcAft>
            </a:pPr>
            <a:r>
              <a:rPr lang="es-MX" sz="1200" dirty="0">
                <a:solidFill>
                  <a:prstClr val="black"/>
                </a:solidFill>
                <a:latin typeface="Arial Black" panose="020B0A04020102020204" pitchFamily="34" charset="0"/>
              </a:rPr>
              <a:t>	c) Obligaciones Comunes</a:t>
            </a:r>
          </a:p>
          <a:p>
            <a:pPr algn="just">
              <a:spcBef>
                <a:spcPts val="400"/>
              </a:spcBef>
              <a:spcAft>
                <a:spcPts val="400"/>
              </a:spcAft>
            </a:pPr>
            <a:r>
              <a:rPr lang="es-MX" sz="1200" dirty="0">
                <a:solidFill>
                  <a:prstClr val="black"/>
                </a:solidFill>
                <a:latin typeface="Arial Black" panose="020B0A04020102020204" pitchFamily="34" charset="0"/>
              </a:rPr>
              <a:t>	d) Obligaciones Especificas</a:t>
            </a:r>
          </a:p>
          <a:p>
            <a:pPr algn="just">
              <a:spcBef>
                <a:spcPts val="400"/>
              </a:spcBef>
              <a:spcAft>
                <a:spcPts val="400"/>
              </a:spcAft>
            </a:pPr>
            <a:r>
              <a:rPr lang="es-MX" sz="1200" dirty="0">
                <a:latin typeface="Arial Black" panose="020B0A04020102020204" pitchFamily="34" charset="0"/>
              </a:rPr>
              <a:t>3. Lineamientos Técnicos Generales</a:t>
            </a:r>
          </a:p>
          <a:p>
            <a:pPr algn="just">
              <a:spcBef>
                <a:spcPts val="400"/>
              </a:spcBef>
              <a:spcAft>
                <a:spcPts val="400"/>
              </a:spcAft>
            </a:pPr>
            <a:r>
              <a:rPr lang="es-MX" sz="1200" dirty="0">
                <a:latin typeface="Arial Black" panose="020B0A04020102020204" pitchFamily="34" charset="0"/>
              </a:rPr>
              <a:t>	a) Estructura</a:t>
            </a:r>
          </a:p>
          <a:p>
            <a:pPr algn="just">
              <a:spcBef>
                <a:spcPts val="400"/>
              </a:spcBef>
              <a:spcAft>
                <a:spcPts val="400"/>
              </a:spcAft>
            </a:pPr>
            <a:r>
              <a:rPr lang="es-MX" sz="1200" dirty="0">
                <a:latin typeface="Arial Black" panose="020B0A04020102020204" pitchFamily="34" charset="0"/>
              </a:rPr>
              <a:t>	b) Contenido </a:t>
            </a:r>
            <a:endParaRPr lang="es-MX" sz="1200" dirty="0">
              <a:solidFill>
                <a:prstClr val="black"/>
              </a:solidFill>
              <a:latin typeface="Arial Black" panose="020B0A04020102020204" pitchFamily="34" charset="0"/>
            </a:endParaRPr>
          </a:p>
          <a:p>
            <a:pPr algn="just">
              <a:spcBef>
                <a:spcPts val="400"/>
              </a:spcBef>
              <a:spcAft>
                <a:spcPts val="400"/>
              </a:spcAft>
            </a:pPr>
            <a:r>
              <a:rPr lang="es-MX" sz="1200" dirty="0">
                <a:solidFill>
                  <a:prstClr val="black"/>
                </a:solidFill>
                <a:latin typeface="Arial Black" panose="020B0A04020102020204" pitchFamily="34" charset="0"/>
              </a:rPr>
              <a:t>4. Aplicaciones Tecnológicas para cumplimiento y soporte  materia de transparencia</a:t>
            </a:r>
          </a:p>
          <a:p>
            <a:pPr algn="just">
              <a:spcBef>
                <a:spcPts val="400"/>
              </a:spcBef>
              <a:spcAft>
                <a:spcPts val="400"/>
              </a:spcAft>
            </a:pPr>
            <a:r>
              <a:rPr lang="es-MX" sz="1200" dirty="0">
                <a:solidFill>
                  <a:prstClr val="black"/>
                </a:solidFill>
                <a:latin typeface="Arial Black" panose="020B0A04020102020204" pitchFamily="34" charset="0"/>
              </a:rPr>
              <a:t>	a) PNT</a:t>
            </a:r>
          </a:p>
          <a:p>
            <a:pPr algn="just">
              <a:spcBef>
                <a:spcPts val="400"/>
              </a:spcBef>
              <a:spcAft>
                <a:spcPts val="400"/>
              </a:spcAft>
            </a:pPr>
            <a:r>
              <a:rPr lang="es-MX" sz="1200" dirty="0">
                <a:solidFill>
                  <a:prstClr val="black"/>
                </a:solidFill>
                <a:latin typeface="Arial Black" panose="020B0A04020102020204" pitchFamily="34" charset="0"/>
              </a:rPr>
              <a:t>	b) Infomex</a:t>
            </a:r>
          </a:p>
          <a:p>
            <a:pPr algn="just">
              <a:spcBef>
                <a:spcPts val="400"/>
              </a:spcBef>
              <a:spcAft>
                <a:spcPts val="400"/>
              </a:spcAft>
            </a:pPr>
            <a:r>
              <a:rPr lang="es-MX" sz="1200" dirty="0">
                <a:solidFill>
                  <a:prstClr val="black"/>
                </a:solidFill>
                <a:latin typeface="Arial Black" panose="020B0A04020102020204" pitchFamily="34" charset="0"/>
              </a:rPr>
              <a:t>	c) INTRANET</a:t>
            </a:r>
          </a:p>
        </p:txBody>
      </p:sp>
    </p:spTree>
    <p:extLst>
      <p:ext uri="{BB962C8B-B14F-4D97-AF65-F5344CB8AC3E}">
        <p14:creationId xmlns:p14="http://schemas.microsoft.com/office/powerpoint/2010/main" val="367276407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p:nvPr/>
        </p:nvGrpSpPr>
        <p:grpSpPr>
          <a:xfrm>
            <a:off x="5927649" y="250338"/>
            <a:ext cx="3216351" cy="710403"/>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052285" y="329827"/>
            <a:ext cx="2998705" cy="584775"/>
          </a:xfrm>
          <a:prstGeom prst="rect">
            <a:avLst/>
          </a:prstGeom>
          <a:noFill/>
        </p:spPr>
        <p:txBody>
          <a:bodyPr wrap="square" rtlCol="0">
            <a:spAutoFit/>
          </a:bodyPr>
          <a:lstStyle/>
          <a:p>
            <a:pPr algn="ctr" defTabSz="676645"/>
            <a:r>
              <a:rPr lang="en-US" sz="1600" dirty="0">
                <a:solidFill>
                  <a:prstClr val="white"/>
                </a:solidFill>
                <a:latin typeface="Arial Black"/>
                <a:cs typeface="Arial Black"/>
              </a:rPr>
              <a:t>TABLA DE APLICABILIDAD</a:t>
            </a:r>
          </a:p>
        </p:txBody>
      </p:sp>
      <p:sp>
        <p:nvSpPr>
          <p:cNvPr id="2" name="CuadroTexto 1"/>
          <p:cNvSpPr txBox="1"/>
          <p:nvPr/>
        </p:nvSpPr>
        <p:spPr>
          <a:xfrm>
            <a:off x="914401" y="1992086"/>
            <a:ext cx="7141028" cy="3508653"/>
          </a:xfrm>
          <a:prstGeom prst="rect">
            <a:avLst/>
          </a:prstGeom>
          <a:noFill/>
        </p:spPr>
        <p:txBody>
          <a:bodyPr wrap="square" rtlCol="0">
            <a:spAutoFit/>
          </a:bodyPr>
          <a:lstStyle/>
          <a:p>
            <a:pPr algn="ctr"/>
            <a:r>
              <a:rPr lang="es-MX" sz="3000" dirty="0">
                <a:solidFill>
                  <a:srgbClr val="00B050"/>
                </a:solidFill>
                <a:latin typeface="Arial Black" panose="020B0A04020102020204" pitchFamily="34" charset="0"/>
              </a:rPr>
              <a:t>Cada Sujeto Obligado:</a:t>
            </a:r>
          </a:p>
          <a:p>
            <a:pPr algn="ctr"/>
            <a:endParaRPr lang="es-MX" sz="2400" dirty="0">
              <a:latin typeface="Arial Black" panose="020B0A04020102020204" pitchFamily="34" charset="0"/>
            </a:endParaRPr>
          </a:p>
          <a:p>
            <a:pPr algn="ctr"/>
            <a:r>
              <a:rPr lang="es-MX" sz="2400" dirty="0">
                <a:latin typeface="Arial Black" panose="020B0A04020102020204" pitchFamily="34" charset="0"/>
              </a:rPr>
              <a:t>Debe elaborar una Tabla de Aplicabilidad por cada artículo de la ley que les corresponde del Titulo Quinto Capitulo III</a:t>
            </a:r>
          </a:p>
          <a:p>
            <a:pPr algn="ctr"/>
            <a:r>
              <a:rPr lang="es-MX" sz="2400" dirty="0">
                <a:latin typeface="Arial Black" panose="020B0A04020102020204" pitchFamily="34" charset="0"/>
              </a:rPr>
              <a:t>Artículos 78 al 95</a:t>
            </a:r>
          </a:p>
          <a:p>
            <a:pPr algn="ctr"/>
            <a:r>
              <a:rPr lang="es-MX" sz="2400" dirty="0">
                <a:latin typeface="Arial Black" panose="020B0A04020102020204" pitchFamily="34" charset="0"/>
              </a:rPr>
              <a:t>Deberá señalar el Área y el Servidor Público responsable de generar y publicar la información.</a:t>
            </a:r>
          </a:p>
        </p:txBody>
      </p:sp>
    </p:spTree>
    <p:extLst>
      <p:ext uri="{BB962C8B-B14F-4D97-AF65-F5344CB8AC3E}">
        <p14:creationId xmlns:p14="http://schemas.microsoft.com/office/powerpoint/2010/main" val="332788077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p:nvPr/>
        </p:nvGrpSpPr>
        <p:grpSpPr>
          <a:xfrm>
            <a:off x="5927649" y="250338"/>
            <a:ext cx="3216351" cy="710403"/>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052285" y="329827"/>
            <a:ext cx="2998705" cy="584775"/>
          </a:xfrm>
          <a:prstGeom prst="rect">
            <a:avLst/>
          </a:prstGeom>
          <a:noFill/>
        </p:spPr>
        <p:txBody>
          <a:bodyPr wrap="square" rtlCol="0">
            <a:spAutoFit/>
          </a:bodyPr>
          <a:lstStyle/>
          <a:p>
            <a:pPr algn="ctr" defTabSz="676645"/>
            <a:r>
              <a:rPr lang="en-US" sz="1600" dirty="0">
                <a:solidFill>
                  <a:prstClr val="white"/>
                </a:solidFill>
                <a:latin typeface="Arial Black"/>
                <a:cs typeface="Arial Black"/>
              </a:rPr>
              <a:t>TABLA DE APLICABILIDAD</a:t>
            </a:r>
          </a:p>
        </p:txBody>
      </p:sp>
      <p:pic>
        <p:nvPicPr>
          <p:cNvPr id="8" name="Imagen 7"/>
          <p:cNvPicPr>
            <a:picLocks noChangeAspect="1"/>
          </p:cNvPicPr>
          <p:nvPr/>
        </p:nvPicPr>
        <p:blipFill>
          <a:blip r:embed="rId2"/>
          <a:stretch>
            <a:fillRect/>
          </a:stretch>
        </p:blipFill>
        <p:spPr>
          <a:xfrm>
            <a:off x="416169" y="1252059"/>
            <a:ext cx="8107345" cy="5283234"/>
          </a:xfrm>
          <a:prstGeom prst="rect">
            <a:avLst/>
          </a:prstGeom>
        </p:spPr>
      </p:pic>
    </p:spTree>
    <p:extLst>
      <p:ext uri="{BB962C8B-B14F-4D97-AF65-F5344CB8AC3E}">
        <p14:creationId xmlns:p14="http://schemas.microsoft.com/office/powerpoint/2010/main" val="75064200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5927649" y="250338"/>
            <a:ext cx="3216351" cy="710403"/>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052285" y="406029"/>
            <a:ext cx="2998705" cy="399020"/>
          </a:xfrm>
          <a:prstGeom prst="rect">
            <a:avLst/>
          </a:prstGeom>
          <a:noFill/>
        </p:spPr>
        <p:txBody>
          <a:bodyPr wrap="square" rtlCol="0">
            <a:spAutoFit/>
          </a:bodyPr>
          <a:lstStyle/>
          <a:p>
            <a:pPr algn="ctr" defTabSz="676645"/>
            <a:r>
              <a:rPr lang="en-US" sz="1993" dirty="0">
                <a:solidFill>
                  <a:prstClr val="white"/>
                </a:solidFill>
                <a:latin typeface="Arial Black"/>
                <a:cs typeface="Arial Black"/>
              </a:rPr>
              <a:t>CONTENIDO</a:t>
            </a:r>
          </a:p>
        </p:txBody>
      </p:sp>
      <p:sp>
        <p:nvSpPr>
          <p:cNvPr id="2" name="Marcador de número de diapositiva 1"/>
          <p:cNvSpPr>
            <a:spLocks noGrp="1"/>
          </p:cNvSpPr>
          <p:nvPr>
            <p:ph type="sldNum" sz="quarter" idx="12"/>
          </p:nvPr>
        </p:nvSpPr>
        <p:spPr/>
        <p:txBody>
          <a:bodyPr/>
          <a:lstStyle/>
          <a:p>
            <a:fld id="{D8F55B15-47A6-4AD0-991D-66EC9D8959F2}" type="slidenum">
              <a:rPr lang="es-MX" smtClean="0">
                <a:solidFill>
                  <a:prstClr val="black">
                    <a:tint val="75000"/>
                  </a:prstClr>
                </a:solidFill>
              </a:rPr>
              <a:pPr/>
              <a:t>18</a:t>
            </a:fld>
            <a:endParaRPr lang="es-MX">
              <a:solidFill>
                <a:prstClr val="black">
                  <a:tint val="75000"/>
                </a:prstClr>
              </a:solidFill>
            </a:endParaRPr>
          </a:p>
        </p:txBody>
      </p:sp>
      <p:sp>
        <p:nvSpPr>
          <p:cNvPr id="3" name="Rectángulo 2"/>
          <p:cNvSpPr/>
          <p:nvPr/>
        </p:nvSpPr>
        <p:spPr>
          <a:xfrm>
            <a:off x="1338943" y="1230068"/>
            <a:ext cx="7426778" cy="5447645"/>
          </a:xfrm>
          <a:prstGeom prst="rect">
            <a:avLst/>
          </a:prstGeom>
        </p:spPr>
        <p:txBody>
          <a:bodyPr wrap="square">
            <a:spAutoFit/>
          </a:bodyPr>
          <a:lstStyle/>
          <a:p>
            <a:pPr marL="342900" indent="-342900" algn="just">
              <a:spcBef>
                <a:spcPts val="400"/>
              </a:spcBef>
              <a:spcAft>
                <a:spcPts val="400"/>
              </a:spcAft>
              <a:buAutoNum type="arabicPeriod"/>
            </a:pPr>
            <a:r>
              <a:rPr lang="es-MX" sz="1200" dirty="0">
                <a:latin typeface="Arial Black" panose="020B0A04020102020204" pitchFamily="34" charset="0"/>
              </a:rPr>
              <a:t>Contexto</a:t>
            </a:r>
          </a:p>
          <a:p>
            <a:pPr algn="just">
              <a:spcBef>
                <a:spcPts val="400"/>
              </a:spcBef>
              <a:spcAft>
                <a:spcPts val="400"/>
              </a:spcAft>
            </a:pPr>
            <a:r>
              <a:rPr lang="es-MX" sz="1200" dirty="0">
                <a:solidFill>
                  <a:schemeClr val="accent5"/>
                </a:solidFill>
                <a:latin typeface="Arial Black" panose="020B0A04020102020204" pitchFamily="34" charset="0"/>
              </a:rPr>
              <a:t>	</a:t>
            </a:r>
            <a:r>
              <a:rPr lang="es-MX" sz="1200" dirty="0">
                <a:latin typeface="Arial Black" panose="020B0A04020102020204" pitchFamily="34" charset="0"/>
              </a:rPr>
              <a:t>a) Evolución del marco Normativo</a:t>
            </a:r>
          </a:p>
          <a:p>
            <a:pPr algn="just">
              <a:spcBef>
                <a:spcPts val="400"/>
              </a:spcBef>
              <a:spcAft>
                <a:spcPts val="400"/>
              </a:spcAft>
            </a:pPr>
            <a:r>
              <a:rPr lang="es-MX" sz="1200" dirty="0">
                <a:latin typeface="Arial Black" panose="020B0A04020102020204" pitchFamily="34" charset="0"/>
              </a:rPr>
              <a:t>	b) Comparativo armonización </a:t>
            </a:r>
          </a:p>
          <a:p>
            <a:pPr algn="just">
              <a:spcBef>
                <a:spcPts val="400"/>
              </a:spcBef>
              <a:spcAft>
                <a:spcPts val="400"/>
              </a:spcAft>
            </a:pPr>
            <a:r>
              <a:rPr lang="es-MX" sz="1200" dirty="0">
                <a:latin typeface="Arial Black" panose="020B0A04020102020204" pitchFamily="34" charset="0"/>
              </a:rPr>
              <a:t>	c) Responsables</a:t>
            </a:r>
          </a:p>
          <a:p>
            <a:pPr marL="1543050" lvl="3" indent="-171450" algn="just">
              <a:spcBef>
                <a:spcPts val="400"/>
              </a:spcBef>
              <a:spcAft>
                <a:spcPts val="400"/>
              </a:spcAft>
              <a:buFont typeface="Arial" panose="020B0604020202020204" pitchFamily="34" charset="0"/>
              <a:buChar char="•"/>
            </a:pPr>
            <a:r>
              <a:rPr lang="es-MX" sz="1200" dirty="0">
                <a:latin typeface="Arial Black" panose="020B0A04020102020204" pitchFamily="34" charset="0"/>
              </a:rPr>
              <a:t>Area Administrativa</a:t>
            </a:r>
          </a:p>
          <a:p>
            <a:pPr marL="1543050" lvl="3" indent="-171450" algn="just">
              <a:spcBef>
                <a:spcPts val="400"/>
              </a:spcBef>
              <a:spcAft>
                <a:spcPts val="400"/>
              </a:spcAft>
              <a:buFont typeface="Arial" panose="020B0604020202020204" pitchFamily="34" charset="0"/>
              <a:buChar char="•"/>
            </a:pPr>
            <a:r>
              <a:rPr lang="es-MX" sz="1200" dirty="0">
                <a:latin typeface="Arial Black" panose="020B0A04020102020204" pitchFamily="34" charset="0"/>
              </a:rPr>
              <a:t>Unidad de Transparencia</a:t>
            </a:r>
          </a:p>
          <a:p>
            <a:pPr marL="1543050" lvl="3" indent="-171450" algn="just">
              <a:spcBef>
                <a:spcPts val="400"/>
              </a:spcBef>
              <a:spcAft>
                <a:spcPts val="400"/>
              </a:spcAft>
              <a:buFont typeface="Arial" panose="020B0604020202020204" pitchFamily="34" charset="0"/>
              <a:buChar char="•"/>
            </a:pPr>
            <a:r>
              <a:rPr lang="es-MX" sz="1200" dirty="0">
                <a:latin typeface="Arial Black" panose="020B0A04020102020204" pitchFamily="34" charset="0"/>
              </a:rPr>
              <a:t>Comité de Transparencia</a:t>
            </a:r>
          </a:p>
          <a:p>
            <a:pPr algn="just">
              <a:spcBef>
                <a:spcPts val="400"/>
              </a:spcBef>
              <a:spcAft>
                <a:spcPts val="400"/>
              </a:spcAft>
            </a:pPr>
            <a:r>
              <a:rPr lang="es-MX" sz="1200" dirty="0">
                <a:solidFill>
                  <a:srgbClr val="0070C0"/>
                </a:solidFill>
                <a:latin typeface="Arial Black" panose="020B0A04020102020204" pitchFamily="34" charset="0"/>
              </a:rPr>
              <a:t>2. Obligaciones de Transparencia</a:t>
            </a:r>
          </a:p>
          <a:p>
            <a:pPr algn="just">
              <a:spcBef>
                <a:spcPts val="400"/>
              </a:spcBef>
              <a:spcAft>
                <a:spcPts val="400"/>
              </a:spcAft>
            </a:pPr>
            <a:r>
              <a:rPr lang="es-MX" sz="1200" dirty="0">
                <a:solidFill>
                  <a:prstClr val="black"/>
                </a:solidFill>
                <a:latin typeface="Arial Black" panose="020B0A04020102020204" pitchFamily="34" charset="0"/>
              </a:rPr>
              <a:t>	a) Tabla de aplicabilidad</a:t>
            </a:r>
          </a:p>
          <a:p>
            <a:pPr algn="just">
              <a:spcBef>
                <a:spcPts val="400"/>
              </a:spcBef>
              <a:spcAft>
                <a:spcPts val="400"/>
              </a:spcAft>
            </a:pPr>
            <a:r>
              <a:rPr lang="es-MX" sz="1200" dirty="0">
                <a:solidFill>
                  <a:prstClr val="black"/>
                </a:solidFill>
                <a:latin typeface="Arial Black" panose="020B0A04020102020204" pitchFamily="34" charset="0"/>
              </a:rPr>
              <a:t>	</a:t>
            </a:r>
            <a:r>
              <a:rPr lang="es-MX" sz="1200" dirty="0">
                <a:solidFill>
                  <a:srgbClr val="00B050"/>
                </a:solidFill>
                <a:latin typeface="Arial Black" panose="020B0A04020102020204" pitchFamily="34" charset="0"/>
              </a:rPr>
              <a:t>b) Tabla de actualización y conservación de la Información</a:t>
            </a:r>
          </a:p>
          <a:p>
            <a:pPr algn="just">
              <a:spcBef>
                <a:spcPts val="400"/>
              </a:spcBef>
              <a:spcAft>
                <a:spcPts val="400"/>
              </a:spcAft>
            </a:pPr>
            <a:r>
              <a:rPr lang="es-MX" sz="1200" dirty="0">
                <a:solidFill>
                  <a:prstClr val="black"/>
                </a:solidFill>
                <a:latin typeface="Arial Black" panose="020B0A04020102020204" pitchFamily="34" charset="0"/>
              </a:rPr>
              <a:t>	c) Obligaciones Comunes</a:t>
            </a:r>
          </a:p>
          <a:p>
            <a:pPr algn="just">
              <a:spcBef>
                <a:spcPts val="400"/>
              </a:spcBef>
              <a:spcAft>
                <a:spcPts val="400"/>
              </a:spcAft>
            </a:pPr>
            <a:r>
              <a:rPr lang="es-MX" sz="1200" dirty="0">
                <a:solidFill>
                  <a:prstClr val="black"/>
                </a:solidFill>
                <a:latin typeface="Arial Black" panose="020B0A04020102020204" pitchFamily="34" charset="0"/>
              </a:rPr>
              <a:t>	d) Obligaciones Especificas</a:t>
            </a:r>
          </a:p>
          <a:p>
            <a:pPr algn="just">
              <a:spcBef>
                <a:spcPts val="400"/>
              </a:spcBef>
              <a:spcAft>
                <a:spcPts val="400"/>
              </a:spcAft>
            </a:pPr>
            <a:r>
              <a:rPr lang="es-MX" sz="1200" dirty="0">
                <a:latin typeface="Arial Black" panose="020B0A04020102020204" pitchFamily="34" charset="0"/>
              </a:rPr>
              <a:t>3. Lineamientos Técnicos Generales</a:t>
            </a:r>
          </a:p>
          <a:p>
            <a:pPr algn="just">
              <a:spcBef>
                <a:spcPts val="400"/>
              </a:spcBef>
              <a:spcAft>
                <a:spcPts val="400"/>
              </a:spcAft>
            </a:pPr>
            <a:r>
              <a:rPr lang="es-MX" sz="1200" dirty="0">
                <a:latin typeface="Arial Black" panose="020B0A04020102020204" pitchFamily="34" charset="0"/>
              </a:rPr>
              <a:t>	a) Estructura</a:t>
            </a:r>
          </a:p>
          <a:p>
            <a:pPr algn="just">
              <a:spcBef>
                <a:spcPts val="400"/>
              </a:spcBef>
              <a:spcAft>
                <a:spcPts val="400"/>
              </a:spcAft>
            </a:pPr>
            <a:r>
              <a:rPr lang="es-MX" sz="1200" dirty="0">
                <a:latin typeface="Arial Black" panose="020B0A04020102020204" pitchFamily="34" charset="0"/>
              </a:rPr>
              <a:t>	b) Contenido </a:t>
            </a:r>
            <a:endParaRPr lang="es-MX" sz="1200" dirty="0">
              <a:solidFill>
                <a:prstClr val="black"/>
              </a:solidFill>
              <a:latin typeface="Arial Black" panose="020B0A04020102020204" pitchFamily="34" charset="0"/>
            </a:endParaRPr>
          </a:p>
          <a:p>
            <a:pPr algn="just">
              <a:spcBef>
                <a:spcPts val="400"/>
              </a:spcBef>
              <a:spcAft>
                <a:spcPts val="400"/>
              </a:spcAft>
            </a:pPr>
            <a:r>
              <a:rPr lang="es-MX" sz="1200" dirty="0">
                <a:solidFill>
                  <a:prstClr val="black"/>
                </a:solidFill>
                <a:latin typeface="Arial Black" panose="020B0A04020102020204" pitchFamily="34" charset="0"/>
              </a:rPr>
              <a:t>4. Aplicaciones Tecnológicas para cumplimiento y soporte  materia de transparencia</a:t>
            </a:r>
          </a:p>
          <a:p>
            <a:pPr algn="just">
              <a:spcBef>
                <a:spcPts val="400"/>
              </a:spcBef>
              <a:spcAft>
                <a:spcPts val="400"/>
              </a:spcAft>
            </a:pPr>
            <a:r>
              <a:rPr lang="es-MX" sz="1200" dirty="0">
                <a:solidFill>
                  <a:prstClr val="black"/>
                </a:solidFill>
                <a:latin typeface="Arial Black" panose="020B0A04020102020204" pitchFamily="34" charset="0"/>
              </a:rPr>
              <a:t>	a) PNT</a:t>
            </a:r>
          </a:p>
          <a:p>
            <a:pPr algn="just">
              <a:spcBef>
                <a:spcPts val="400"/>
              </a:spcBef>
              <a:spcAft>
                <a:spcPts val="400"/>
              </a:spcAft>
            </a:pPr>
            <a:r>
              <a:rPr lang="es-MX" sz="1200" dirty="0">
                <a:solidFill>
                  <a:prstClr val="black"/>
                </a:solidFill>
                <a:latin typeface="Arial Black" panose="020B0A04020102020204" pitchFamily="34" charset="0"/>
              </a:rPr>
              <a:t>	b) Infomex</a:t>
            </a:r>
          </a:p>
          <a:p>
            <a:pPr algn="just">
              <a:spcBef>
                <a:spcPts val="400"/>
              </a:spcBef>
              <a:spcAft>
                <a:spcPts val="400"/>
              </a:spcAft>
            </a:pPr>
            <a:r>
              <a:rPr lang="es-MX" sz="1200" dirty="0">
                <a:solidFill>
                  <a:prstClr val="black"/>
                </a:solidFill>
                <a:latin typeface="Arial Black" panose="020B0A04020102020204" pitchFamily="34" charset="0"/>
              </a:rPr>
              <a:t>	c) INTRANET</a:t>
            </a:r>
          </a:p>
        </p:txBody>
      </p:sp>
    </p:spTree>
    <p:extLst>
      <p:ext uri="{BB962C8B-B14F-4D97-AF65-F5344CB8AC3E}">
        <p14:creationId xmlns:p14="http://schemas.microsoft.com/office/powerpoint/2010/main" val="126835036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p:nvPr/>
        </p:nvGrpSpPr>
        <p:grpSpPr>
          <a:xfrm>
            <a:off x="5927649" y="250338"/>
            <a:ext cx="3216351" cy="710403"/>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052285" y="253625"/>
            <a:ext cx="2998705" cy="738664"/>
          </a:xfrm>
          <a:prstGeom prst="rect">
            <a:avLst/>
          </a:prstGeom>
          <a:noFill/>
        </p:spPr>
        <p:txBody>
          <a:bodyPr wrap="square" rtlCol="0">
            <a:spAutoFit/>
          </a:bodyPr>
          <a:lstStyle/>
          <a:p>
            <a:pPr algn="ctr" defTabSz="676645"/>
            <a:r>
              <a:rPr lang="en-US" sz="1400" dirty="0">
                <a:solidFill>
                  <a:prstClr val="white"/>
                </a:solidFill>
                <a:latin typeface="Arial Black"/>
                <a:cs typeface="Arial Black"/>
              </a:rPr>
              <a:t>TABLA DE </a:t>
            </a:r>
            <a:r>
              <a:rPr lang="es-MX" sz="1400" dirty="0">
                <a:solidFill>
                  <a:prstClr val="white"/>
                </a:solidFill>
                <a:latin typeface="Arial Black"/>
                <a:cs typeface="Arial Black"/>
              </a:rPr>
              <a:t>actualización y conservación de la Información</a:t>
            </a:r>
            <a:endParaRPr lang="en-US" sz="1400" dirty="0">
              <a:solidFill>
                <a:prstClr val="white"/>
              </a:solidFill>
              <a:latin typeface="Arial Black"/>
              <a:cs typeface="Arial Black"/>
            </a:endParaRPr>
          </a:p>
        </p:txBody>
      </p:sp>
      <p:sp>
        <p:nvSpPr>
          <p:cNvPr id="2" name="CuadroTexto 1"/>
          <p:cNvSpPr txBox="1"/>
          <p:nvPr/>
        </p:nvSpPr>
        <p:spPr>
          <a:xfrm>
            <a:off x="914401" y="1992086"/>
            <a:ext cx="7141028" cy="3877985"/>
          </a:xfrm>
          <a:prstGeom prst="rect">
            <a:avLst/>
          </a:prstGeom>
          <a:noFill/>
        </p:spPr>
        <p:txBody>
          <a:bodyPr wrap="square" rtlCol="0">
            <a:spAutoFit/>
          </a:bodyPr>
          <a:lstStyle/>
          <a:p>
            <a:pPr algn="ctr"/>
            <a:r>
              <a:rPr lang="es-MX" sz="3000" dirty="0">
                <a:solidFill>
                  <a:srgbClr val="00B050"/>
                </a:solidFill>
                <a:latin typeface="Arial Black" panose="020B0A04020102020204" pitchFamily="34" charset="0"/>
              </a:rPr>
              <a:t>Cada Sujeto Obligado:</a:t>
            </a:r>
          </a:p>
          <a:p>
            <a:pPr algn="ctr"/>
            <a:endParaRPr lang="es-MX" sz="2400" dirty="0">
              <a:latin typeface="Arial Black" panose="020B0A04020102020204" pitchFamily="34" charset="0"/>
            </a:endParaRPr>
          </a:p>
          <a:p>
            <a:pPr algn="ctr"/>
            <a:r>
              <a:rPr lang="es-MX" sz="2400" dirty="0">
                <a:latin typeface="Arial Black" panose="020B0A04020102020204" pitchFamily="34" charset="0"/>
              </a:rPr>
              <a:t>Debe publicar su Tabla de Actualización y Conservación de la Información, misma que se publica en los Lineamientos Técnicos Generales.</a:t>
            </a:r>
          </a:p>
          <a:p>
            <a:pPr algn="ctr"/>
            <a:r>
              <a:rPr lang="es-MX" sz="2400" dirty="0">
                <a:latin typeface="Arial Black" panose="020B0A04020102020204" pitchFamily="34" charset="0"/>
              </a:rPr>
              <a:t>Ahí se señala los plazos en los que se actualiza la información y los periodos de conservación en los que se debe dejar publicada la información respectiva</a:t>
            </a:r>
          </a:p>
        </p:txBody>
      </p:sp>
    </p:spTree>
    <p:extLst>
      <p:ext uri="{BB962C8B-B14F-4D97-AF65-F5344CB8AC3E}">
        <p14:creationId xmlns:p14="http://schemas.microsoft.com/office/powerpoint/2010/main" val="241988386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D8F55B15-47A6-4AD0-991D-66EC9D8959F2}" type="slidenum">
              <a:rPr lang="es-MX" smtClean="0">
                <a:solidFill>
                  <a:prstClr val="black">
                    <a:tint val="75000"/>
                  </a:prstClr>
                </a:solidFill>
              </a:rPr>
              <a:pPr/>
              <a:t>2</a:t>
            </a:fld>
            <a:endParaRPr lang="es-MX">
              <a:solidFill>
                <a:prstClr val="black">
                  <a:tint val="75000"/>
                </a:prstClr>
              </a:solidFill>
            </a:endParaRPr>
          </a:p>
        </p:txBody>
      </p:sp>
      <p:sp>
        <p:nvSpPr>
          <p:cNvPr id="10" name="Rectángulo 9"/>
          <p:cNvSpPr/>
          <p:nvPr/>
        </p:nvSpPr>
        <p:spPr>
          <a:xfrm>
            <a:off x="1070267" y="1505240"/>
            <a:ext cx="7263244" cy="3958936"/>
          </a:xfrm>
          <a:prstGeom prst="rect">
            <a:avLst/>
          </a:prstGeom>
          <a:solidFill>
            <a:srgbClr val="001236"/>
          </a:solidFill>
          <a:ln>
            <a:solidFill>
              <a:srgbClr val="000B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4062" y="1851585"/>
            <a:ext cx="2857500" cy="2857500"/>
          </a:xfrm>
          <a:prstGeom prst="rect">
            <a:avLst/>
          </a:prstGeom>
        </p:spPr>
      </p:pic>
      <p:pic>
        <p:nvPicPr>
          <p:cNvPr id="1026" name="Picture 2" descr="Resultado de imagen para celular en vibrad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7114" y="1988670"/>
            <a:ext cx="3440844" cy="25833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4"/>
          <p:cNvSpPr txBox="1"/>
          <p:nvPr/>
        </p:nvSpPr>
        <p:spPr>
          <a:xfrm>
            <a:off x="6098789" y="250338"/>
            <a:ext cx="2998705" cy="705706"/>
          </a:xfrm>
          <a:prstGeom prst="rect">
            <a:avLst/>
          </a:prstGeom>
          <a:noFill/>
        </p:spPr>
        <p:txBody>
          <a:bodyPr wrap="square" rtlCol="0">
            <a:spAutoFit/>
          </a:bodyPr>
          <a:lstStyle/>
          <a:p>
            <a:pPr algn="ctr" defTabSz="676645"/>
            <a:r>
              <a:rPr lang="en-US" sz="1993" dirty="0">
                <a:solidFill>
                  <a:prstClr val="white"/>
                </a:solidFill>
                <a:latin typeface="Arial Black"/>
                <a:cs typeface="Arial Black"/>
              </a:rPr>
              <a:t>ÍNDICE</a:t>
            </a:r>
          </a:p>
          <a:p>
            <a:pPr algn="ctr" defTabSz="676645"/>
            <a:r>
              <a:rPr lang="en-US" sz="1993" dirty="0">
                <a:solidFill>
                  <a:prstClr val="white"/>
                </a:solidFill>
                <a:latin typeface="Arial Black"/>
                <a:cs typeface="Arial Black"/>
              </a:rPr>
              <a:t>PRIMERA PARTE</a:t>
            </a:r>
          </a:p>
        </p:txBody>
      </p:sp>
    </p:spTree>
    <p:extLst>
      <p:ext uri="{BB962C8B-B14F-4D97-AF65-F5344CB8AC3E}">
        <p14:creationId xmlns:p14="http://schemas.microsoft.com/office/powerpoint/2010/main" val="47315783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8F55B15-47A6-4AD0-991D-66EC9D8959F2}" type="slidenum">
              <a:rPr lang="es-MX" smtClean="0">
                <a:solidFill>
                  <a:prstClr val="black">
                    <a:tint val="75000"/>
                  </a:prstClr>
                </a:solidFill>
              </a:rPr>
              <a:pPr/>
              <a:t>20</a:t>
            </a:fld>
            <a:endParaRPr lang="es-MX">
              <a:solidFill>
                <a:prstClr val="black">
                  <a:tint val="75000"/>
                </a:prstClr>
              </a:solidFill>
            </a:endParaRPr>
          </a:p>
        </p:txBody>
      </p:sp>
      <p:grpSp>
        <p:nvGrpSpPr>
          <p:cNvPr id="7" name="Grupo 6"/>
          <p:cNvGrpSpPr/>
          <p:nvPr/>
        </p:nvGrpSpPr>
        <p:grpSpPr>
          <a:xfrm>
            <a:off x="5927649" y="250338"/>
            <a:ext cx="3216351" cy="710403"/>
            <a:chOff x="5240215" y="1005843"/>
            <a:chExt cx="4840410" cy="1069113"/>
          </a:xfrm>
        </p:grpSpPr>
        <p:sp>
          <p:nvSpPr>
            <p:cNvPr id="8" name="Redondear rectángulo de esquina sencilla 7"/>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9" name="Rectángulo redondeado 8"/>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10" name="TextBox 4"/>
          <p:cNvSpPr txBox="1"/>
          <p:nvPr/>
        </p:nvSpPr>
        <p:spPr>
          <a:xfrm>
            <a:off x="6111440" y="282422"/>
            <a:ext cx="2876120" cy="584775"/>
          </a:xfrm>
          <a:prstGeom prst="rect">
            <a:avLst/>
          </a:prstGeom>
          <a:noFill/>
        </p:spPr>
        <p:txBody>
          <a:bodyPr wrap="square" rtlCol="0">
            <a:spAutoFit/>
          </a:bodyPr>
          <a:lstStyle/>
          <a:p>
            <a:pPr algn="ctr" defTabSz="676645"/>
            <a:r>
              <a:rPr lang="en-US" sz="1600" dirty="0" err="1">
                <a:solidFill>
                  <a:prstClr val="white"/>
                </a:solidFill>
                <a:latin typeface="Arial Black"/>
                <a:cs typeface="Arial Black"/>
              </a:rPr>
              <a:t>Tablas</a:t>
            </a:r>
            <a:r>
              <a:rPr lang="en-US" sz="1600" dirty="0">
                <a:solidFill>
                  <a:prstClr val="white"/>
                </a:solidFill>
                <a:latin typeface="Arial Black"/>
                <a:cs typeface="Arial Black"/>
              </a:rPr>
              <a:t> de </a:t>
            </a:r>
            <a:r>
              <a:rPr lang="en-US" sz="1600" dirty="0" err="1">
                <a:solidFill>
                  <a:prstClr val="white"/>
                </a:solidFill>
                <a:latin typeface="Arial Black"/>
                <a:cs typeface="Arial Black"/>
              </a:rPr>
              <a:t>Actualización</a:t>
            </a:r>
            <a:r>
              <a:rPr lang="en-US" sz="1600" dirty="0">
                <a:solidFill>
                  <a:prstClr val="white"/>
                </a:solidFill>
                <a:latin typeface="Arial Black"/>
                <a:cs typeface="Arial Black"/>
              </a:rPr>
              <a:t> y </a:t>
            </a:r>
            <a:r>
              <a:rPr lang="en-US" sz="1600" dirty="0" err="1">
                <a:solidFill>
                  <a:prstClr val="white"/>
                </a:solidFill>
                <a:latin typeface="Arial Black"/>
                <a:cs typeface="Arial Black"/>
              </a:rPr>
              <a:t>Conservación</a:t>
            </a:r>
            <a:endParaRPr lang="en-US" sz="1600" dirty="0">
              <a:solidFill>
                <a:prstClr val="white"/>
              </a:solidFill>
              <a:latin typeface="Arial Black"/>
              <a:cs typeface="Arial Black"/>
            </a:endParaRPr>
          </a:p>
        </p:txBody>
      </p:sp>
      <p:pic>
        <p:nvPicPr>
          <p:cNvPr id="11" name="Imagen 10"/>
          <p:cNvPicPr>
            <a:picLocks noChangeAspect="1"/>
          </p:cNvPicPr>
          <p:nvPr/>
        </p:nvPicPr>
        <p:blipFill>
          <a:blip r:embed="rId2"/>
          <a:stretch>
            <a:fillRect/>
          </a:stretch>
        </p:blipFill>
        <p:spPr>
          <a:xfrm>
            <a:off x="746824" y="1141556"/>
            <a:ext cx="8023264" cy="5214795"/>
          </a:xfrm>
          <a:prstGeom prst="rect">
            <a:avLst/>
          </a:prstGeom>
        </p:spPr>
      </p:pic>
    </p:spTree>
    <p:extLst>
      <p:ext uri="{BB962C8B-B14F-4D97-AF65-F5344CB8AC3E}">
        <p14:creationId xmlns:p14="http://schemas.microsoft.com/office/powerpoint/2010/main" val="34988125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5927649" y="250338"/>
            <a:ext cx="3216351" cy="710403"/>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052285" y="406029"/>
            <a:ext cx="2998705" cy="399020"/>
          </a:xfrm>
          <a:prstGeom prst="rect">
            <a:avLst/>
          </a:prstGeom>
          <a:noFill/>
        </p:spPr>
        <p:txBody>
          <a:bodyPr wrap="square" rtlCol="0">
            <a:spAutoFit/>
          </a:bodyPr>
          <a:lstStyle/>
          <a:p>
            <a:pPr algn="ctr" defTabSz="676645"/>
            <a:r>
              <a:rPr lang="en-US" sz="1993" dirty="0">
                <a:solidFill>
                  <a:prstClr val="white"/>
                </a:solidFill>
                <a:latin typeface="Arial Black"/>
                <a:cs typeface="Arial Black"/>
              </a:rPr>
              <a:t>CONTENIDO</a:t>
            </a:r>
          </a:p>
        </p:txBody>
      </p:sp>
      <p:sp>
        <p:nvSpPr>
          <p:cNvPr id="2" name="Marcador de número de diapositiva 1"/>
          <p:cNvSpPr>
            <a:spLocks noGrp="1"/>
          </p:cNvSpPr>
          <p:nvPr>
            <p:ph type="sldNum" sz="quarter" idx="12"/>
          </p:nvPr>
        </p:nvSpPr>
        <p:spPr/>
        <p:txBody>
          <a:bodyPr/>
          <a:lstStyle/>
          <a:p>
            <a:fld id="{D8F55B15-47A6-4AD0-991D-66EC9D8959F2}" type="slidenum">
              <a:rPr lang="es-MX" smtClean="0">
                <a:solidFill>
                  <a:prstClr val="black">
                    <a:tint val="75000"/>
                  </a:prstClr>
                </a:solidFill>
              </a:rPr>
              <a:pPr/>
              <a:t>21</a:t>
            </a:fld>
            <a:endParaRPr lang="es-MX">
              <a:solidFill>
                <a:prstClr val="black">
                  <a:tint val="75000"/>
                </a:prstClr>
              </a:solidFill>
            </a:endParaRPr>
          </a:p>
        </p:txBody>
      </p:sp>
      <p:sp>
        <p:nvSpPr>
          <p:cNvPr id="3" name="Rectángulo 2"/>
          <p:cNvSpPr/>
          <p:nvPr/>
        </p:nvSpPr>
        <p:spPr>
          <a:xfrm>
            <a:off x="1338943" y="1230068"/>
            <a:ext cx="7426778" cy="4970591"/>
          </a:xfrm>
          <a:prstGeom prst="rect">
            <a:avLst/>
          </a:prstGeom>
        </p:spPr>
        <p:txBody>
          <a:bodyPr wrap="square">
            <a:spAutoFit/>
          </a:bodyPr>
          <a:lstStyle/>
          <a:p>
            <a:pPr marL="342900" indent="-342900" algn="just">
              <a:spcBef>
                <a:spcPts val="600"/>
              </a:spcBef>
              <a:spcAft>
                <a:spcPts val="400"/>
              </a:spcAft>
              <a:buAutoNum type="arabicPeriod"/>
            </a:pPr>
            <a:r>
              <a:rPr lang="es-MX" sz="1200" dirty="0">
                <a:latin typeface="Arial Black" panose="020B0A04020102020204" pitchFamily="34" charset="0"/>
              </a:rPr>
              <a:t>Contexto</a:t>
            </a:r>
          </a:p>
          <a:p>
            <a:pPr algn="just">
              <a:spcBef>
                <a:spcPts val="600"/>
              </a:spcBef>
              <a:spcAft>
                <a:spcPts val="400"/>
              </a:spcAft>
            </a:pPr>
            <a:r>
              <a:rPr lang="es-MX" sz="1200" dirty="0">
                <a:solidFill>
                  <a:schemeClr val="accent5"/>
                </a:solidFill>
                <a:latin typeface="Arial Black" panose="020B0A04020102020204" pitchFamily="34" charset="0"/>
              </a:rPr>
              <a:t>	</a:t>
            </a:r>
            <a:r>
              <a:rPr lang="es-MX" sz="1200" dirty="0">
                <a:latin typeface="Arial Black" panose="020B0A04020102020204" pitchFamily="34" charset="0"/>
              </a:rPr>
              <a:t>a) Evolución del marco Normativo</a:t>
            </a:r>
          </a:p>
          <a:p>
            <a:pPr algn="just">
              <a:spcBef>
                <a:spcPts val="600"/>
              </a:spcBef>
              <a:spcAft>
                <a:spcPts val="400"/>
              </a:spcAft>
            </a:pPr>
            <a:r>
              <a:rPr lang="es-MX" sz="1200" dirty="0">
                <a:latin typeface="Arial Black" panose="020B0A04020102020204" pitchFamily="34" charset="0"/>
              </a:rPr>
              <a:t>	b) Comparativo armonización </a:t>
            </a:r>
          </a:p>
          <a:p>
            <a:pPr algn="just">
              <a:spcBef>
                <a:spcPts val="600"/>
              </a:spcBef>
              <a:spcAft>
                <a:spcPts val="400"/>
              </a:spcAft>
            </a:pPr>
            <a:r>
              <a:rPr lang="es-MX" sz="1200" dirty="0">
                <a:latin typeface="Arial Black" panose="020B0A04020102020204" pitchFamily="34" charset="0"/>
              </a:rPr>
              <a:t>	c) Responsables</a:t>
            </a:r>
          </a:p>
          <a:p>
            <a:pPr marL="1543050" lvl="3" indent="-171450" algn="just">
              <a:spcBef>
                <a:spcPts val="600"/>
              </a:spcBef>
              <a:spcAft>
                <a:spcPts val="400"/>
              </a:spcAft>
              <a:buFont typeface="Arial" panose="020B0604020202020204" pitchFamily="34" charset="0"/>
              <a:buChar char="•"/>
            </a:pPr>
            <a:r>
              <a:rPr lang="es-MX" sz="1200" dirty="0">
                <a:latin typeface="Arial Black" panose="020B0A04020102020204" pitchFamily="34" charset="0"/>
              </a:rPr>
              <a:t>Area Administrativa</a:t>
            </a:r>
          </a:p>
          <a:p>
            <a:pPr marL="1543050" lvl="3" indent="-171450" algn="just">
              <a:spcBef>
                <a:spcPts val="600"/>
              </a:spcBef>
              <a:spcAft>
                <a:spcPts val="400"/>
              </a:spcAft>
              <a:buFont typeface="Arial" panose="020B0604020202020204" pitchFamily="34" charset="0"/>
              <a:buChar char="•"/>
            </a:pPr>
            <a:r>
              <a:rPr lang="es-MX" sz="1200" dirty="0">
                <a:latin typeface="Arial Black" panose="020B0A04020102020204" pitchFamily="34" charset="0"/>
              </a:rPr>
              <a:t>Unidad de Transparencia</a:t>
            </a:r>
          </a:p>
          <a:p>
            <a:pPr marL="1543050" lvl="3" indent="-171450" algn="just">
              <a:spcBef>
                <a:spcPts val="600"/>
              </a:spcBef>
              <a:spcAft>
                <a:spcPts val="400"/>
              </a:spcAft>
              <a:buFont typeface="Arial" panose="020B0604020202020204" pitchFamily="34" charset="0"/>
              <a:buChar char="•"/>
            </a:pPr>
            <a:r>
              <a:rPr lang="es-MX" sz="1200" dirty="0">
                <a:latin typeface="Arial Black" panose="020B0A04020102020204" pitchFamily="34" charset="0"/>
              </a:rPr>
              <a:t>Comité de Transparencia</a:t>
            </a:r>
          </a:p>
          <a:p>
            <a:pPr algn="just">
              <a:spcBef>
                <a:spcPts val="600"/>
              </a:spcBef>
              <a:spcAft>
                <a:spcPts val="400"/>
              </a:spcAft>
            </a:pPr>
            <a:r>
              <a:rPr lang="es-MX" sz="1200" dirty="0">
                <a:solidFill>
                  <a:srgbClr val="0070C0"/>
                </a:solidFill>
                <a:latin typeface="Arial Black" panose="020B0A04020102020204" pitchFamily="34" charset="0"/>
              </a:rPr>
              <a:t>2. Obligaciones de Transparencia</a:t>
            </a:r>
          </a:p>
          <a:p>
            <a:pPr algn="just">
              <a:spcBef>
                <a:spcPts val="600"/>
              </a:spcBef>
              <a:spcAft>
                <a:spcPts val="400"/>
              </a:spcAft>
            </a:pPr>
            <a:r>
              <a:rPr lang="es-MX" sz="1200" dirty="0">
                <a:solidFill>
                  <a:prstClr val="black"/>
                </a:solidFill>
                <a:latin typeface="Arial Black" panose="020B0A04020102020204" pitchFamily="34" charset="0"/>
              </a:rPr>
              <a:t>	a) Tabla de aplicabilidad</a:t>
            </a:r>
          </a:p>
          <a:p>
            <a:pPr algn="just">
              <a:spcBef>
                <a:spcPts val="600"/>
              </a:spcBef>
              <a:spcAft>
                <a:spcPts val="400"/>
              </a:spcAft>
            </a:pPr>
            <a:r>
              <a:rPr lang="es-MX" sz="1200" dirty="0">
                <a:solidFill>
                  <a:prstClr val="black"/>
                </a:solidFill>
                <a:latin typeface="Arial Black" panose="020B0A04020102020204" pitchFamily="34" charset="0"/>
              </a:rPr>
              <a:t>	b) Tabla de actualización y conservación de la Información</a:t>
            </a:r>
          </a:p>
          <a:p>
            <a:pPr algn="just">
              <a:spcBef>
                <a:spcPts val="600"/>
              </a:spcBef>
              <a:spcAft>
                <a:spcPts val="400"/>
              </a:spcAft>
            </a:pPr>
            <a:r>
              <a:rPr lang="es-MX" sz="1200" dirty="0">
                <a:solidFill>
                  <a:prstClr val="black"/>
                </a:solidFill>
                <a:latin typeface="Arial Black" panose="020B0A04020102020204" pitchFamily="34" charset="0"/>
              </a:rPr>
              <a:t>	</a:t>
            </a:r>
            <a:r>
              <a:rPr lang="es-MX" sz="1200" dirty="0">
                <a:solidFill>
                  <a:srgbClr val="00B050"/>
                </a:solidFill>
                <a:latin typeface="Arial Black" panose="020B0A04020102020204" pitchFamily="34" charset="0"/>
              </a:rPr>
              <a:t>c) Obligaciones Comunes</a:t>
            </a:r>
          </a:p>
          <a:p>
            <a:pPr algn="just">
              <a:spcBef>
                <a:spcPts val="600"/>
              </a:spcBef>
              <a:spcAft>
                <a:spcPts val="400"/>
              </a:spcAft>
            </a:pPr>
            <a:r>
              <a:rPr lang="es-MX" sz="1200" dirty="0">
                <a:solidFill>
                  <a:prstClr val="black"/>
                </a:solidFill>
                <a:latin typeface="Arial Black" panose="020B0A04020102020204" pitchFamily="34" charset="0"/>
              </a:rPr>
              <a:t>	d) Obligaciones Especificas</a:t>
            </a:r>
          </a:p>
          <a:p>
            <a:pPr algn="just">
              <a:spcBef>
                <a:spcPts val="600"/>
              </a:spcBef>
              <a:spcAft>
                <a:spcPts val="400"/>
              </a:spcAft>
            </a:pPr>
            <a:r>
              <a:rPr lang="es-MX" sz="1200" dirty="0">
                <a:solidFill>
                  <a:prstClr val="black"/>
                </a:solidFill>
                <a:latin typeface="Arial Black" panose="020B0A04020102020204" pitchFamily="34" charset="0"/>
              </a:rPr>
              <a:t>3. Aplicaciones Tecnológicas para cumplimiento y soporte  materia de transparencia</a:t>
            </a:r>
          </a:p>
          <a:p>
            <a:pPr algn="just">
              <a:spcBef>
                <a:spcPts val="600"/>
              </a:spcBef>
              <a:spcAft>
                <a:spcPts val="400"/>
              </a:spcAft>
            </a:pPr>
            <a:r>
              <a:rPr lang="es-MX" sz="1200" dirty="0">
                <a:solidFill>
                  <a:prstClr val="black"/>
                </a:solidFill>
                <a:latin typeface="Arial Black" panose="020B0A04020102020204" pitchFamily="34" charset="0"/>
              </a:rPr>
              <a:t>	a) PNT</a:t>
            </a:r>
          </a:p>
          <a:p>
            <a:pPr algn="just">
              <a:spcBef>
                <a:spcPts val="600"/>
              </a:spcBef>
              <a:spcAft>
                <a:spcPts val="400"/>
              </a:spcAft>
            </a:pPr>
            <a:r>
              <a:rPr lang="es-MX" sz="1200" dirty="0">
                <a:solidFill>
                  <a:prstClr val="black"/>
                </a:solidFill>
                <a:latin typeface="Arial Black" panose="020B0A04020102020204" pitchFamily="34" charset="0"/>
              </a:rPr>
              <a:t>	b) Infomex</a:t>
            </a:r>
          </a:p>
          <a:p>
            <a:pPr algn="just">
              <a:spcBef>
                <a:spcPts val="600"/>
              </a:spcBef>
              <a:spcAft>
                <a:spcPts val="400"/>
              </a:spcAft>
            </a:pPr>
            <a:r>
              <a:rPr lang="es-MX" sz="1200" dirty="0">
                <a:solidFill>
                  <a:prstClr val="black"/>
                </a:solidFill>
                <a:latin typeface="Arial Black" panose="020B0A04020102020204" pitchFamily="34" charset="0"/>
              </a:rPr>
              <a:t>	c) INTRANET</a:t>
            </a:r>
          </a:p>
        </p:txBody>
      </p:sp>
    </p:spTree>
    <p:extLst>
      <p:ext uri="{BB962C8B-B14F-4D97-AF65-F5344CB8AC3E}">
        <p14:creationId xmlns:p14="http://schemas.microsoft.com/office/powerpoint/2010/main" val="99896722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p:cNvGrpSpPr/>
          <p:nvPr/>
        </p:nvGrpSpPr>
        <p:grpSpPr>
          <a:xfrm>
            <a:off x="5927649" y="103948"/>
            <a:ext cx="3216351" cy="710403"/>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4" name="Rectángulo redondeado 3"/>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13" name="CuadroTexto 12"/>
          <p:cNvSpPr txBox="1"/>
          <p:nvPr/>
        </p:nvSpPr>
        <p:spPr>
          <a:xfrm>
            <a:off x="6071540" y="205692"/>
            <a:ext cx="2977489" cy="584775"/>
          </a:xfrm>
          <a:prstGeom prst="rect">
            <a:avLst/>
          </a:prstGeom>
          <a:noFill/>
        </p:spPr>
        <p:txBody>
          <a:bodyPr wrap="square" rtlCol="0">
            <a:spAutoFit/>
          </a:bodyPr>
          <a:lstStyle/>
          <a:p>
            <a:pPr algn="ctr" defTabSz="676645"/>
            <a:r>
              <a:rPr lang="es-MX" sz="1600" b="1" dirty="0">
                <a:solidFill>
                  <a:prstClr val="white"/>
                </a:solidFill>
                <a:latin typeface="Arial Black" panose="020B0A04020102020204" pitchFamily="34" charset="0"/>
                <a:cs typeface="Arial" panose="020B0604020202020204" pitchFamily="34" charset="0"/>
              </a:rPr>
              <a:t>OBLIGACIONES DE TRANSPARENCIA</a:t>
            </a:r>
          </a:p>
        </p:txBody>
      </p:sp>
      <p:sp>
        <p:nvSpPr>
          <p:cNvPr id="14" name="3 Rectángulo redondeado"/>
          <p:cNvSpPr/>
          <p:nvPr/>
        </p:nvSpPr>
        <p:spPr>
          <a:xfrm>
            <a:off x="505246" y="2345936"/>
            <a:ext cx="6070640" cy="3473291"/>
          </a:xfrm>
          <a:prstGeom prst="roundRect">
            <a:avLst/>
          </a:prstGeom>
          <a:solidFill>
            <a:schemeClr val="bg1">
              <a:lumMod val="95000"/>
            </a:schemeClr>
          </a:solidFill>
          <a:ln w="57150">
            <a:solidFill>
              <a:srgbClr val="7030A0"/>
            </a:solidFill>
          </a:ln>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s-MX" b="1" dirty="0">
                <a:solidFill>
                  <a:srgbClr val="2F2B20"/>
                </a:solidFill>
                <a:latin typeface="Arial Black" panose="020B0A04020102020204" pitchFamily="34" charset="0"/>
              </a:rPr>
              <a:t>Toda INFORMACIÓN generada, adquirida, obtenida, transformada o en posesión de los sujetos obligados se considera </a:t>
            </a:r>
            <a:r>
              <a:rPr lang="es-MX" b="1" u="sng" dirty="0">
                <a:solidFill>
                  <a:srgbClr val="7030A0"/>
                </a:solidFill>
                <a:latin typeface="Arial Black" panose="020B0A04020102020204" pitchFamily="34" charset="0"/>
              </a:rPr>
              <a:t>información pública</a:t>
            </a:r>
            <a:r>
              <a:rPr lang="es-MX" b="1" dirty="0">
                <a:solidFill>
                  <a:srgbClr val="2F2B20"/>
                </a:solidFill>
                <a:latin typeface="Arial Black" panose="020B0A04020102020204" pitchFamily="34" charset="0"/>
              </a:rPr>
              <a:t>, accesible a cualquier persona en los términos y condiciones que establece esta Ley y demás normatividad aplicable; sólo podrá ser clasificada excepcionalmente como reservada temporalmente por razones de interés público, en los términos dispuestos por la Ley.</a:t>
            </a:r>
          </a:p>
        </p:txBody>
      </p:sp>
      <p:sp>
        <p:nvSpPr>
          <p:cNvPr id="2" name="Flecha derecha 1"/>
          <p:cNvSpPr/>
          <p:nvPr/>
        </p:nvSpPr>
        <p:spPr>
          <a:xfrm>
            <a:off x="6575885" y="3315509"/>
            <a:ext cx="533245" cy="363474"/>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3" name="CuadroTexto 2"/>
          <p:cNvSpPr txBox="1"/>
          <p:nvPr/>
        </p:nvSpPr>
        <p:spPr>
          <a:xfrm>
            <a:off x="6908429" y="3119963"/>
            <a:ext cx="2142126" cy="1661993"/>
          </a:xfrm>
          <a:prstGeom prst="rect">
            <a:avLst/>
          </a:prstGeom>
          <a:noFill/>
          <a:ln w="38100">
            <a:solidFill>
              <a:srgbClr val="7030A0"/>
            </a:solidFill>
          </a:ln>
        </p:spPr>
        <p:style>
          <a:lnRef idx="0">
            <a:scrgbClr r="0" g="0" b="0"/>
          </a:lnRef>
          <a:fillRef idx="1003">
            <a:schemeClr val="lt2"/>
          </a:fillRef>
          <a:effectRef idx="0">
            <a:scrgbClr r="0" g="0" b="0"/>
          </a:effectRef>
          <a:fontRef idx="major"/>
        </p:style>
        <p:txBody>
          <a:bodyPr wrap="none" rtlCol="0">
            <a:spAutoFit/>
          </a:bodyPr>
          <a:lstStyle/>
          <a:p>
            <a:pPr algn="ctr"/>
            <a:r>
              <a:rPr lang="es-MX" sz="1600" dirty="0">
                <a:solidFill>
                  <a:schemeClr val="accent6">
                    <a:lumMod val="75000"/>
                  </a:schemeClr>
                </a:solidFill>
                <a:latin typeface="Arial Black" panose="020B0A04020102020204" pitchFamily="34" charset="0"/>
              </a:rPr>
              <a:t>OBLIGACIONES</a:t>
            </a:r>
          </a:p>
          <a:p>
            <a:pPr algn="ctr"/>
            <a:r>
              <a:rPr lang="es-MX" sz="1600" dirty="0">
                <a:solidFill>
                  <a:schemeClr val="accent6">
                    <a:lumMod val="75000"/>
                  </a:schemeClr>
                </a:solidFill>
                <a:latin typeface="Arial Black" panose="020B0A04020102020204" pitchFamily="34" charset="0"/>
              </a:rPr>
              <a:t>DE</a:t>
            </a:r>
          </a:p>
          <a:p>
            <a:pPr algn="ctr"/>
            <a:r>
              <a:rPr lang="es-MX" sz="1600" dirty="0">
                <a:solidFill>
                  <a:schemeClr val="accent6">
                    <a:lumMod val="75000"/>
                  </a:schemeClr>
                </a:solidFill>
                <a:latin typeface="Arial Black" panose="020B0A04020102020204" pitchFamily="34" charset="0"/>
              </a:rPr>
              <a:t>TRANSPARENCIA</a:t>
            </a:r>
          </a:p>
          <a:p>
            <a:pPr algn="ctr"/>
            <a:endParaRPr lang="es-MX" sz="1350" dirty="0">
              <a:solidFill>
                <a:schemeClr val="accent6">
                  <a:lumMod val="75000"/>
                </a:schemeClr>
              </a:solidFill>
              <a:latin typeface="Arial Black" panose="020B0A04020102020204" pitchFamily="34" charset="0"/>
            </a:endParaRPr>
          </a:p>
          <a:p>
            <a:pPr algn="ctr"/>
            <a:r>
              <a:rPr lang="es-MX" sz="1350" dirty="0">
                <a:solidFill>
                  <a:schemeClr val="accent6">
                    <a:lumMod val="75000"/>
                  </a:schemeClr>
                </a:solidFill>
                <a:latin typeface="Arial Black" panose="020B0A04020102020204" pitchFamily="34" charset="0"/>
              </a:rPr>
              <a:t>PARA LOS</a:t>
            </a:r>
          </a:p>
          <a:p>
            <a:pPr algn="ctr"/>
            <a:r>
              <a:rPr lang="es-MX" sz="1350" dirty="0">
                <a:solidFill>
                  <a:schemeClr val="accent6">
                    <a:lumMod val="75000"/>
                  </a:schemeClr>
                </a:solidFill>
                <a:latin typeface="Arial Black" panose="020B0A04020102020204" pitchFamily="34" charset="0"/>
              </a:rPr>
              <a:t>SUJETOS </a:t>
            </a:r>
          </a:p>
          <a:p>
            <a:pPr algn="ctr"/>
            <a:r>
              <a:rPr lang="es-MX" sz="1350" dirty="0">
                <a:solidFill>
                  <a:schemeClr val="accent6">
                    <a:lumMod val="75000"/>
                  </a:schemeClr>
                </a:solidFill>
                <a:latin typeface="Arial Black" panose="020B0A04020102020204" pitchFamily="34" charset="0"/>
              </a:rPr>
              <a:t>OBLIGADOS</a:t>
            </a:r>
          </a:p>
        </p:txBody>
      </p:sp>
      <p:sp>
        <p:nvSpPr>
          <p:cNvPr id="7" name="CuadroTexto 6"/>
          <p:cNvSpPr txBox="1"/>
          <p:nvPr/>
        </p:nvSpPr>
        <p:spPr>
          <a:xfrm>
            <a:off x="287214" y="1484363"/>
            <a:ext cx="8739508" cy="400110"/>
          </a:xfrm>
          <a:prstGeom prst="rect">
            <a:avLst/>
          </a:prstGeom>
          <a:noFill/>
        </p:spPr>
        <p:txBody>
          <a:bodyPr wrap="none" rtlCol="0">
            <a:spAutoFit/>
          </a:bodyPr>
          <a:lstStyle/>
          <a:p>
            <a:r>
              <a:rPr lang="es-MX" sz="2000" dirty="0">
                <a:solidFill>
                  <a:srgbClr val="7030A0"/>
                </a:solidFill>
                <a:latin typeface="Arial Black" panose="020B0A04020102020204" pitchFamily="34" charset="0"/>
              </a:rPr>
              <a:t>La normatividad en materia de transparencia determina que:</a:t>
            </a:r>
          </a:p>
        </p:txBody>
      </p:sp>
    </p:spTree>
    <p:extLst>
      <p:ext uri="{BB962C8B-B14F-4D97-AF65-F5344CB8AC3E}">
        <p14:creationId xmlns:p14="http://schemas.microsoft.com/office/powerpoint/2010/main" val="114040488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p:cNvPicPr>
            <a:picLocks noChangeAspect="1"/>
          </p:cNvPicPr>
          <p:nvPr/>
        </p:nvPicPr>
        <p:blipFill>
          <a:blip r:embed="rId2"/>
          <a:stretch>
            <a:fillRect/>
          </a:stretch>
        </p:blipFill>
        <p:spPr>
          <a:xfrm>
            <a:off x="3970859" y="2079993"/>
            <a:ext cx="1925830" cy="2309492"/>
          </a:xfrm>
          <a:prstGeom prst="rect">
            <a:avLst/>
          </a:prstGeom>
        </p:spPr>
      </p:pic>
      <p:grpSp>
        <p:nvGrpSpPr>
          <p:cNvPr id="5" name="Grupo 4"/>
          <p:cNvGrpSpPr/>
          <p:nvPr/>
        </p:nvGrpSpPr>
        <p:grpSpPr>
          <a:xfrm>
            <a:off x="5927649" y="103948"/>
            <a:ext cx="3216351" cy="710403"/>
            <a:chOff x="5240215" y="1005843"/>
            <a:chExt cx="4840410" cy="1069113"/>
          </a:xfrm>
        </p:grpSpPr>
        <p:sp>
          <p:nvSpPr>
            <p:cNvPr id="6" name="Redondear rectángulo de esquina sencilla 5"/>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7" name="Rectángulo redondeado 6"/>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8" name="CuadroTexto 7"/>
          <p:cNvSpPr txBox="1"/>
          <p:nvPr/>
        </p:nvSpPr>
        <p:spPr>
          <a:xfrm>
            <a:off x="6052284" y="207859"/>
            <a:ext cx="2977489" cy="584775"/>
          </a:xfrm>
          <a:prstGeom prst="rect">
            <a:avLst/>
          </a:prstGeom>
          <a:noFill/>
        </p:spPr>
        <p:txBody>
          <a:bodyPr wrap="square" rtlCol="0">
            <a:spAutoFit/>
          </a:bodyPr>
          <a:lstStyle/>
          <a:p>
            <a:pPr algn="ctr" defTabSz="676645"/>
            <a:r>
              <a:rPr lang="es-MX" sz="1600" b="1" dirty="0">
                <a:solidFill>
                  <a:prstClr val="white"/>
                </a:solidFill>
                <a:latin typeface="Arial Black" panose="020B0A04020102020204" pitchFamily="34" charset="0"/>
                <a:cs typeface="Arial" panose="020B0604020202020204" pitchFamily="34" charset="0"/>
              </a:rPr>
              <a:t>OBLIGACIONES DE TRANSPARENCIA</a:t>
            </a:r>
          </a:p>
        </p:txBody>
      </p:sp>
      <p:sp>
        <p:nvSpPr>
          <p:cNvPr id="11" name="Rectángulo 10"/>
          <p:cNvSpPr/>
          <p:nvPr/>
        </p:nvSpPr>
        <p:spPr>
          <a:xfrm>
            <a:off x="369394" y="1286779"/>
            <a:ext cx="3626428" cy="4832092"/>
          </a:xfrm>
          <a:prstGeom prst="rect">
            <a:avLst/>
          </a:prstGeom>
        </p:spPr>
        <p:txBody>
          <a:bodyPr wrap="square">
            <a:spAutoFit/>
          </a:bodyPr>
          <a:lstStyle/>
          <a:p>
            <a:pPr algn="just"/>
            <a:r>
              <a:rPr lang="es-MX" sz="2200" dirty="0">
                <a:latin typeface="Arial Black" panose="020B0A04020102020204" pitchFamily="34" charset="0"/>
              </a:rPr>
              <a:t>La información que los </a:t>
            </a:r>
            <a:r>
              <a:rPr lang="es-MX" sz="2200" dirty="0">
                <a:solidFill>
                  <a:schemeClr val="accent6">
                    <a:lumMod val="75000"/>
                  </a:schemeClr>
                </a:solidFill>
                <a:latin typeface="Arial Black" panose="020B0A04020102020204" pitchFamily="34" charset="0"/>
              </a:rPr>
              <a:t>SUJETOS OBLIGADOS </a:t>
            </a:r>
            <a:r>
              <a:rPr lang="es-MX" sz="2200" dirty="0">
                <a:latin typeface="Arial Black" panose="020B0A04020102020204" pitchFamily="34" charset="0"/>
              </a:rPr>
              <a:t>deben </a:t>
            </a:r>
            <a:r>
              <a:rPr lang="es-MX" sz="2200" dirty="0">
                <a:solidFill>
                  <a:schemeClr val="accent6">
                    <a:lumMod val="75000"/>
                  </a:schemeClr>
                </a:solidFill>
                <a:latin typeface="Arial Black" panose="020B0A04020102020204" pitchFamily="34" charset="0"/>
              </a:rPr>
              <a:t>difundir</a:t>
            </a:r>
            <a:r>
              <a:rPr lang="es-MX" sz="2200" dirty="0">
                <a:latin typeface="Arial Black" panose="020B0A04020102020204" pitchFamily="34" charset="0"/>
              </a:rPr>
              <a:t> de manera obligatoria, permanente y actualizada, a través de sus </a:t>
            </a:r>
            <a:r>
              <a:rPr lang="es-MX" sz="2200" dirty="0">
                <a:solidFill>
                  <a:schemeClr val="accent6">
                    <a:lumMod val="75000"/>
                  </a:schemeClr>
                </a:solidFill>
                <a:latin typeface="Arial Black" panose="020B0A04020102020204" pitchFamily="34" charset="0"/>
              </a:rPr>
              <a:t>sitios web </a:t>
            </a:r>
            <a:r>
              <a:rPr lang="es-MX" sz="2200" dirty="0">
                <a:latin typeface="Arial Black" panose="020B0A04020102020204" pitchFamily="34" charset="0"/>
              </a:rPr>
              <a:t>y de la </a:t>
            </a:r>
            <a:r>
              <a:rPr lang="es-MX" sz="2200" dirty="0">
                <a:solidFill>
                  <a:schemeClr val="accent6">
                    <a:lumMod val="75000"/>
                  </a:schemeClr>
                </a:solidFill>
                <a:latin typeface="Arial Black" panose="020B0A04020102020204" pitchFamily="34" charset="0"/>
              </a:rPr>
              <a:t>Plataforma Nacional de Transparencia, </a:t>
            </a:r>
            <a:r>
              <a:rPr lang="es-MX" sz="2200" dirty="0">
                <a:latin typeface="Arial Black" panose="020B0A04020102020204" pitchFamily="34" charset="0"/>
              </a:rPr>
              <a:t>sin que para ello medie una solicitud de acceso.</a:t>
            </a:r>
          </a:p>
        </p:txBody>
      </p:sp>
      <p:sp>
        <p:nvSpPr>
          <p:cNvPr id="17" name="CuadroTexto 16"/>
          <p:cNvSpPr txBox="1"/>
          <p:nvPr/>
        </p:nvSpPr>
        <p:spPr>
          <a:xfrm>
            <a:off x="6570488" y="2272007"/>
            <a:ext cx="2155455" cy="646331"/>
          </a:xfrm>
          <a:prstGeom prst="rect">
            <a:avLst/>
          </a:prstGeom>
          <a:solidFill>
            <a:srgbClr val="4B30F0"/>
          </a:solidFill>
          <a:ln>
            <a:solidFill>
              <a:srgbClr val="4B3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MX"/>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MX" dirty="0">
                <a:latin typeface="Arial Black" panose="020B0A04020102020204" pitchFamily="34" charset="0"/>
              </a:rPr>
              <a:t>OBLIGACIONES COMUNES</a:t>
            </a:r>
          </a:p>
        </p:txBody>
      </p:sp>
      <p:sp>
        <p:nvSpPr>
          <p:cNvPr id="18" name="CuadroTexto 17"/>
          <p:cNvSpPr txBox="1"/>
          <p:nvPr/>
        </p:nvSpPr>
        <p:spPr>
          <a:xfrm>
            <a:off x="6570488" y="4970711"/>
            <a:ext cx="2155455" cy="646331"/>
          </a:xfrm>
          <a:prstGeom prst="rect">
            <a:avLst/>
          </a:prstGeom>
          <a:solidFill>
            <a:srgbClr val="FA4926"/>
          </a:solidFill>
          <a:ln>
            <a:solidFill>
              <a:srgbClr val="FA492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MX"/>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MX" dirty="0">
                <a:latin typeface="Arial Black" panose="020B0A04020102020204" pitchFamily="34" charset="0"/>
              </a:rPr>
              <a:t>OBLIGACIONES </a:t>
            </a:r>
          </a:p>
          <a:p>
            <a:r>
              <a:rPr lang="es-MX" dirty="0">
                <a:latin typeface="Arial Black" panose="020B0A04020102020204" pitchFamily="34" charset="0"/>
              </a:rPr>
              <a:t>ESPECÍFICAS</a:t>
            </a:r>
          </a:p>
        </p:txBody>
      </p:sp>
      <p:sp>
        <p:nvSpPr>
          <p:cNvPr id="19" name="Flecha derecha 18"/>
          <p:cNvSpPr/>
          <p:nvPr/>
        </p:nvSpPr>
        <p:spPr>
          <a:xfrm rot="19833484">
            <a:off x="5524911" y="2726076"/>
            <a:ext cx="978408" cy="484632"/>
          </a:xfrm>
          <a:prstGeom prst="rightArrow">
            <a:avLst/>
          </a:prstGeom>
          <a:solidFill>
            <a:srgbClr val="4B30F0"/>
          </a:solidFill>
          <a:ln>
            <a:solidFill>
              <a:srgbClr val="4B3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Flecha derecha 20"/>
          <p:cNvSpPr/>
          <p:nvPr/>
        </p:nvSpPr>
        <p:spPr>
          <a:xfrm rot="1366922">
            <a:off x="5461444" y="4785208"/>
            <a:ext cx="978408" cy="484632"/>
          </a:xfrm>
          <a:prstGeom prst="rightArrow">
            <a:avLst/>
          </a:prstGeom>
          <a:solidFill>
            <a:srgbClr val="FA4926"/>
          </a:solidFill>
          <a:ln>
            <a:solidFill>
              <a:srgbClr val="FA49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40008499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13 Conector recto"/>
          <p:cNvCxnSpPr/>
          <p:nvPr/>
        </p:nvCxnSpPr>
        <p:spPr>
          <a:xfrm>
            <a:off x="5600699" y="2815588"/>
            <a:ext cx="886393" cy="1333492"/>
          </a:xfrm>
          <a:prstGeom prst="line">
            <a:avLst/>
          </a:prstGeom>
          <a:ln w="28575">
            <a:solidFill>
              <a:schemeClr val="accent2">
                <a:lumMod val="50000"/>
              </a:schemeClr>
            </a:solidFill>
          </a:ln>
        </p:spPr>
        <p:style>
          <a:lnRef idx="1">
            <a:schemeClr val="accent2"/>
          </a:lnRef>
          <a:fillRef idx="0">
            <a:schemeClr val="accent2"/>
          </a:fillRef>
          <a:effectRef idx="0">
            <a:schemeClr val="accent2"/>
          </a:effectRef>
          <a:fontRef idx="minor">
            <a:schemeClr val="tx1"/>
          </a:fontRef>
        </p:style>
      </p:cxnSp>
      <p:cxnSp>
        <p:nvCxnSpPr>
          <p:cNvPr id="9" name="8 Conector recto"/>
          <p:cNvCxnSpPr/>
          <p:nvPr/>
        </p:nvCxnSpPr>
        <p:spPr>
          <a:xfrm flipV="1">
            <a:off x="5600699" y="1700810"/>
            <a:ext cx="886393" cy="1114778"/>
          </a:xfrm>
          <a:prstGeom prst="line">
            <a:avLst/>
          </a:prstGeom>
          <a:ln w="28575">
            <a:solidFill>
              <a:schemeClr val="accent2">
                <a:lumMod val="50000"/>
              </a:schemeClr>
            </a:solidFill>
          </a:ln>
        </p:spPr>
        <p:style>
          <a:lnRef idx="1">
            <a:schemeClr val="accent2"/>
          </a:lnRef>
          <a:fillRef idx="0">
            <a:schemeClr val="accent2"/>
          </a:fillRef>
          <a:effectRef idx="0">
            <a:schemeClr val="accent2"/>
          </a:effectRef>
          <a:fontRef idx="minor">
            <a:schemeClr val="tx1"/>
          </a:fontRef>
        </p:style>
      </p:cxnSp>
      <p:graphicFrame>
        <p:nvGraphicFramePr>
          <p:cNvPr id="3" name="3 Marcador de contenido"/>
          <p:cNvGraphicFramePr>
            <a:graphicFrameLocks/>
          </p:cNvGraphicFramePr>
          <p:nvPr>
            <p:extLst>
              <p:ext uri="{D42A27DB-BD31-4B8C-83A1-F6EECF244321}">
                <p14:modId xmlns:p14="http://schemas.microsoft.com/office/powerpoint/2010/main" val="3858430679"/>
              </p:ext>
            </p:extLst>
          </p:nvPr>
        </p:nvGraphicFramePr>
        <p:xfrm>
          <a:off x="107504" y="548680"/>
          <a:ext cx="5451310" cy="6696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3 Rectángulo redondeado"/>
          <p:cNvSpPr/>
          <p:nvPr/>
        </p:nvSpPr>
        <p:spPr>
          <a:xfrm>
            <a:off x="6588224" y="1124744"/>
            <a:ext cx="2426686" cy="2053962"/>
          </a:xfrm>
          <a:prstGeom prst="roundRect">
            <a:avLst>
              <a:gd name="adj" fmla="val 7451"/>
            </a:avLst>
          </a:prstGeom>
          <a:solidFill>
            <a:srgbClr val="DAD2E4"/>
          </a:solidFill>
        </p:spPr>
        <p:style>
          <a:lnRef idx="3">
            <a:schemeClr val="lt1"/>
          </a:lnRef>
          <a:fillRef idx="1">
            <a:schemeClr val="accent4"/>
          </a:fillRef>
          <a:effectRef idx="1">
            <a:schemeClr val="accent4"/>
          </a:effectRef>
          <a:fontRef idx="minor">
            <a:schemeClr val="lt1"/>
          </a:fontRef>
        </p:style>
        <p:txBody>
          <a:bodyPr wrap="square">
            <a:spAutoFit/>
          </a:bodyPr>
          <a:lstStyle/>
          <a:p>
            <a:pPr algn="ctr">
              <a:lnSpc>
                <a:spcPts val="2100"/>
              </a:lnSpc>
            </a:pPr>
            <a:r>
              <a:rPr lang="es-MX" b="1" dirty="0">
                <a:solidFill>
                  <a:srgbClr val="2F2B20"/>
                </a:solidFill>
              </a:rPr>
              <a:t>SO informaran al Instituto las obligaciones del art. 77 que le son aplicables y verificar que se publique en la PNT</a:t>
            </a:r>
          </a:p>
        </p:txBody>
      </p:sp>
      <p:sp>
        <p:nvSpPr>
          <p:cNvPr id="5" name="4 CuadroTexto"/>
          <p:cNvSpPr txBox="1"/>
          <p:nvPr/>
        </p:nvSpPr>
        <p:spPr>
          <a:xfrm>
            <a:off x="6487092" y="3390821"/>
            <a:ext cx="2530469" cy="1237417"/>
          </a:xfrm>
          <a:prstGeom prst="roundRect">
            <a:avLst>
              <a:gd name="adj" fmla="val 10302"/>
            </a:avLst>
          </a:prstGeom>
          <a:solidFill>
            <a:srgbClr val="DAD2E4"/>
          </a:solid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a:lnSpc>
                <a:spcPts val="2100"/>
              </a:lnSpc>
            </a:pPr>
            <a:r>
              <a:rPr lang="es-MX" b="1" dirty="0">
                <a:solidFill>
                  <a:srgbClr val="2F2B20"/>
                </a:solidFill>
              </a:rPr>
              <a:t>ART. 77  Los SO deberán</a:t>
            </a:r>
          </a:p>
          <a:p>
            <a:pPr algn="ctr">
              <a:lnSpc>
                <a:spcPts val="2100"/>
              </a:lnSpc>
            </a:pPr>
            <a:r>
              <a:rPr lang="es-MX" b="1" dirty="0">
                <a:solidFill>
                  <a:srgbClr val="2F2B20"/>
                </a:solidFill>
              </a:rPr>
              <a:t>Publicar, difundir y mantener actualizada y accesible 49 fracciones</a:t>
            </a:r>
          </a:p>
        </p:txBody>
      </p:sp>
      <p:sp>
        <p:nvSpPr>
          <p:cNvPr id="10" name="9 CuadroTexto"/>
          <p:cNvSpPr txBox="1"/>
          <p:nvPr/>
        </p:nvSpPr>
        <p:spPr>
          <a:xfrm>
            <a:off x="6573535" y="5157192"/>
            <a:ext cx="2530469" cy="1522348"/>
          </a:xfrm>
          <a:prstGeom prst="roundRect">
            <a:avLst>
              <a:gd name="adj" fmla="val 10302"/>
            </a:avLst>
          </a:prstGeom>
          <a:solidFill>
            <a:srgbClr val="DAD2E4"/>
          </a:solid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a:lnSpc>
                <a:spcPts val="2100"/>
              </a:lnSpc>
            </a:pPr>
            <a:r>
              <a:rPr lang="es-MX" b="1" dirty="0">
                <a:solidFill>
                  <a:srgbClr val="2F2B20"/>
                </a:solidFill>
              </a:rPr>
              <a:t>Deberá facilitar uso y comprensión, deberá asegurar calidad, veracidad, oportunidad y confiabilidad</a:t>
            </a:r>
          </a:p>
        </p:txBody>
      </p:sp>
      <p:cxnSp>
        <p:nvCxnSpPr>
          <p:cNvPr id="11" name="10 Conector recto"/>
          <p:cNvCxnSpPr/>
          <p:nvPr/>
        </p:nvCxnSpPr>
        <p:spPr>
          <a:xfrm>
            <a:off x="5600699" y="2815588"/>
            <a:ext cx="886393" cy="3102778"/>
          </a:xfrm>
          <a:prstGeom prst="line">
            <a:avLst/>
          </a:prstGeom>
          <a:ln w="28575">
            <a:solidFill>
              <a:schemeClr val="accent2">
                <a:lumMod val="50000"/>
              </a:schemeClr>
            </a:solidFill>
          </a:ln>
        </p:spPr>
        <p:style>
          <a:lnRef idx="1">
            <a:schemeClr val="accent2"/>
          </a:lnRef>
          <a:fillRef idx="0">
            <a:schemeClr val="accent2"/>
          </a:fillRef>
          <a:effectRef idx="0">
            <a:schemeClr val="accent2"/>
          </a:effectRef>
          <a:fontRef idx="minor">
            <a:schemeClr val="tx1"/>
          </a:fontRef>
        </p:style>
      </p:cxnSp>
      <p:grpSp>
        <p:nvGrpSpPr>
          <p:cNvPr id="12" name="Grupo 11"/>
          <p:cNvGrpSpPr/>
          <p:nvPr/>
        </p:nvGrpSpPr>
        <p:grpSpPr>
          <a:xfrm>
            <a:off x="5927649" y="103948"/>
            <a:ext cx="3216351" cy="710403"/>
            <a:chOff x="5240215" y="1005843"/>
            <a:chExt cx="4840410" cy="1069113"/>
          </a:xfrm>
        </p:grpSpPr>
        <p:sp>
          <p:nvSpPr>
            <p:cNvPr id="13" name="Redondear rectángulo de esquina sencilla 12"/>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15" name="Rectángulo redondeado 14"/>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16" name="CuadroTexto 15"/>
          <p:cNvSpPr txBox="1"/>
          <p:nvPr/>
        </p:nvSpPr>
        <p:spPr>
          <a:xfrm>
            <a:off x="6052284" y="207859"/>
            <a:ext cx="2977489" cy="584775"/>
          </a:xfrm>
          <a:prstGeom prst="rect">
            <a:avLst/>
          </a:prstGeom>
          <a:noFill/>
        </p:spPr>
        <p:txBody>
          <a:bodyPr wrap="square" rtlCol="0">
            <a:spAutoFit/>
          </a:bodyPr>
          <a:lstStyle/>
          <a:p>
            <a:pPr algn="ctr" defTabSz="676645"/>
            <a:r>
              <a:rPr lang="es-MX" sz="1600" b="1" dirty="0">
                <a:solidFill>
                  <a:prstClr val="white"/>
                </a:solidFill>
                <a:latin typeface="Arial Black" panose="020B0A04020102020204" pitchFamily="34" charset="0"/>
                <a:cs typeface="Arial" panose="020B0604020202020204" pitchFamily="34" charset="0"/>
              </a:rPr>
              <a:t>OBLIGACIONES DE TRANSPARENCIA</a:t>
            </a:r>
          </a:p>
        </p:txBody>
      </p:sp>
      <p:cxnSp>
        <p:nvCxnSpPr>
          <p:cNvPr id="6" name="Conector recto de flecha 5"/>
          <p:cNvCxnSpPr/>
          <p:nvPr/>
        </p:nvCxnSpPr>
        <p:spPr>
          <a:xfrm>
            <a:off x="2119745" y="2026227"/>
            <a:ext cx="1111828" cy="0"/>
          </a:xfrm>
          <a:prstGeom prst="straightConnector1">
            <a:avLst/>
          </a:prstGeom>
          <a:ln>
            <a:headEnd type="triangle"/>
            <a:tailEnd type="triangle"/>
          </a:ln>
        </p:spPr>
        <p:style>
          <a:lnRef idx="3">
            <a:schemeClr val="accent5"/>
          </a:lnRef>
          <a:fillRef idx="0">
            <a:schemeClr val="accent5"/>
          </a:fillRef>
          <a:effectRef idx="2">
            <a:schemeClr val="accent5"/>
          </a:effectRef>
          <a:fontRef idx="minor">
            <a:schemeClr val="tx1"/>
          </a:fontRef>
        </p:style>
      </p:cxnSp>
      <p:sp>
        <p:nvSpPr>
          <p:cNvPr id="8" name="CuadroTexto 7"/>
          <p:cNvSpPr txBox="1"/>
          <p:nvPr/>
        </p:nvSpPr>
        <p:spPr>
          <a:xfrm>
            <a:off x="192935" y="1888867"/>
            <a:ext cx="1926810" cy="369332"/>
          </a:xfrm>
          <a:prstGeom prst="rect">
            <a:avLst/>
          </a:prstGeom>
          <a:ln w="28575"/>
        </p:spPr>
        <p:style>
          <a:lnRef idx="2">
            <a:schemeClr val="accent5"/>
          </a:lnRef>
          <a:fillRef idx="1">
            <a:schemeClr val="lt1"/>
          </a:fillRef>
          <a:effectRef idx="0">
            <a:schemeClr val="accent5"/>
          </a:effectRef>
          <a:fontRef idx="minor">
            <a:schemeClr val="dk1"/>
          </a:fontRef>
        </p:style>
        <p:txBody>
          <a:bodyPr wrap="none" rtlCol="0">
            <a:spAutoFit/>
          </a:bodyPr>
          <a:lstStyle/>
          <a:p>
            <a:r>
              <a:rPr lang="es-MX" dirty="0" smtClean="0"/>
              <a:t>Vinculo con la PNT</a:t>
            </a:r>
            <a:endParaRPr lang="es-MX" dirty="0"/>
          </a:p>
        </p:txBody>
      </p:sp>
    </p:spTree>
    <p:extLst>
      <p:ext uri="{BB962C8B-B14F-4D97-AF65-F5344CB8AC3E}">
        <p14:creationId xmlns:p14="http://schemas.microsoft.com/office/powerpoint/2010/main" val="127297142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5927649" y="103948"/>
            <a:ext cx="3216351" cy="710403"/>
            <a:chOff x="5240215" y="1005843"/>
            <a:chExt cx="4840410" cy="1069113"/>
          </a:xfrm>
        </p:grpSpPr>
        <p:sp>
          <p:nvSpPr>
            <p:cNvPr id="6" name="Redondear rectángulo de esquina sencilla 5"/>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7" name="Rectángulo redondeado 6"/>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8" name="CuadroTexto 7"/>
          <p:cNvSpPr txBox="1"/>
          <p:nvPr/>
        </p:nvSpPr>
        <p:spPr>
          <a:xfrm>
            <a:off x="6052284" y="187077"/>
            <a:ext cx="2977489" cy="584775"/>
          </a:xfrm>
          <a:prstGeom prst="rect">
            <a:avLst/>
          </a:prstGeom>
          <a:noFill/>
        </p:spPr>
        <p:txBody>
          <a:bodyPr wrap="square" rtlCol="0">
            <a:spAutoFit/>
          </a:bodyPr>
          <a:lstStyle/>
          <a:p>
            <a:pPr algn="ctr" defTabSz="676645"/>
            <a:r>
              <a:rPr lang="es-MX" sz="1600" b="1" dirty="0">
                <a:solidFill>
                  <a:prstClr val="white"/>
                </a:solidFill>
                <a:latin typeface="Arial Black" panose="020B0A04020102020204" pitchFamily="34" charset="0"/>
                <a:cs typeface="Arial" panose="020B0604020202020204" pitchFamily="34" charset="0"/>
              </a:rPr>
              <a:t>OBLIGACIONES DE TRANSPARENCIA</a:t>
            </a:r>
          </a:p>
        </p:txBody>
      </p:sp>
      <p:sp>
        <p:nvSpPr>
          <p:cNvPr id="12" name="Rectángulo 11"/>
          <p:cNvSpPr/>
          <p:nvPr/>
        </p:nvSpPr>
        <p:spPr>
          <a:xfrm>
            <a:off x="2672400" y="2156859"/>
            <a:ext cx="4218709" cy="2862322"/>
          </a:xfrm>
          <a:prstGeom prst="rect">
            <a:avLst/>
          </a:prstGeom>
          <a:ln w="38100">
            <a:solidFill>
              <a:srgbClr val="4B30F0"/>
            </a:solidFill>
          </a:ln>
        </p:spPr>
        <p:txBody>
          <a:bodyPr wrap="square">
            <a:spAutoFit/>
          </a:bodyPr>
          <a:lstStyle/>
          <a:p>
            <a:pPr algn="ctr"/>
            <a:r>
              <a:rPr lang="es-MX" dirty="0">
                <a:solidFill>
                  <a:srgbClr val="FF0000"/>
                </a:solidFill>
                <a:latin typeface="Arial Black" panose="020B0A04020102020204" pitchFamily="34" charset="0"/>
              </a:rPr>
              <a:t>OBLIGACIONES COMUNES:</a:t>
            </a:r>
          </a:p>
          <a:p>
            <a:pPr algn="just"/>
            <a:endParaRPr lang="es-MX" dirty="0">
              <a:latin typeface="Arial Black" panose="020B0A04020102020204" pitchFamily="34" charset="0"/>
            </a:endParaRPr>
          </a:p>
          <a:p>
            <a:pPr algn="just"/>
            <a:r>
              <a:rPr lang="es-MX" dirty="0">
                <a:latin typeface="Arial Black" panose="020B0A04020102020204" pitchFamily="34" charset="0"/>
              </a:rPr>
              <a:t>Es aquella información que los SO, sin excepción alguna deben publicar, y que se refieren a </a:t>
            </a:r>
            <a:r>
              <a:rPr lang="es-MX" u="sng" dirty="0">
                <a:latin typeface="Arial Black" panose="020B0A04020102020204" pitchFamily="34" charset="0"/>
              </a:rPr>
              <a:t>temas, documentos y políticas que poseen en ejercicio de sus facultades, obligaciones y el uso de recursos públicos </a:t>
            </a:r>
            <a:r>
              <a:rPr lang="es-MX" dirty="0">
                <a:latin typeface="Arial Black" panose="020B0A04020102020204" pitchFamily="34" charset="0"/>
              </a:rPr>
              <a:t>(Artículos 74 y 77 de la LTAIP).</a:t>
            </a:r>
          </a:p>
        </p:txBody>
      </p:sp>
      <p:sp>
        <p:nvSpPr>
          <p:cNvPr id="2" name="Rectángulo 1"/>
          <p:cNvSpPr/>
          <p:nvPr/>
        </p:nvSpPr>
        <p:spPr>
          <a:xfrm>
            <a:off x="7072605" y="1772414"/>
            <a:ext cx="1921680" cy="646331"/>
          </a:xfrm>
          <a:prstGeom prst="rect">
            <a:avLst/>
          </a:prstGeom>
          <a:solidFill>
            <a:schemeClr val="accent4">
              <a:lumMod val="60000"/>
              <a:lumOff val="40000"/>
            </a:schemeClr>
          </a:solidFill>
          <a:ln w="38100">
            <a:solidFill>
              <a:srgbClr val="4B30F0"/>
            </a:solidFill>
          </a:ln>
        </p:spPr>
        <p:txBody>
          <a:bodyPr wrap="none">
            <a:spAutoFit/>
          </a:bodyPr>
          <a:lstStyle/>
          <a:p>
            <a:pPr algn="ctr"/>
            <a:r>
              <a:rPr lang="es-MX" dirty="0">
                <a:latin typeface="Arial Black" panose="020B0A04020102020204" pitchFamily="34" charset="0"/>
              </a:rPr>
              <a:t>Organización </a:t>
            </a:r>
          </a:p>
          <a:p>
            <a:pPr algn="ctr"/>
            <a:r>
              <a:rPr lang="es-MX" dirty="0">
                <a:latin typeface="Arial Black" panose="020B0A04020102020204" pitchFamily="34" charset="0"/>
              </a:rPr>
              <a:t>interna </a:t>
            </a:r>
          </a:p>
        </p:txBody>
      </p:sp>
      <p:sp>
        <p:nvSpPr>
          <p:cNvPr id="3" name="Rectángulo 2"/>
          <p:cNvSpPr/>
          <p:nvPr/>
        </p:nvSpPr>
        <p:spPr>
          <a:xfrm>
            <a:off x="3741410" y="1140486"/>
            <a:ext cx="2210862" cy="369332"/>
          </a:xfrm>
          <a:prstGeom prst="rect">
            <a:avLst/>
          </a:prstGeom>
          <a:solidFill>
            <a:schemeClr val="accent6">
              <a:lumMod val="60000"/>
              <a:lumOff val="40000"/>
            </a:schemeClr>
          </a:solidFill>
          <a:ln w="38100">
            <a:solidFill>
              <a:srgbClr val="4B30F0"/>
            </a:solidFill>
          </a:ln>
        </p:spPr>
        <p:txBody>
          <a:bodyPr wrap="none">
            <a:spAutoFit/>
          </a:bodyPr>
          <a:lstStyle/>
          <a:p>
            <a:r>
              <a:rPr lang="es-MX" dirty="0">
                <a:latin typeface="Arial Black" panose="020B0A04020102020204" pitchFamily="34" charset="0"/>
              </a:rPr>
              <a:t>Funcionamiento</a:t>
            </a:r>
          </a:p>
        </p:txBody>
      </p:sp>
      <p:sp>
        <p:nvSpPr>
          <p:cNvPr id="10" name="Rectángulo 9"/>
          <p:cNvSpPr/>
          <p:nvPr/>
        </p:nvSpPr>
        <p:spPr>
          <a:xfrm>
            <a:off x="7263474" y="3392903"/>
            <a:ext cx="1621734" cy="646331"/>
          </a:xfrm>
          <a:prstGeom prst="rect">
            <a:avLst/>
          </a:prstGeom>
          <a:solidFill>
            <a:schemeClr val="accent1">
              <a:lumMod val="60000"/>
              <a:lumOff val="40000"/>
            </a:schemeClr>
          </a:solidFill>
          <a:ln w="38100">
            <a:solidFill>
              <a:srgbClr val="4B30F0"/>
            </a:solidFill>
          </a:ln>
        </p:spPr>
        <p:txBody>
          <a:bodyPr wrap="square">
            <a:spAutoFit/>
          </a:bodyPr>
          <a:lstStyle/>
          <a:p>
            <a:pPr algn="ctr"/>
            <a:r>
              <a:rPr lang="es-MX" dirty="0">
                <a:latin typeface="Arial Black" panose="020B0A04020102020204" pitchFamily="34" charset="0"/>
              </a:rPr>
              <a:t>Atención </a:t>
            </a:r>
          </a:p>
          <a:p>
            <a:pPr algn="ctr"/>
            <a:r>
              <a:rPr lang="es-MX" dirty="0">
                <a:latin typeface="Arial Black" panose="020B0A04020102020204" pitchFamily="34" charset="0"/>
              </a:rPr>
              <a:t>al público</a:t>
            </a:r>
          </a:p>
        </p:txBody>
      </p:sp>
      <p:sp>
        <p:nvSpPr>
          <p:cNvPr id="11" name="Rectángulo 10"/>
          <p:cNvSpPr/>
          <p:nvPr/>
        </p:nvSpPr>
        <p:spPr>
          <a:xfrm>
            <a:off x="6555925" y="5186027"/>
            <a:ext cx="2438360" cy="646331"/>
          </a:xfrm>
          <a:prstGeom prst="rect">
            <a:avLst/>
          </a:prstGeom>
          <a:solidFill>
            <a:srgbClr val="92D050"/>
          </a:solidFill>
          <a:ln w="38100">
            <a:solidFill>
              <a:srgbClr val="4B30F0"/>
            </a:solidFill>
          </a:ln>
        </p:spPr>
        <p:txBody>
          <a:bodyPr wrap="none">
            <a:spAutoFit/>
          </a:bodyPr>
          <a:lstStyle/>
          <a:p>
            <a:pPr algn="ctr"/>
            <a:r>
              <a:rPr lang="es-MX" dirty="0">
                <a:latin typeface="Arial Black" panose="020B0A04020102020204" pitchFamily="34" charset="0"/>
              </a:rPr>
              <a:t>Ejercicio de los </a:t>
            </a:r>
          </a:p>
          <a:p>
            <a:pPr algn="ctr"/>
            <a:r>
              <a:rPr lang="es-MX" dirty="0">
                <a:latin typeface="Arial Black" panose="020B0A04020102020204" pitchFamily="34" charset="0"/>
              </a:rPr>
              <a:t>recursos públicos</a:t>
            </a:r>
          </a:p>
        </p:txBody>
      </p:sp>
      <p:sp>
        <p:nvSpPr>
          <p:cNvPr id="14" name="Rectángulo 13"/>
          <p:cNvSpPr/>
          <p:nvPr/>
        </p:nvSpPr>
        <p:spPr>
          <a:xfrm>
            <a:off x="3537572" y="5645320"/>
            <a:ext cx="2414700" cy="646331"/>
          </a:xfrm>
          <a:prstGeom prst="rect">
            <a:avLst/>
          </a:prstGeom>
          <a:solidFill>
            <a:schemeClr val="accent2">
              <a:lumMod val="75000"/>
            </a:schemeClr>
          </a:solidFill>
          <a:ln w="38100">
            <a:solidFill>
              <a:srgbClr val="4B30F0"/>
            </a:solidFill>
          </a:ln>
        </p:spPr>
        <p:txBody>
          <a:bodyPr wrap="none">
            <a:spAutoFit/>
          </a:bodyPr>
          <a:lstStyle/>
          <a:p>
            <a:pPr algn="ctr"/>
            <a:r>
              <a:rPr lang="es-MX" dirty="0">
                <a:latin typeface="Arial Black" panose="020B0A04020102020204" pitchFamily="34" charset="0"/>
              </a:rPr>
              <a:t>Determinaciones </a:t>
            </a:r>
          </a:p>
          <a:p>
            <a:pPr algn="ctr"/>
            <a:r>
              <a:rPr lang="es-MX" dirty="0">
                <a:latin typeface="Arial Black" panose="020B0A04020102020204" pitchFamily="34" charset="0"/>
              </a:rPr>
              <a:t>institucionales</a:t>
            </a:r>
          </a:p>
        </p:txBody>
      </p:sp>
      <p:sp>
        <p:nvSpPr>
          <p:cNvPr id="15" name="Rectángulo 14"/>
          <p:cNvSpPr/>
          <p:nvPr/>
        </p:nvSpPr>
        <p:spPr>
          <a:xfrm>
            <a:off x="1382028" y="5809793"/>
            <a:ext cx="1274708" cy="369332"/>
          </a:xfrm>
          <a:prstGeom prst="rect">
            <a:avLst/>
          </a:prstGeom>
          <a:solidFill>
            <a:schemeClr val="accent4">
              <a:lumMod val="60000"/>
              <a:lumOff val="40000"/>
            </a:schemeClr>
          </a:solidFill>
          <a:ln w="38100">
            <a:solidFill>
              <a:srgbClr val="4B30F0"/>
            </a:solidFill>
          </a:ln>
        </p:spPr>
        <p:txBody>
          <a:bodyPr wrap="none">
            <a:spAutoFit/>
          </a:bodyPr>
          <a:lstStyle/>
          <a:p>
            <a:r>
              <a:rPr lang="es-MX" dirty="0">
                <a:latin typeface="Arial Black" panose="020B0A04020102020204" pitchFamily="34" charset="0"/>
              </a:rPr>
              <a:t>Estudios</a:t>
            </a:r>
          </a:p>
        </p:txBody>
      </p:sp>
      <p:sp>
        <p:nvSpPr>
          <p:cNvPr id="16" name="Rectángulo 15"/>
          <p:cNvSpPr/>
          <p:nvPr/>
        </p:nvSpPr>
        <p:spPr>
          <a:xfrm>
            <a:off x="654072" y="4675823"/>
            <a:ext cx="1432315" cy="646331"/>
          </a:xfrm>
          <a:prstGeom prst="rect">
            <a:avLst/>
          </a:prstGeom>
          <a:solidFill>
            <a:schemeClr val="accent5">
              <a:lumMod val="40000"/>
              <a:lumOff val="60000"/>
            </a:schemeClr>
          </a:solidFill>
          <a:ln w="38100">
            <a:solidFill>
              <a:srgbClr val="4B30F0"/>
            </a:solidFill>
          </a:ln>
        </p:spPr>
        <p:txBody>
          <a:bodyPr wrap="none">
            <a:spAutoFit/>
          </a:bodyPr>
          <a:lstStyle/>
          <a:p>
            <a:pPr algn="ctr"/>
            <a:r>
              <a:rPr lang="es-MX" dirty="0">
                <a:latin typeface="Arial Black" panose="020B0A04020102020204" pitchFamily="34" charset="0"/>
              </a:rPr>
              <a:t>Ingresos </a:t>
            </a:r>
          </a:p>
          <a:p>
            <a:pPr algn="ctr"/>
            <a:r>
              <a:rPr lang="es-MX" dirty="0">
                <a:latin typeface="Arial Black" panose="020B0A04020102020204" pitchFamily="34" charset="0"/>
              </a:rPr>
              <a:t>recibidos </a:t>
            </a:r>
          </a:p>
        </p:txBody>
      </p:sp>
      <p:sp>
        <p:nvSpPr>
          <p:cNvPr id="17" name="Rectángulo 16"/>
          <p:cNvSpPr/>
          <p:nvPr/>
        </p:nvSpPr>
        <p:spPr>
          <a:xfrm>
            <a:off x="579607" y="3172521"/>
            <a:ext cx="1736374" cy="646331"/>
          </a:xfrm>
          <a:prstGeom prst="rect">
            <a:avLst/>
          </a:prstGeom>
          <a:solidFill>
            <a:schemeClr val="accent4"/>
          </a:solidFill>
          <a:ln w="38100">
            <a:solidFill>
              <a:srgbClr val="4B30F0"/>
            </a:solidFill>
          </a:ln>
        </p:spPr>
        <p:txBody>
          <a:bodyPr wrap="none">
            <a:spAutoFit/>
          </a:bodyPr>
          <a:lstStyle/>
          <a:p>
            <a:pPr algn="ctr"/>
            <a:r>
              <a:rPr lang="es-MX" dirty="0">
                <a:latin typeface="Arial Black" panose="020B0A04020102020204" pitchFamily="34" charset="0"/>
              </a:rPr>
              <a:t>Donaciones </a:t>
            </a:r>
          </a:p>
          <a:p>
            <a:pPr algn="ctr"/>
            <a:r>
              <a:rPr lang="es-MX" dirty="0">
                <a:latin typeface="Arial Black" panose="020B0A04020102020204" pitchFamily="34" charset="0"/>
              </a:rPr>
              <a:t>realizadas</a:t>
            </a:r>
          </a:p>
        </p:txBody>
      </p:sp>
      <p:sp>
        <p:nvSpPr>
          <p:cNvPr id="18" name="Rectángulo 17"/>
          <p:cNvSpPr/>
          <p:nvPr/>
        </p:nvSpPr>
        <p:spPr>
          <a:xfrm>
            <a:off x="409390" y="1895553"/>
            <a:ext cx="1921680" cy="646331"/>
          </a:xfrm>
          <a:prstGeom prst="rect">
            <a:avLst/>
          </a:prstGeom>
          <a:solidFill>
            <a:schemeClr val="accent5">
              <a:lumMod val="60000"/>
              <a:lumOff val="40000"/>
            </a:schemeClr>
          </a:solidFill>
          <a:ln w="38100">
            <a:solidFill>
              <a:srgbClr val="4B30F0"/>
            </a:solidFill>
          </a:ln>
        </p:spPr>
        <p:txBody>
          <a:bodyPr wrap="none">
            <a:spAutoFit/>
          </a:bodyPr>
          <a:lstStyle/>
          <a:p>
            <a:pPr algn="ctr"/>
            <a:r>
              <a:rPr lang="es-MX" dirty="0">
                <a:latin typeface="Arial Black" panose="020B0A04020102020204" pitchFamily="34" charset="0"/>
              </a:rPr>
              <a:t>Organización </a:t>
            </a:r>
          </a:p>
          <a:p>
            <a:pPr algn="ctr"/>
            <a:r>
              <a:rPr lang="es-MX" dirty="0">
                <a:latin typeface="Arial Black" panose="020B0A04020102020204" pitchFamily="34" charset="0"/>
              </a:rPr>
              <a:t>de archivos</a:t>
            </a:r>
          </a:p>
        </p:txBody>
      </p:sp>
    </p:spTree>
    <p:extLst>
      <p:ext uri="{BB962C8B-B14F-4D97-AF65-F5344CB8AC3E}">
        <p14:creationId xmlns:p14="http://schemas.microsoft.com/office/powerpoint/2010/main" val="116426014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4 Rectángulo"/>
          <p:cNvSpPr/>
          <p:nvPr/>
        </p:nvSpPr>
        <p:spPr>
          <a:xfrm>
            <a:off x="129209" y="1254245"/>
            <a:ext cx="4253948" cy="4772589"/>
          </a:xfrm>
          <a:prstGeom prst="rect">
            <a:avLst/>
          </a:prstGeom>
        </p:spPr>
        <p:txBody>
          <a:bodyPr wrap="square">
            <a:spAutoFit/>
          </a:bodyPr>
          <a:lstStyle/>
          <a:p>
            <a:pPr marL="712788" indent="-712788" algn="just">
              <a:lnSpc>
                <a:spcPct val="150000"/>
              </a:lnSpc>
            </a:pPr>
            <a:r>
              <a:rPr lang="es-MX" sz="1200" dirty="0">
                <a:solidFill>
                  <a:srgbClr val="002060"/>
                </a:solidFill>
                <a:latin typeface="Arial Black" panose="020B0A04020102020204" pitchFamily="34" charset="0"/>
                <a:cs typeface="Arial" panose="020B0604020202020204" pitchFamily="34" charset="0"/>
              </a:rPr>
              <a:t>I.	Marco normativo </a:t>
            </a:r>
          </a:p>
          <a:p>
            <a:pPr marL="712788" indent="-712788" algn="just">
              <a:lnSpc>
                <a:spcPct val="150000"/>
              </a:lnSpc>
            </a:pPr>
            <a:r>
              <a:rPr lang="es-MX" sz="1200" dirty="0">
                <a:solidFill>
                  <a:srgbClr val="002060"/>
                </a:solidFill>
                <a:latin typeface="Arial Black" panose="020B0A04020102020204" pitchFamily="34" charset="0"/>
                <a:cs typeface="Arial" panose="020B0604020202020204" pitchFamily="34" charset="0"/>
              </a:rPr>
              <a:t>II.	Estructura orgánica </a:t>
            </a:r>
          </a:p>
          <a:p>
            <a:pPr marL="712788" indent="-712788" algn="just">
              <a:lnSpc>
                <a:spcPct val="150000"/>
              </a:lnSpc>
            </a:pPr>
            <a:r>
              <a:rPr lang="es-MX" sz="1200" dirty="0">
                <a:solidFill>
                  <a:srgbClr val="002060"/>
                </a:solidFill>
                <a:latin typeface="Arial Black" panose="020B0A04020102020204" pitchFamily="34" charset="0"/>
                <a:cs typeface="Arial" panose="020B0604020202020204" pitchFamily="34" charset="0"/>
              </a:rPr>
              <a:t>III.	</a:t>
            </a:r>
            <a:r>
              <a:rPr lang="es-MX" sz="1200" b="1" dirty="0">
                <a:solidFill>
                  <a:srgbClr val="002060"/>
                </a:solidFill>
                <a:latin typeface="Arial Black" panose="020B0A04020102020204" pitchFamily="34" charset="0"/>
                <a:cs typeface="Arial" panose="020B0604020202020204" pitchFamily="34" charset="0"/>
              </a:rPr>
              <a:t>Facultades de cada Área</a:t>
            </a:r>
          </a:p>
          <a:p>
            <a:pPr marL="712788" indent="-712788" algn="just">
              <a:lnSpc>
                <a:spcPct val="150000"/>
              </a:lnSpc>
            </a:pPr>
            <a:r>
              <a:rPr lang="es-MX" sz="1200" dirty="0">
                <a:solidFill>
                  <a:srgbClr val="002060"/>
                </a:solidFill>
                <a:latin typeface="Arial Black" panose="020B0A04020102020204" pitchFamily="34" charset="0"/>
                <a:cs typeface="Arial" panose="020B0604020202020204" pitchFamily="34" charset="0"/>
              </a:rPr>
              <a:t>IV.	</a:t>
            </a:r>
            <a:r>
              <a:rPr lang="es-MX" sz="1200" b="1" dirty="0">
                <a:solidFill>
                  <a:srgbClr val="002060"/>
                </a:solidFill>
                <a:latin typeface="Arial Black" panose="020B0A04020102020204" pitchFamily="34" charset="0"/>
                <a:cs typeface="Arial" panose="020B0604020202020204" pitchFamily="34" charset="0"/>
              </a:rPr>
              <a:t>Metas y objetivos </a:t>
            </a:r>
          </a:p>
          <a:p>
            <a:pPr marL="712788" indent="-712788" algn="just">
              <a:lnSpc>
                <a:spcPct val="150000"/>
              </a:lnSpc>
            </a:pPr>
            <a:r>
              <a:rPr lang="es-MX" sz="1200" dirty="0">
                <a:solidFill>
                  <a:srgbClr val="002060"/>
                </a:solidFill>
                <a:latin typeface="Arial Black" panose="020B0A04020102020204" pitchFamily="34" charset="0"/>
                <a:cs typeface="Arial" panose="020B0604020202020204" pitchFamily="34" charset="0"/>
              </a:rPr>
              <a:t>V.	</a:t>
            </a:r>
            <a:r>
              <a:rPr lang="es-MX" sz="1200" b="1" dirty="0">
                <a:solidFill>
                  <a:srgbClr val="002060"/>
                </a:solidFill>
                <a:latin typeface="Arial Black" panose="020B0A04020102020204" pitchFamily="34" charset="0"/>
                <a:cs typeface="Arial" panose="020B0604020202020204" pitchFamily="34" charset="0"/>
              </a:rPr>
              <a:t>Indicadores interés público</a:t>
            </a:r>
          </a:p>
          <a:p>
            <a:pPr marL="712788" indent="-712788" algn="just">
              <a:lnSpc>
                <a:spcPct val="150000"/>
              </a:lnSpc>
            </a:pPr>
            <a:r>
              <a:rPr lang="es-MX" sz="1200" dirty="0">
                <a:solidFill>
                  <a:srgbClr val="002060"/>
                </a:solidFill>
                <a:latin typeface="Arial Black" panose="020B0A04020102020204" pitchFamily="34" charset="0"/>
                <a:cs typeface="Arial" panose="020B0604020202020204" pitchFamily="34" charset="0"/>
              </a:rPr>
              <a:t>VI.	Indicadores de resultados</a:t>
            </a:r>
          </a:p>
          <a:p>
            <a:pPr marL="712788" indent="-712788" algn="just">
              <a:lnSpc>
                <a:spcPct val="150000"/>
              </a:lnSpc>
            </a:pPr>
            <a:r>
              <a:rPr lang="es-MX" sz="1200" dirty="0">
                <a:solidFill>
                  <a:srgbClr val="002060"/>
                </a:solidFill>
                <a:latin typeface="Arial Black" panose="020B0A04020102020204" pitchFamily="34" charset="0"/>
                <a:cs typeface="Arial" panose="020B0604020202020204" pitchFamily="34" charset="0"/>
              </a:rPr>
              <a:t>VII.	Directorio</a:t>
            </a:r>
          </a:p>
          <a:p>
            <a:pPr marL="712788" indent="-712788" algn="just">
              <a:lnSpc>
                <a:spcPct val="150000"/>
              </a:lnSpc>
            </a:pPr>
            <a:r>
              <a:rPr lang="es-MX" sz="1200" dirty="0">
                <a:solidFill>
                  <a:srgbClr val="002060"/>
                </a:solidFill>
                <a:latin typeface="Arial Black" panose="020B0A04020102020204" pitchFamily="34" charset="0"/>
                <a:cs typeface="Arial" panose="020B0604020202020204" pitchFamily="34" charset="0"/>
              </a:rPr>
              <a:t>VIII.	Remuneración servidores públicos</a:t>
            </a:r>
          </a:p>
          <a:p>
            <a:pPr marL="712788" indent="-712788" algn="just">
              <a:lnSpc>
                <a:spcPct val="150000"/>
              </a:lnSpc>
            </a:pPr>
            <a:r>
              <a:rPr lang="es-MX" sz="1200" dirty="0">
                <a:solidFill>
                  <a:srgbClr val="002060"/>
                </a:solidFill>
                <a:latin typeface="Arial Black" panose="020B0A04020102020204" pitchFamily="34" charset="0"/>
                <a:cs typeface="Arial" panose="020B0604020202020204" pitchFamily="34" charset="0"/>
              </a:rPr>
              <a:t>IX.	</a:t>
            </a:r>
            <a:r>
              <a:rPr lang="es-MX" sz="1200" b="1" dirty="0">
                <a:solidFill>
                  <a:srgbClr val="002060"/>
                </a:solidFill>
                <a:latin typeface="Arial Black" panose="020B0A04020102020204" pitchFamily="34" charset="0"/>
                <a:cs typeface="Arial" panose="020B0604020202020204" pitchFamily="34" charset="0"/>
              </a:rPr>
              <a:t>Gastos de representación y viáticos</a:t>
            </a:r>
          </a:p>
          <a:p>
            <a:pPr marL="712788" indent="-712788" algn="just">
              <a:lnSpc>
                <a:spcPct val="150000"/>
              </a:lnSpc>
            </a:pPr>
            <a:r>
              <a:rPr lang="es-MX" sz="1200" dirty="0">
                <a:solidFill>
                  <a:srgbClr val="002060"/>
                </a:solidFill>
                <a:latin typeface="Arial Black" panose="020B0A04020102020204" pitchFamily="34" charset="0"/>
                <a:cs typeface="Arial" panose="020B0604020202020204" pitchFamily="34" charset="0"/>
              </a:rPr>
              <a:t>X.	</a:t>
            </a:r>
            <a:r>
              <a:rPr lang="es-MX" sz="1200" b="1" dirty="0">
                <a:solidFill>
                  <a:srgbClr val="002060"/>
                </a:solidFill>
                <a:latin typeface="Arial Black" panose="020B0A04020102020204" pitchFamily="34" charset="0"/>
                <a:cs typeface="Arial" panose="020B0604020202020204" pitchFamily="34" charset="0"/>
              </a:rPr>
              <a:t>Total de plazas (base y confianza)</a:t>
            </a:r>
          </a:p>
          <a:p>
            <a:pPr marL="712788" indent="-712788" algn="just">
              <a:lnSpc>
                <a:spcPct val="150000"/>
              </a:lnSpc>
            </a:pPr>
            <a:r>
              <a:rPr lang="es-MX" sz="1200" dirty="0">
                <a:solidFill>
                  <a:srgbClr val="002060"/>
                </a:solidFill>
                <a:latin typeface="Arial Black" panose="020B0A04020102020204" pitchFamily="34" charset="0"/>
                <a:cs typeface="Arial" panose="020B0604020202020204" pitchFamily="34" charset="0"/>
              </a:rPr>
              <a:t>XI.	</a:t>
            </a:r>
            <a:r>
              <a:rPr lang="es-MX" sz="1200" b="1" dirty="0">
                <a:solidFill>
                  <a:srgbClr val="002060"/>
                </a:solidFill>
                <a:latin typeface="Arial Black" panose="020B0A04020102020204" pitchFamily="34" charset="0"/>
                <a:cs typeface="Arial" panose="020B0604020202020204" pitchFamily="34" charset="0"/>
              </a:rPr>
              <a:t>Contrataciones honorarios</a:t>
            </a:r>
          </a:p>
          <a:p>
            <a:pPr marL="712788" indent="-712788" algn="just">
              <a:lnSpc>
                <a:spcPct val="150000"/>
              </a:lnSpc>
            </a:pPr>
            <a:r>
              <a:rPr lang="es-MX" sz="1200" dirty="0">
                <a:solidFill>
                  <a:srgbClr val="002060"/>
                </a:solidFill>
                <a:latin typeface="Arial Black" panose="020B0A04020102020204" pitchFamily="34" charset="0"/>
                <a:cs typeface="Arial" panose="020B0604020202020204" pitchFamily="34" charset="0"/>
              </a:rPr>
              <a:t>XII.	</a:t>
            </a:r>
            <a:r>
              <a:rPr lang="es-MX" sz="1200" b="1" dirty="0">
                <a:solidFill>
                  <a:srgbClr val="002060"/>
                </a:solidFill>
                <a:latin typeface="Arial Black" panose="020B0A04020102020204" pitchFamily="34" charset="0"/>
                <a:cs typeface="Arial" panose="020B0604020202020204" pitchFamily="34" charset="0"/>
              </a:rPr>
              <a:t>Declaraciones patrimoniales</a:t>
            </a:r>
          </a:p>
          <a:p>
            <a:pPr marL="712788" indent="-712788" algn="just">
              <a:lnSpc>
                <a:spcPct val="150000"/>
              </a:lnSpc>
            </a:pPr>
            <a:r>
              <a:rPr lang="es-MX" sz="1200" dirty="0">
                <a:solidFill>
                  <a:srgbClr val="002060"/>
                </a:solidFill>
                <a:latin typeface="Arial Black" panose="020B0A04020102020204" pitchFamily="34" charset="0"/>
                <a:cs typeface="Arial" panose="020B0604020202020204" pitchFamily="34" charset="0"/>
              </a:rPr>
              <a:t>XIII.	</a:t>
            </a:r>
            <a:r>
              <a:rPr lang="es-MX" sz="1200" b="1" dirty="0">
                <a:solidFill>
                  <a:srgbClr val="002060"/>
                </a:solidFill>
                <a:latin typeface="Arial Black" panose="020B0A04020102020204" pitchFamily="34" charset="0"/>
                <a:cs typeface="Arial" panose="020B0604020202020204" pitchFamily="34" charset="0"/>
              </a:rPr>
              <a:t>Datos de Unidad de Transparencia</a:t>
            </a:r>
          </a:p>
          <a:p>
            <a:pPr marL="712788" indent="-712788" algn="just">
              <a:lnSpc>
                <a:spcPct val="150000"/>
              </a:lnSpc>
            </a:pPr>
            <a:r>
              <a:rPr lang="es-MX" sz="1200" dirty="0">
                <a:solidFill>
                  <a:srgbClr val="002060"/>
                </a:solidFill>
                <a:latin typeface="Arial Black" panose="020B0A04020102020204" pitchFamily="34" charset="0"/>
                <a:cs typeface="Arial" panose="020B0604020202020204" pitchFamily="34" charset="0"/>
              </a:rPr>
              <a:t>XIV.	</a:t>
            </a:r>
            <a:r>
              <a:rPr lang="es-MX" sz="1200" b="1" dirty="0">
                <a:solidFill>
                  <a:srgbClr val="002060"/>
                </a:solidFill>
                <a:latin typeface="Arial Black" panose="020B0A04020102020204" pitchFamily="34" charset="0"/>
                <a:cs typeface="Arial" panose="020B0604020202020204" pitchFamily="34" charset="0"/>
              </a:rPr>
              <a:t>Concursos para ocupar cargos </a:t>
            </a:r>
          </a:p>
          <a:p>
            <a:pPr marL="712788" indent="-712788" algn="just">
              <a:lnSpc>
                <a:spcPct val="150000"/>
              </a:lnSpc>
            </a:pPr>
            <a:r>
              <a:rPr lang="es-MX" sz="1200" dirty="0">
                <a:solidFill>
                  <a:srgbClr val="002060"/>
                </a:solidFill>
                <a:latin typeface="Arial Black" panose="020B0A04020102020204" pitchFamily="34" charset="0"/>
                <a:cs typeface="Arial" panose="020B0604020202020204" pitchFamily="34" charset="0"/>
              </a:rPr>
              <a:t>XV.	</a:t>
            </a:r>
            <a:r>
              <a:rPr lang="es-MX" sz="1200" b="1" dirty="0">
                <a:solidFill>
                  <a:srgbClr val="002060"/>
                </a:solidFill>
                <a:latin typeface="Arial Black" panose="020B0A04020102020204" pitchFamily="34" charset="0"/>
                <a:cs typeface="Arial" panose="020B0604020202020204" pitchFamily="34" charset="0"/>
              </a:rPr>
              <a:t>Programas sociales</a:t>
            </a:r>
          </a:p>
          <a:p>
            <a:pPr marL="712788" indent="-712788" algn="just">
              <a:lnSpc>
                <a:spcPct val="150000"/>
              </a:lnSpc>
            </a:pPr>
            <a:r>
              <a:rPr lang="es-MX" sz="1200" dirty="0">
                <a:solidFill>
                  <a:srgbClr val="002060"/>
                </a:solidFill>
                <a:latin typeface="Arial Black" panose="020B0A04020102020204" pitchFamily="34" charset="0"/>
                <a:cs typeface="Arial" panose="020B0604020202020204" pitchFamily="34" charset="0"/>
              </a:rPr>
              <a:t>XVI.	</a:t>
            </a:r>
            <a:r>
              <a:rPr lang="es-MX" sz="1200" b="1" dirty="0">
                <a:solidFill>
                  <a:srgbClr val="002060"/>
                </a:solidFill>
                <a:latin typeface="Arial Black" panose="020B0A04020102020204" pitchFamily="34" charset="0"/>
                <a:cs typeface="Arial" panose="020B0604020202020204" pitchFamily="34" charset="0"/>
              </a:rPr>
              <a:t>Relaciones laborales y recursos públicos a  sindicatos</a:t>
            </a:r>
          </a:p>
        </p:txBody>
      </p:sp>
      <p:sp>
        <p:nvSpPr>
          <p:cNvPr id="19" name="5 Rectángulo"/>
          <p:cNvSpPr/>
          <p:nvPr/>
        </p:nvSpPr>
        <p:spPr>
          <a:xfrm>
            <a:off x="4383157" y="1254245"/>
            <a:ext cx="5301411" cy="4587923"/>
          </a:xfrm>
          <a:prstGeom prst="rect">
            <a:avLst/>
          </a:prstGeom>
        </p:spPr>
        <p:txBody>
          <a:bodyPr wrap="square">
            <a:spAutoFit/>
          </a:bodyPr>
          <a:lstStyle/>
          <a:p>
            <a:pPr marL="712788" indent="-712788">
              <a:lnSpc>
                <a:spcPct val="150000"/>
              </a:lnSpc>
            </a:pPr>
            <a:r>
              <a:rPr lang="es-MX" sz="1200" dirty="0">
                <a:solidFill>
                  <a:srgbClr val="002060"/>
                </a:solidFill>
                <a:latin typeface="Arial Black" panose="020B0A04020102020204" pitchFamily="34" charset="0"/>
              </a:rPr>
              <a:t>XVII.	Datos curriculares</a:t>
            </a:r>
          </a:p>
          <a:p>
            <a:pPr marL="712788" indent="-712788">
              <a:lnSpc>
                <a:spcPct val="150000"/>
              </a:lnSpc>
            </a:pPr>
            <a:r>
              <a:rPr lang="es-MX" sz="1200" dirty="0">
                <a:solidFill>
                  <a:srgbClr val="002060"/>
                </a:solidFill>
                <a:latin typeface="Arial Black" panose="020B0A04020102020204" pitchFamily="34" charset="0"/>
              </a:rPr>
              <a:t>XVIII.	</a:t>
            </a:r>
            <a:r>
              <a:rPr lang="es-MX" sz="1200" b="1" dirty="0">
                <a:solidFill>
                  <a:srgbClr val="002060"/>
                </a:solidFill>
                <a:latin typeface="Arial Black" panose="020B0A04020102020204" pitchFamily="34" charset="0"/>
              </a:rPr>
              <a:t>Funcionarios sancionados</a:t>
            </a:r>
          </a:p>
          <a:p>
            <a:pPr marL="712788" indent="-712788">
              <a:lnSpc>
                <a:spcPct val="150000"/>
              </a:lnSpc>
            </a:pPr>
            <a:r>
              <a:rPr lang="es-MX" sz="1200" dirty="0">
                <a:solidFill>
                  <a:srgbClr val="002060"/>
                </a:solidFill>
                <a:latin typeface="Arial Black" panose="020B0A04020102020204" pitchFamily="34" charset="0"/>
              </a:rPr>
              <a:t>XIX.	Servicios </a:t>
            </a:r>
          </a:p>
          <a:p>
            <a:pPr marL="712788" indent="-712788">
              <a:lnSpc>
                <a:spcPct val="150000"/>
              </a:lnSpc>
            </a:pPr>
            <a:r>
              <a:rPr lang="es-MX" sz="1200" dirty="0">
                <a:solidFill>
                  <a:srgbClr val="002060"/>
                </a:solidFill>
                <a:latin typeface="Arial Black" panose="020B0A04020102020204" pitchFamily="34" charset="0"/>
              </a:rPr>
              <a:t>XX.	Trámites</a:t>
            </a:r>
          </a:p>
          <a:p>
            <a:pPr marL="712788" indent="-712788">
              <a:lnSpc>
                <a:spcPct val="150000"/>
              </a:lnSpc>
            </a:pPr>
            <a:r>
              <a:rPr lang="es-MX" sz="1200" dirty="0">
                <a:solidFill>
                  <a:srgbClr val="002060"/>
                </a:solidFill>
                <a:latin typeface="Arial Black" panose="020B0A04020102020204" pitchFamily="34" charset="0"/>
              </a:rPr>
              <a:t>XXI.	</a:t>
            </a:r>
            <a:r>
              <a:rPr lang="es-MX" sz="1200" b="1" dirty="0">
                <a:solidFill>
                  <a:srgbClr val="002060"/>
                </a:solidFill>
                <a:latin typeface="Arial Black" panose="020B0A04020102020204" pitchFamily="34" charset="0"/>
              </a:rPr>
              <a:t>Presupuesto e informes trimestrales</a:t>
            </a:r>
          </a:p>
          <a:p>
            <a:pPr marL="712788" indent="-712788">
              <a:lnSpc>
                <a:spcPct val="150000"/>
              </a:lnSpc>
            </a:pPr>
            <a:r>
              <a:rPr lang="es-MX" sz="1200" dirty="0">
                <a:solidFill>
                  <a:srgbClr val="002060"/>
                </a:solidFill>
                <a:latin typeface="Arial Black" panose="020B0A04020102020204" pitchFamily="34" charset="0"/>
              </a:rPr>
              <a:t>XXII.	</a:t>
            </a:r>
            <a:r>
              <a:rPr lang="es-MX" sz="1200" b="1" dirty="0">
                <a:solidFill>
                  <a:srgbClr val="002060"/>
                </a:solidFill>
                <a:latin typeface="Arial Black" panose="020B0A04020102020204" pitchFamily="34" charset="0"/>
              </a:rPr>
              <a:t>Deuda pública</a:t>
            </a:r>
          </a:p>
          <a:p>
            <a:pPr marL="712788" indent="-712788">
              <a:lnSpc>
                <a:spcPct val="150000"/>
              </a:lnSpc>
            </a:pPr>
            <a:r>
              <a:rPr lang="es-MX" sz="1200" dirty="0">
                <a:solidFill>
                  <a:srgbClr val="002060"/>
                </a:solidFill>
                <a:latin typeface="Arial Black" panose="020B0A04020102020204" pitchFamily="34" charset="0"/>
              </a:rPr>
              <a:t>XXIII.	Comunicación social y publicidad </a:t>
            </a:r>
          </a:p>
          <a:p>
            <a:pPr marL="712788" indent="-712788">
              <a:lnSpc>
                <a:spcPct val="150000"/>
              </a:lnSpc>
            </a:pPr>
            <a:r>
              <a:rPr lang="es-MX" sz="1200" dirty="0">
                <a:solidFill>
                  <a:srgbClr val="002060"/>
                </a:solidFill>
                <a:latin typeface="Arial Black" panose="020B0A04020102020204" pitchFamily="34" charset="0"/>
              </a:rPr>
              <a:t>XXIV.	Resultados de auditorías</a:t>
            </a:r>
          </a:p>
          <a:p>
            <a:pPr marL="712788" indent="-712788">
              <a:lnSpc>
                <a:spcPct val="150000"/>
              </a:lnSpc>
            </a:pPr>
            <a:r>
              <a:rPr lang="es-MX" sz="1200" dirty="0">
                <a:solidFill>
                  <a:srgbClr val="002060"/>
                </a:solidFill>
                <a:latin typeface="Arial Black" panose="020B0A04020102020204" pitchFamily="34" charset="0"/>
              </a:rPr>
              <a:t>XXV.	</a:t>
            </a:r>
            <a:r>
              <a:rPr lang="es-MX" sz="1200" b="1" dirty="0">
                <a:solidFill>
                  <a:srgbClr val="002060"/>
                </a:solidFill>
                <a:latin typeface="Arial Black" panose="020B0A04020102020204" pitchFamily="34" charset="0"/>
              </a:rPr>
              <a:t>Dictámenes estados financieros</a:t>
            </a:r>
          </a:p>
          <a:p>
            <a:pPr marL="712788" indent="-712788">
              <a:lnSpc>
                <a:spcPct val="150000"/>
              </a:lnSpc>
              <a:buAutoNum type="romanUcPeriod" startAt="26"/>
            </a:pPr>
            <a:r>
              <a:rPr lang="es-MX" sz="1200" b="1" dirty="0">
                <a:solidFill>
                  <a:srgbClr val="002060"/>
                </a:solidFill>
                <a:latin typeface="Arial Black" panose="020B0A04020102020204" pitchFamily="34" charset="0"/>
              </a:rPr>
              <a:t>Personas físicas o morales a quienes se </a:t>
            </a:r>
          </a:p>
          <a:p>
            <a:pPr>
              <a:lnSpc>
                <a:spcPct val="150000"/>
              </a:lnSpc>
            </a:pPr>
            <a:r>
              <a:rPr lang="es-MX" sz="1200" b="1" dirty="0">
                <a:solidFill>
                  <a:srgbClr val="002060"/>
                </a:solidFill>
                <a:latin typeface="Arial Black" panose="020B0A04020102020204" pitchFamily="34" charset="0"/>
              </a:rPr>
              <a:t>               asigne recursos públicos</a:t>
            </a:r>
          </a:p>
          <a:p>
            <a:pPr marL="712788" indent="-712788">
              <a:lnSpc>
                <a:spcPct val="150000"/>
              </a:lnSpc>
              <a:buFontTx/>
              <a:buAutoNum type="romanUcPeriod" startAt="27"/>
            </a:pPr>
            <a:r>
              <a:rPr lang="es-MX" sz="1200" dirty="0">
                <a:solidFill>
                  <a:srgbClr val="002060"/>
                </a:solidFill>
                <a:latin typeface="Arial Black" panose="020B0A04020102020204" pitchFamily="34" charset="0"/>
              </a:rPr>
              <a:t>Concesiones, contratos, convenios, permisos, licencias o autorizaciones otorgados</a:t>
            </a:r>
          </a:p>
          <a:p>
            <a:pPr marL="712788" indent="-712788">
              <a:buFontTx/>
              <a:buAutoNum type="romanUcPeriod" startAt="28"/>
            </a:pPr>
            <a:r>
              <a:rPr lang="es-MX" sz="1200" dirty="0">
                <a:solidFill>
                  <a:srgbClr val="002060"/>
                </a:solidFill>
                <a:latin typeface="Arial Black" panose="020B0A04020102020204" pitchFamily="34" charset="0"/>
              </a:rPr>
              <a:t>Procedimientos de adjudicación directa, invitación restringida y licitaciones</a:t>
            </a:r>
          </a:p>
          <a:p>
            <a:pPr marL="712788" indent="-712788">
              <a:lnSpc>
                <a:spcPct val="150000"/>
              </a:lnSpc>
            </a:pPr>
            <a:r>
              <a:rPr lang="es-MX" sz="1200" dirty="0">
                <a:solidFill>
                  <a:srgbClr val="002060"/>
                </a:solidFill>
                <a:latin typeface="Arial Black" panose="020B0A04020102020204" pitchFamily="34" charset="0"/>
              </a:rPr>
              <a:t>XXIX.	Informes</a:t>
            </a:r>
          </a:p>
          <a:p>
            <a:pPr marL="712788" indent="-712788">
              <a:lnSpc>
                <a:spcPct val="150000"/>
              </a:lnSpc>
            </a:pPr>
            <a:r>
              <a:rPr lang="es-MX" sz="1200" dirty="0">
                <a:solidFill>
                  <a:srgbClr val="002060"/>
                </a:solidFill>
                <a:latin typeface="Arial Black" panose="020B0A04020102020204" pitchFamily="34" charset="0"/>
              </a:rPr>
              <a:t>XXX.	</a:t>
            </a:r>
            <a:r>
              <a:rPr lang="es-MX" sz="1200" b="1" dirty="0">
                <a:solidFill>
                  <a:srgbClr val="002060"/>
                </a:solidFill>
                <a:latin typeface="Arial Black" panose="020B0A04020102020204" pitchFamily="34" charset="0"/>
              </a:rPr>
              <a:t>Estadísticas generadas</a:t>
            </a:r>
          </a:p>
        </p:txBody>
      </p:sp>
      <p:cxnSp>
        <p:nvCxnSpPr>
          <p:cNvPr id="28" name="6 Conector recto"/>
          <p:cNvCxnSpPr/>
          <p:nvPr/>
        </p:nvCxnSpPr>
        <p:spPr>
          <a:xfrm>
            <a:off x="4374951" y="1058756"/>
            <a:ext cx="0" cy="5082669"/>
          </a:xfrm>
          <a:prstGeom prst="line">
            <a:avLst/>
          </a:prstGeom>
          <a:ln>
            <a:solidFill>
              <a:schemeClr val="accent1">
                <a:lumMod val="50000"/>
              </a:schemeClr>
            </a:solidFill>
          </a:ln>
        </p:spPr>
        <p:style>
          <a:lnRef idx="2">
            <a:schemeClr val="accent5"/>
          </a:lnRef>
          <a:fillRef idx="0">
            <a:schemeClr val="accent5"/>
          </a:fillRef>
          <a:effectRef idx="1">
            <a:schemeClr val="accent5"/>
          </a:effectRef>
          <a:fontRef idx="minor">
            <a:schemeClr val="tx1"/>
          </a:fontRef>
        </p:style>
      </p:cxnSp>
      <p:grpSp>
        <p:nvGrpSpPr>
          <p:cNvPr id="6" name="Grupo 5"/>
          <p:cNvGrpSpPr/>
          <p:nvPr/>
        </p:nvGrpSpPr>
        <p:grpSpPr>
          <a:xfrm>
            <a:off x="5927649" y="219165"/>
            <a:ext cx="3216351" cy="710403"/>
            <a:chOff x="5240215" y="1005843"/>
            <a:chExt cx="4840410" cy="1069113"/>
          </a:xfrm>
        </p:grpSpPr>
        <p:sp>
          <p:nvSpPr>
            <p:cNvPr id="7" name="Redondear rectángulo de esquina sencilla 6"/>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8" name="Rectángulo redondeado 7"/>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9" name="TextBox 4"/>
          <p:cNvSpPr txBox="1"/>
          <p:nvPr/>
        </p:nvSpPr>
        <p:spPr>
          <a:xfrm>
            <a:off x="6036471" y="250338"/>
            <a:ext cx="2998705" cy="705706"/>
          </a:xfrm>
          <a:prstGeom prst="rect">
            <a:avLst/>
          </a:prstGeom>
          <a:noFill/>
        </p:spPr>
        <p:txBody>
          <a:bodyPr wrap="square" rtlCol="0">
            <a:spAutoFit/>
          </a:bodyPr>
          <a:lstStyle/>
          <a:p>
            <a:pPr algn="ctr" defTabSz="676645"/>
            <a:r>
              <a:rPr lang="en-US" sz="1993" dirty="0" err="1">
                <a:solidFill>
                  <a:prstClr val="white"/>
                </a:solidFill>
                <a:latin typeface="Arial Black"/>
                <a:cs typeface="Arial Black"/>
              </a:rPr>
              <a:t>Obligaciones</a:t>
            </a:r>
            <a:r>
              <a:rPr lang="en-US" sz="1993" dirty="0">
                <a:solidFill>
                  <a:prstClr val="white"/>
                </a:solidFill>
                <a:latin typeface="Arial Black"/>
                <a:cs typeface="Arial Black"/>
              </a:rPr>
              <a:t> </a:t>
            </a:r>
            <a:r>
              <a:rPr lang="en-US" sz="1993" dirty="0" err="1">
                <a:solidFill>
                  <a:prstClr val="white"/>
                </a:solidFill>
                <a:latin typeface="Arial Black"/>
                <a:cs typeface="Arial Black"/>
              </a:rPr>
              <a:t>Comunes</a:t>
            </a:r>
            <a:r>
              <a:rPr lang="en-US" sz="1993" dirty="0">
                <a:solidFill>
                  <a:prstClr val="white"/>
                </a:solidFill>
                <a:latin typeface="Arial Black"/>
                <a:cs typeface="Arial Black"/>
              </a:rPr>
              <a:t> art. 77</a:t>
            </a:r>
          </a:p>
        </p:txBody>
      </p:sp>
    </p:spTree>
    <p:extLst>
      <p:ext uri="{BB962C8B-B14F-4D97-AF65-F5344CB8AC3E}">
        <p14:creationId xmlns:p14="http://schemas.microsoft.com/office/powerpoint/2010/main" val="359328756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2 Rectángulo"/>
          <p:cNvSpPr/>
          <p:nvPr/>
        </p:nvSpPr>
        <p:spPr>
          <a:xfrm>
            <a:off x="4929884" y="1556792"/>
            <a:ext cx="4105292" cy="4801314"/>
          </a:xfrm>
          <a:prstGeom prst="rect">
            <a:avLst/>
          </a:prstGeom>
        </p:spPr>
        <p:txBody>
          <a:bodyPr wrap="square">
            <a:spAutoFit/>
          </a:bodyPr>
          <a:lstStyle/>
          <a:p>
            <a:pPr>
              <a:lnSpc>
                <a:spcPct val="150000"/>
              </a:lnSpc>
            </a:pPr>
            <a:r>
              <a:rPr lang="es-MX" sz="1200" dirty="0">
                <a:solidFill>
                  <a:srgbClr val="002060"/>
                </a:solidFill>
                <a:latin typeface="Arial Black" panose="020B0A04020102020204" pitchFamily="34" charset="0"/>
                <a:cs typeface="Arial" panose="020B0604020202020204" pitchFamily="34" charset="0"/>
              </a:rPr>
              <a:t>XLI.	</a:t>
            </a:r>
            <a:r>
              <a:rPr lang="es-MX" sz="1200" b="1" dirty="0">
                <a:solidFill>
                  <a:srgbClr val="002060"/>
                </a:solidFill>
                <a:latin typeface="Arial Black" panose="020B0A04020102020204" pitchFamily="34" charset="0"/>
                <a:cs typeface="Arial" panose="020B0604020202020204" pitchFamily="34" charset="0"/>
              </a:rPr>
              <a:t>Estudios pagados con recursos 	públicos</a:t>
            </a:r>
          </a:p>
          <a:p>
            <a:pPr algn="just">
              <a:lnSpc>
                <a:spcPct val="150000"/>
              </a:lnSpc>
            </a:pPr>
            <a:r>
              <a:rPr lang="es-MX" sz="1200" dirty="0">
                <a:solidFill>
                  <a:srgbClr val="002060"/>
                </a:solidFill>
                <a:latin typeface="Arial Black" panose="020B0A04020102020204" pitchFamily="34" charset="0"/>
                <a:cs typeface="Arial" panose="020B0604020202020204" pitchFamily="34" charset="0"/>
              </a:rPr>
              <a:t>XLII.	</a:t>
            </a:r>
            <a:r>
              <a:rPr lang="es-MX" sz="1200" b="1" dirty="0">
                <a:solidFill>
                  <a:srgbClr val="002060"/>
                </a:solidFill>
                <a:latin typeface="Arial Black" panose="020B0A04020102020204" pitchFamily="34" charset="0"/>
                <a:cs typeface="Arial" panose="020B0604020202020204" pitchFamily="34" charset="0"/>
              </a:rPr>
              <a:t>Pagos a jubilados y pensionados</a:t>
            </a:r>
          </a:p>
          <a:p>
            <a:pPr algn="just">
              <a:lnSpc>
                <a:spcPct val="150000"/>
              </a:lnSpc>
            </a:pPr>
            <a:r>
              <a:rPr lang="es-MX" sz="1200" dirty="0">
                <a:solidFill>
                  <a:srgbClr val="002060"/>
                </a:solidFill>
                <a:latin typeface="Arial Black" panose="020B0A04020102020204" pitchFamily="34" charset="0"/>
                <a:cs typeface="Arial" panose="020B0604020202020204" pitchFamily="34" charset="0"/>
              </a:rPr>
              <a:t>XLIII. 	</a:t>
            </a:r>
            <a:r>
              <a:rPr lang="es-MX" sz="1200" b="1" dirty="0">
                <a:solidFill>
                  <a:srgbClr val="002060"/>
                </a:solidFill>
                <a:latin typeface="Arial Black" panose="020B0A04020102020204" pitchFamily="34" charset="0"/>
                <a:cs typeface="Arial" panose="020B0604020202020204" pitchFamily="34" charset="0"/>
              </a:rPr>
              <a:t>Ingresos totales del sujeto obligado</a:t>
            </a:r>
          </a:p>
          <a:p>
            <a:pPr algn="just">
              <a:lnSpc>
                <a:spcPct val="150000"/>
              </a:lnSpc>
            </a:pPr>
            <a:r>
              <a:rPr lang="es-MX" sz="1200" dirty="0">
                <a:solidFill>
                  <a:srgbClr val="002060"/>
                </a:solidFill>
                <a:latin typeface="Arial Black" panose="020B0A04020102020204" pitchFamily="34" charset="0"/>
                <a:cs typeface="Arial" panose="020B0604020202020204" pitchFamily="34" charset="0"/>
              </a:rPr>
              <a:t>XLIV.	</a:t>
            </a:r>
            <a:r>
              <a:rPr lang="es-MX" sz="1200" b="1" dirty="0">
                <a:solidFill>
                  <a:srgbClr val="002060"/>
                </a:solidFill>
                <a:latin typeface="Arial Black" panose="020B0A04020102020204" pitchFamily="34" charset="0"/>
                <a:cs typeface="Arial" panose="020B0604020202020204" pitchFamily="34" charset="0"/>
              </a:rPr>
              <a:t>Donaciones en dinero o en especie</a:t>
            </a:r>
          </a:p>
          <a:p>
            <a:pPr algn="just">
              <a:lnSpc>
                <a:spcPct val="150000"/>
              </a:lnSpc>
            </a:pPr>
            <a:r>
              <a:rPr lang="es-MX" sz="1200" dirty="0">
                <a:solidFill>
                  <a:srgbClr val="002060"/>
                </a:solidFill>
                <a:latin typeface="Arial Black" panose="020B0A04020102020204" pitchFamily="34" charset="0"/>
                <a:cs typeface="Arial" panose="020B0604020202020204" pitchFamily="34" charset="0"/>
              </a:rPr>
              <a:t>XLV.	Instrumentos de archivos</a:t>
            </a:r>
          </a:p>
          <a:p>
            <a:pPr>
              <a:lnSpc>
                <a:spcPct val="150000"/>
              </a:lnSpc>
            </a:pPr>
            <a:r>
              <a:rPr lang="es-MX" sz="1200" dirty="0">
                <a:solidFill>
                  <a:srgbClr val="002060"/>
                </a:solidFill>
                <a:latin typeface="Arial Black" panose="020B0A04020102020204" pitchFamily="34" charset="0"/>
                <a:cs typeface="Arial" panose="020B0604020202020204" pitchFamily="34" charset="0"/>
              </a:rPr>
              <a:t>XLVI.	Actas de las sesiones, opiniones y 	recomendaciones de los consejos 	consultivos</a:t>
            </a:r>
          </a:p>
          <a:p>
            <a:pPr marL="900113" indent="-900113">
              <a:lnSpc>
                <a:spcPct val="150000"/>
              </a:lnSpc>
            </a:pPr>
            <a:r>
              <a:rPr lang="es-MX" sz="1200" dirty="0">
                <a:solidFill>
                  <a:srgbClr val="002060"/>
                </a:solidFill>
                <a:latin typeface="Arial Black" panose="020B0A04020102020204" pitchFamily="34" charset="0"/>
                <a:cs typeface="Arial" panose="020B0604020202020204" pitchFamily="34" charset="0"/>
              </a:rPr>
              <a:t>XLVII.	</a:t>
            </a:r>
            <a:r>
              <a:rPr lang="es-MX" sz="1200" b="1" dirty="0">
                <a:solidFill>
                  <a:srgbClr val="002060"/>
                </a:solidFill>
                <a:latin typeface="Arial Black" panose="020B0A04020102020204" pitchFamily="34" charset="0"/>
                <a:cs typeface="Arial" panose="020B0604020202020204" pitchFamily="34" charset="0"/>
              </a:rPr>
              <a:t>Solicitudes a empresas concesionarias 	para intervención e comunicaciones 	privadas, y la localización geográfica</a:t>
            </a:r>
          </a:p>
          <a:p>
            <a:pPr marL="285750" indent="-285750" algn="just">
              <a:lnSpc>
                <a:spcPct val="150000"/>
              </a:lnSpc>
              <a:buAutoNum type="romanUcPeriod" startAt="48"/>
            </a:pPr>
            <a:r>
              <a:rPr lang="es-MX" sz="1200" dirty="0">
                <a:solidFill>
                  <a:srgbClr val="002060"/>
                </a:solidFill>
                <a:latin typeface="Arial Black" panose="020B0A04020102020204" pitchFamily="34" charset="0"/>
                <a:cs typeface="Arial" panose="020B0604020202020204" pitchFamily="34" charset="0"/>
              </a:rPr>
              <a:t>       Otra información útil o relevante</a:t>
            </a:r>
          </a:p>
          <a:p>
            <a:pPr marL="285750" indent="-285750" algn="just">
              <a:lnSpc>
                <a:spcPct val="150000"/>
              </a:lnSpc>
              <a:buAutoNum type="romanUcPeriod" startAt="48"/>
            </a:pPr>
            <a:r>
              <a:rPr lang="es-MX" sz="1200" dirty="0">
                <a:solidFill>
                  <a:srgbClr val="002060"/>
                </a:solidFill>
                <a:latin typeface="Arial Black" panose="020B0A04020102020204" pitchFamily="34" charset="0"/>
                <a:cs typeface="Arial" panose="020B0604020202020204" pitchFamily="34" charset="0"/>
              </a:rPr>
              <a:t>          Las demás que establezca la    legislación vigente</a:t>
            </a:r>
          </a:p>
        </p:txBody>
      </p:sp>
      <p:sp>
        <p:nvSpPr>
          <p:cNvPr id="8" name="13 Rectángulo"/>
          <p:cNvSpPr/>
          <p:nvPr/>
        </p:nvSpPr>
        <p:spPr>
          <a:xfrm>
            <a:off x="326403" y="1532028"/>
            <a:ext cx="4174008" cy="4524315"/>
          </a:xfrm>
          <a:prstGeom prst="rect">
            <a:avLst/>
          </a:prstGeom>
        </p:spPr>
        <p:txBody>
          <a:bodyPr wrap="square">
            <a:spAutoFit/>
          </a:bodyPr>
          <a:lstStyle/>
          <a:p>
            <a:pPr>
              <a:lnSpc>
                <a:spcPct val="150000"/>
              </a:lnSpc>
            </a:pPr>
            <a:r>
              <a:rPr lang="es-MX" sz="1200" dirty="0">
                <a:solidFill>
                  <a:srgbClr val="002060"/>
                </a:solidFill>
                <a:latin typeface="Arial Black" panose="020B0A04020102020204" pitchFamily="34" charset="0"/>
                <a:cs typeface="Arial" panose="020B0604020202020204" pitchFamily="34" charset="0"/>
              </a:rPr>
              <a:t>XXXI.	</a:t>
            </a:r>
            <a:r>
              <a:rPr lang="es-MX" sz="1200" b="1" dirty="0">
                <a:solidFill>
                  <a:srgbClr val="002060"/>
                </a:solidFill>
                <a:latin typeface="Arial Black" panose="020B0A04020102020204" pitchFamily="34" charset="0"/>
                <a:cs typeface="Arial" panose="020B0604020202020204" pitchFamily="34" charset="0"/>
              </a:rPr>
              <a:t>Informes de avances y documentos 	financieros</a:t>
            </a:r>
          </a:p>
          <a:p>
            <a:pPr>
              <a:lnSpc>
                <a:spcPct val="150000"/>
              </a:lnSpc>
            </a:pPr>
            <a:r>
              <a:rPr lang="es-MX" sz="1200" dirty="0">
                <a:solidFill>
                  <a:srgbClr val="002060"/>
                </a:solidFill>
                <a:latin typeface="Arial Black" panose="020B0A04020102020204" pitchFamily="34" charset="0"/>
                <a:cs typeface="Arial" panose="020B0604020202020204" pitchFamily="34" charset="0"/>
              </a:rPr>
              <a:t>XXXII.	Padrón proveedores y contratistas</a:t>
            </a:r>
          </a:p>
          <a:p>
            <a:pPr>
              <a:lnSpc>
                <a:spcPct val="150000"/>
              </a:lnSpc>
            </a:pPr>
            <a:r>
              <a:rPr lang="es-MX" sz="1200" dirty="0">
                <a:solidFill>
                  <a:srgbClr val="002060"/>
                </a:solidFill>
                <a:latin typeface="Arial Black" panose="020B0A04020102020204" pitchFamily="34" charset="0"/>
                <a:cs typeface="Arial" panose="020B0604020202020204" pitchFamily="34" charset="0"/>
              </a:rPr>
              <a:t>XXXIII.	Convenios con sectores social  y 	privado</a:t>
            </a:r>
          </a:p>
          <a:p>
            <a:pPr>
              <a:lnSpc>
                <a:spcPct val="150000"/>
              </a:lnSpc>
            </a:pPr>
            <a:r>
              <a:rPr lang="es-MX" sz="1200" dirty="0">
                <a:solidFill>
                  <a:srgbClr val="002060"/>
                </a:solidFill>
                <a:latin typeface="Arial Black" panose="020B0A04020102020204" pitchFamily="34" charset="0"/>
                <a:cs typeface="Arial" panose="020B0604020202020204" pitchFamily="34" charset="0"/>
              </a:rPr>
              <a:t>XXXIV.	</a:t>
            </a:r>
            <a:r>
              <a:rPr lang="es-MX" sz="1200" b="1" dirty="0">
                <a:solidFill>
                  <a:srgbClr val="002060"/>
                </a:solidFill>
                <a:latin typeface="Arial Black" panose="020B0A04020102020204" pitchFamily="34" charset="0"/>
                <a:cs typeface="Arial" panose="020B0604020202020204" pitchFamily="34" charset="0"/>
              </a:rPr>
              <a:t>Inventario de bienes</a:t>
            </a:r>
          </a:p>
          <a:p>
            <a:pPr>
              <a:lnSpc>
                <a:spcPct val="150000"/>
              </a:lnSpc>
            </a:pPr>
            <a:r>
              <a:rPr lang="es-MX" sz="1200" dirty="0">
                <a:solidFill>
                  <a:srgbClr val="002060"/>
                </a:solidFill>
                <a:latin typeface="Arial Black" panose="020B0A04020102020204" pitchFamily="34" charset="0"/>
                <a:cs typeface="Arial" panose="020B0604020202020204" pitchFamily="34" charset="0"/>
              </a:rPr>
              <a:t>XXXV.	</a:t>
            </a:r>
            <a:r>
              <a:rPr lang="es-MX" sz="1200" b="1" dirty="0">
                <a:solidFill>
                  <a:srgbClr val="002060"/>
                </a:solidFill>
                <a:latin typeface="Arial Black" panose="020B0A04020102020204" pitchFamily="34" charset="0"/>
                <a:cs typeface="Arial" panose="020B0604020202020204" pitchFamily="34" charset="0"/>
              </a:rPr>
              <a:t>Recomendaciones y su atención en 	materia de derechos humanos</a:t>
            </a:r>
          </a:p>
          <a:p>
            <a:pPr>
              <a:lnSpc>
                <a:spcPct val="150000"/>
              </a:lnSpc>
            </a:pPr>
            <a:r>
              <a:rPr lang="es-MX" sz="1200" dirty="0">
                <a:solidFill>
                  <a:srgbClr val="002060"/>
                </a:solidFill>
                <a:latin typeface="Arial Black" panose="020B0A04020102020204" pitchFamily="34" charset="0"/>
                <a:cs typeface="Arial" panose="020B0604020202020204" pitchFamily="34" charset="0"/>
              </a:rPr>
              <a:t>XXXVI.	</a:t>
            </a:r>
            <a:r>
              <a:rPr lang="es-MX" sz="1200" b="1" dirty="0">
                <a:solidFill>
                  <a:srgbClr val="002060"/>
                </a:solidFill>
                <a:latin typeface="Arial Black" panose="020B0A04020102020204" pitchFamily="34" charset="0"/>
                <a:cs typeface="Arial" panose="020B0604020202020204" pitchFamily="34" charset="0"/>
              </a:rPr>
              <a:t>Resoluciones y laudos de juicios</a:t>
            </a:r>
          </a:p>
          <a:p>
            <a:pPr>
              <a:lnSpc>
                <a:spcPct val="150000"/>
              </a:lnSpc>
            </a:pPr>
            <a:r>
              <a:rPr lang="es-MX" sz="1200" dirty="0">
                <a:solidFill>
                  <a:srgbClr val="002060"/>
                </a:solidFill>
                <a:latin typeface="Arial Black" panose="020B0A04020102020204" pitchFamily="34" charset="0"/>
                <a:cs typeface="Arial" panose="020B0604020202020204" pitchFamily="34" charset="0"/>
              </a:rPr>
              <a:t>XXXVII.	Mecanismos de participación 	ciudadana</a:t>
            </a:r>
          </a:p>
          <a:p>
            <a:pPr>
              <a:lnSpc>
                <a:spcPct val="150000"/>
              </a:lnSpc>
            </a:pPr>
            <a:r>
              <a:rPr lang="es-MX" sz="1200" dirty="0">
                <a:solidFill>
                  <a:srgbClr val="002060"/>
                </a:solidFill>
                <a:latin typeface="Arial Black" panose="020B0A04020102020204" pitchFamily="34" charset="0"/>
                <a:cs typeface="Arial" panose="020B0604020202020204" pitchFamily="34" charset="0"/>
              </a:rPr>
              <a:t>XXXVIII.	Programas ofrecidos</a:t>
            </a:r>
          </a:p>
          <a:p>
            <a:pPr>
              <a:lnSpc>
                <a:spcPct val="150000"/>
              </a:lnSpc>
            </a:pPr>
            <a:r>
              <a:rPr lang="es-MX" sz="1200" dirty="0">
                <a:solidFill>
                  <a:srgbClr val="002060"/>
                </a:solidFill>
                <a:latin typeface="Arial Black" panose="020B0A04020102020204" pitchFamily="34" charset="0"/>
                <a:cs typeface="Arial" panose="020B0604020202020204" pitchFamily="34" charset="0"/>
              </a:rPr>
              <a:t>XXXIX.	</a:t>
            </a:r>
            <a:r>
              <a:rPr lang="es-MX" sz="1200" b="1" dirty="0">
                <a:solidFill>
                  <a:srgbClr val="002060"/>
                </a:solidFill>
                <a:latin typeface="Arial Black" panose="020B0A04020102020204" pitchFamily="34" charset="0"/>
                <a:cs typeface="Arial" panose="020B0604020202020204" pitchFamily="34" charset="0"/>
              </a:rPr>
              <a:t>Actas y resoluciones del Comité de 	Transparencia</a:t>
            </a:r>
          </a:p>
          <a:p>
            <a:pPr>
              <a:lnSpc>
                <a:spcPct val="150000"/>
              </a:lnSpc>
            </a:pPr>
            <a:r>
              <a:rPr lang="es-MX" sz="1200" dirty="0">
                <a:solidFill>
                  <a:srgbClr val="002060"/>
                </a:solidFill>
                <a:latin typeface="Arial Black" panose="020B0A04020102020204" pitchFamily="34" charset="0"/>
                <a:cs typeface="Arial" panose="020B0604020202020204" pitchFamily="34" charset="0"/>
              </a:rPr>
              <a:t>XL.	</a:t>
            </a:r>
            <a:r>
              <a:rPr lang="es-MX" sz="1200" b="1" dirty="0">
                <a:solidFill>
                  <a:srgbClr val="002060"/>
                </a:solidFill>
                <a:latin typeface="Arial Black" panose="020B0A04020102020204" pitchFamily="34" charset="0"/>
                <a:cs typeface="Arial" panose="020B0604020202020204" pitchFamily="34" charset="0"/>
              </a:rPr>
              <a:t>Evaluaciones y encuestas a      programas financiados con recursos públicos</a:t>
            </a:r>
          </a:p>
        </p:txBody>
      </p:sp>
      <p:cxnSp>
        <p:nvCxnSpPr>
          <p:cNvPr id="9" name="6 Conector recto"/>
          <p:cNvCxnSpPr/>
          <p:nvPr/>
        </p:nvCxnSpPr>
        <p:spPr>
          <a:xfrm flipH="1">
            <a:off x="4613564" y="1288473"/>
            <a:ext cx="20781" cy="5016144"/>
          </a:xfrm>
          <a:prstGeom prst="line">
            <a:avLst/>
          </a:prstGeom>
          <a:ln>
            <a:solidFill>
              <a:schemeClr val="accent1">
                <a:lumMod val="50000"/>
              </a:schemeClr>
            </a:solidFill>
          </a:ln>
        </p:spPr>
        <p:style>
          <a:lnRef idx="2">
            <a:schemeClr val="accent5"/>
          </a:lnRef>
          <a:fillRef idx="0">
            <a:schemeClr val="accent5"/>
          </a:fillRef>
          <a:effectRef idx="1">
            <a:schemeClr val="accent5"/>
          </a:effectRef>
          <a:fontRef idx="minor">
            <a:schemeClr val="tx1"/>
          </a:fontRef>
        </p:style>
      </p:cxnSp>
      <p:grpSp>
        <p:nvGrpSpPr>
          <p:cNvPr id="5" name="Grupo 4"/>
          <p:cNvGrpSpPr/>
          <p:nvPr/>
        </p:nvGrpSpPr>
        <p:grpSpPr>
          <a:xfrm>
            <a:off x="5927649" y="219165"/>
            <a:ext cx="3216351" cy="710403"/>
            <a:chOff x="5240215" y="1005843"/>
            <a:chExt cx="4840410" cy="1069113"/>
          </a:xfrm>
        </p:grpSpPr>
        <p:sp>
          <p:nvSpPr>
            <p:cNvPr id="6" name="Redondear rectángulo de esquina sencilla 5"/>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10" name="Rectángulo redondeado 9"/>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11" name="TextBox 4"/>
          <p:cNvSpPr txBox="1"/>
          <p:nvPr/>
        </p:nvSpPr>
        <p:spPr>
          <a:xfrm>
            <a:off x="6036471" y="250338"/>
            <a:ext cx="2998705" cy="705706"/>
          </a:xfrm>
          <a:prstGeom prst="rect">
            <a:avLst/>
          </a:prstGeom>
          <a:noFill/>
        </p:spPr>
        <p:txBody>
          <a:bodyPr wrap="square" rtlCol="0">
            <a:spAutoFit/>
          </a:bodyPr>
          <a:lstStyle/>
          <a:p>
            <a:pPr algn="ctr" defTabSz="676645"/>
            <a:r>
              <a:rPr lang="en-US" sz="1993" dirty="0" err="1">
                <a:solidFill>
                  <a:prstClr val="white"/>
                </a:solidFill>
                <a:latin typeface="Arial Black"/>
                <a:cs typeface="Arial Black"/>
              </a:rPr>
              <a:t>Obligaciones</a:t>
            </a:r>
            <a:r>
              <a:rPr lang="en-US" sz="1993" dirty="0">
                <a:solidFill>
                  <a:prstClr val="white"/>
                </a:solidFill>
                <a:latin typeface="Arial Black"/>
                <a:cs typeface="Arial Black"/>
              </a:rPr>
              <a:t> </a:t>
            </a:r>
            <a:r>
              <a:rPr lang="en-US" sz="1993" dirty="0" err="1">
                <a:solidFill>
                  <a:prstClr val="white"/>
                </a:solidFill>
                <a:latin typeface="Arial Black"/>
                <a:cs typeface="Arial Black"/>
              </a:rPr>
              <a:t>Comunes</a:t>
            </a:r>
            <a:r>
              <a:rPr lang="en-US" sz="1993" dirty="0">
                <a:solidFill>
                  <a:prstClr val="white"/>
                </a:solidFill>
                <a:latin typeface="Arial Black"/>
                <a:cs typeface="Arial Black"/>
              </a:rPr>
              <a:t> art. 77</a:t>
            </a:r>
          </a:p>
        </p:txBody>
      </p:sp>
    </p:spTree>
    <p:extLst>
      <p:ext uri="{BB962C8B-B14F-4D97-AF65-F5344CB8AC3E}">
        <p14:creationId xmlns:p14="http://schemas.microsoft.com/office/powerpoint/2010/main" val="5975938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5927649" y="250338"/>
            <a:ext cx="3216351" cy="710403"/>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052285" y="406029"/>
            <a:ext cx="2998705" cy="399020"/>
          </a:xfrm>
          <a:prstGeom prst="rect">
            <a:avLst/>
          </a:prstGeom>
          <a:noFill/>
        </p:spPr>
        <p:txBody>
          <a:bodyPr wrap="square" rtlCol="0">
            <a:spAutoFit/>
          </a:bodyPr>
          <a:lstStyle/>
          <a:p>
            <a:pPr algn="ctr" defTabSz="676645"/>
            <a:r>
              <a:rPr lang="en-US" sz="1993" dirty="0">
                <a:solidFill>
                  <a:prstClr val="white"/>
                </a:solidFill>
                <a:latin typeface="Arial Black"/>
                <a:cs typeface="Arial Black"/>
              </a:rPr>
              <a:t>CONTENIDO</a:t>
            </a:r>
          </a:p>
        </p:txBody>
      </p:sp>
      <p:sp>
        <p:nvSpPr>
          <p:cNvPr id="2" name="Marcador de número de diapositiva 1"/>
          <p:cNvSpPr>
            <a:spLocks noGrp="1"/>
          </p:cNvSpPr>
          <p:nvPr>
            <p:ph type="sldNum" sz="quarter" idx="12"/>
          </p:nvPr>
        </p:nvSpPr>
        <p:spPr/>
        <p:txBody>
          <a:bodyPr/>
          <a:lstStyle/>
          <a:p>
            <a:fld id="{D8F55B15-47A6-4AD0-991D-66EC9D8959F2}" type="slidenum">
              <a:rPr lang="es-MX" smtClean="0">
                <a:solidFill>
                  <a:prstClr val="black">
                    <a:tint val="75000"/>
                  </a:prstClr>
                </a:solidFill>
              </a:rPr>
              <a:pPr/>
              <a:t>28</a:t>
            </a:fld>
            <a:endParaRPr lang="es-MX">
              <a:solidFill>
                <a:prstClr val="black">
                  <a:tint val="75000"/>
                </a:prstClr>
              </a:solidFill>
            </a:endParaRPr>
          </a:p>
        </p:txBody>
      </p:sp>
      <p:sp>
        <p:nvSpPr>
          <p:cNvPr id="3" name="Rectángulo 2"/>
          <p:cNvSpPr/>
          <p:nvPr/>
        </p:nvSpPr>
        <p:spPr>
          <a:xfrm>
            <a:off x="1338943" y="1230068"/>
            <a:ext cx="7426778" cy="5447645"/>
          </a:xfrm>
          <a:prstGeom prst="rect">
            <a:avLst/>
          </a:prstGeom>
        </p:spPr>
        <p:txBody>
          <a:bodyPr wrap="square">
            <a:spAutoFit/>
          </a:bodyPr>
          <a:lstStyle/>
          <a:p>
            <a:pPr marL="342900" indent="-342900" algn="just">
              <a:spcBef>
                <a:spcPts val="400"/>
              </a:spcBef>
              <a:spcAft>
                <a:spcPts val="400"/>
              </a:spcAft>
              <a:buAutoNum type="arabicPeriod"/>
            </a:pPr>
            <a:r>
              <a:rPr lang="es-MX" sz="1200" dirty="0">
                <a:latin typeface="Arial Black" panose="020B0A04020102020204" pitchFamily="34" charset="0"/>
              </a:rPr>
              <a:t>Contexto</a:t>
            </a:r>
          </a:p>
          <a:p>
            <a:pPr algn="just">
              <a:spcBef>
                <a:spcPts val="400"/>
              </a:spcBef>
              <a:spcAft>
                <a:spcPts val="400"/>
              </a:spcAft>
            </a:pPr>
            <a:r>
              <a:rPr lang="es-MX" sz="1200" dirty="0">
                <a:solidFill>
                  <a:schemeClr val="accent5"/>
                </a:solidFill>
                <a:latin typeface="Arial Black" panose="020B0A04020102020204" pitchFamily="34" charset="0"/>
              </a:rPr>
              <a:t>	</a:t>
            </a:r>
            <a:r>
              <a:rPr lang="es-MX" sz="1200" dirty="0">
                <a:latin typeface="Arial Black" panose="020B0A04020102020204" pitchFamily="34" charset="0"/>
              </a:rPr>
              <a:t>a) Evolución del marco Normativo</a:t>
            </a:r>
          </a:p>
          <a:p>
            <a:pPr algn="just">
              <a:spcBef>
                <a:spcPts val="400"/>
              </a:spcBef>
              <a:spcAft>
                <a:spcPts val="400"/>
              </a:spcAft>
            </a:pPr>
            <a:r>
              <a:rPr lang="es-MX" sz="1200" dirty="0">
                <a:latin typeface="Arial Black" panose="020B0A04020102020204" pitchFamily="34" charset="0"/>
              </a:rPr>
              <a:t>	b) Comparativo armonización </a:t>
            </a:r>
          </a:p>
          <a:p>
            <a:pPr algn="just">
              <a:spcBef>
                <a:spcPts val="400"/>
              </a:spcBef>
              <a:spcAft>
                <a:spcPts val="400"/>
              </a:spcAft>
            </a:pPr>
            <a:r>
              <a:rPr lang="es-MX" sz="1200" dirty="0">
                <a:latin typeface="Arial Black" panose="020B0A04020102020204" pitchFamily="34" charset="0"/>
              </a:rPr>
              <a:t>	c) Responsables</a:t>
            </a:r>
          </a:p>
          <a:p>
            <a:pPr marL="1543050" lvl="3" indent="-171450" algn="just">
              <a:spcBef>
                <a:spcPts val="400"/>
              </a:spcBef>
              <a:spcAft>
                <a:spcPts val="400"/>
              </a:spcAft>
              <a:buFont typeface="Arial" panose="020B0604020202020204" pitchFamily="34" charset="0"/>
              <a:buChar char="•"/>
            </a:pPr>
            <a:r>
              <a:rPr lang="es-MX" sz="1200" dirty="0">
                <a:latin typeface="Arial Black" panose="020B0A04020102020204" pitchFamily="34" charset="0"/>
              </a:rPr>
              <a:t>Area Administrativa</a:t>
            </a:r>
          </a:p>
          <a:p>
            <a:pPr marL="1543050" lvl="3" indent="-171450" algn="just">
              <a:spcBef>
                <a:spcPts val="400"/>
              </a:spcBef>
              <a:spcAft>
                <a:spcPts val="400"/>
              </a:spcAft>
              <a:buFont typeface="Arial" panose="020B0604020202020204" pitchFamily="34" charset="0"/>
              <a:buChar char="•"/>
            </a:pPr>
            <a:r>
              <a:rPr lang="es-MX" sz="1200" dirty="0">
                <a:latin typeface="Arial Black" panose="020B0A04020102020204" pitchFamily="34" charset="0"/>
              </a:rPr>
              <a:t>Unidad de Transparencia</a:t>
            </a:r>
          </a:p>
          <a:p>
            <a:pPr marL="1543050" lvl="3" indent="-171450" algn="just">
              <a:spcBef>
                <a:spcPts val="400"/>
              </a:spcBef>
              <a:spcAft>
                <a:spcPts val="400"/>
              </a:spcAft>
              <a:buFont typeface="Arial" panose="020B0604020202020204" pitchFamily="34" charset="0"/>
              <a:buChar char="•"/>
            </a:pPr>
            <a:r>
              <a:rPr lang="es-MX" sz="1200" dirty="0">
                <a:latin typeface="Arial Black" panose="020B0A04020102020204" pitchFamily="34" charset="0"/>
              </a:rPr>
              <a:t>Comité de Transparencia</a:t>
            </a:r>
          </a:p>
          <a:p>
            <a:pPr algn="just">
              <a:spcBef>
                <a:spcPts val="400"/>
              </a:spcBef>
              <a:spcAft>
                <a:spcPts val="400"/>
              </a:spcAft>
            </a:pPr>
            <a:r>
              <a:rPr lang="es-MX" sz="1200" dirty="0">
                <a:solidFill>
                  <a:srgbClr val="0070C0"/>
                </a:solidFill>
                <a:latin typeface="Arial Black" panose="020B0A04020102020204" pitchFamily="34" charset="0"/>
              </a:rPr>
              <a:t>2. Obligaciones de Transparencia</a:t>
            </a:r>
          </a:p>
          <a:p>
            <a:pPr algn="just">
              <a:spcBef>
                <a:spcPts val="400"/>
              </a:spcBef>
              <a:spcAft>
                <a:spcPts val="400"/>
              </a:spcAft>
            </a:pPr>
            <a:r>
              <a:rPr lang="es-MX" sz="1200" dirty="0">
                <a:solidFill>
                  <a:prstClr val="black"/>
                </a:solidFill>
                <a:latin typeface="Arial Black" panose="020B0A04020102020204" pitchFamily="34" charset="0"/>
              </a:rPr>
              <a:t>	a) Tabla de aplicabilidad</a:t>
            </a:r>
          </a:p>
          <a:p>
            <a:pPr algn="just">
              <a:spcBef>
                <a:spcPts val="400"/>
              </a:spcBef>
              <a:spcAft>
                <a:spcPts val="400"/>
              </a:spcAft>
            </a:pPr>
            <a:r>
              <a:rPr lang="es-MX" sz="1200" dirty="0">
                <a:solidFill>
                  <a:prstClr val="black"/>
                </a:solidFill>
                <a:latin typeface="Arial Black" panose="020B0A04020102020204" pitchFamily="34" charset="0"/>
              </a:rPr>
              <a:t>	b) Tabla de actualización y conservación de la Información</a:t>
            </a:r>
          </a:p>
          <a:p>
            <a:pPr algn="just">
              <a:spcBef>
                <a:spcPts val="400"/>
              </a:spcBef>
              <a:spcAft>
                <a:spcPts val="400"/>
              </a:spcAft>
            </a:pPr>
            <a:r>
              <a:rPr lang="es-MX" sz="1200" dirty="0">
                <a:solidFill>
                  <a:prstClr val="black"/>
                </a:solidFill>
                <a:latin typeface="Arial Black" panose="020B0A04020102020204" pitchFamily="34" charset="0"/>
              </a:rPr>
              <a:t>	c) Obligaciones Comunes</a:t>
            </a:r>
          </a:p>
          <a:p>
            <a:pPr algn="just">
              <a:spcBef>
                <a:spcPts val="400"/>
              </a:spcBef>
              <a:spcAft>
                <a:spcPts val="400"/>
              </a:spcAft>
            </a:pPr>
            <a:r>
              <a:rPr lang="es-MX" sz="1200" dirty="0">
                <a:solidFill>
                  <a:prstClr val="black"/>
                </a:solidFill>
                <a:latin typeface="Arial Black" panose="020B0A04020102020204" pitchFamily="34" charset="0"/>
              </a:rPr>
              <a:t>	</a:t>
            </a:r>
            <a:r>
              <a:rPr lang="es-MX" sz="1200" dirty="0">
                <a:solidFill>
                  <a:srgbClr val="00B050"/>
                </a:solidFill>
                <a:latin typeface="Arial Black" panose="020B0A04020102020204" pitchFamily="34" charset="0"/>
              </a:rPr>
              <a:t>d) Obligaciones Especificas</a:t>
            </a:r>
          </a:p>
          <a:p>
            <a:pPr algn="just">
              <a:spcBef>
                <a:spcPts val="400"/>
              </a:spcBef>
              <a:spcAft>
                <a:spcPts val="400"/>
              </a:spcAft>
            </a:pPr>
            <a:r>
              <a:rPr lang="es-MX" sz="1200" dirty="0">
                <a:latin typeface="Arial Black" panose="020B0A04020102020204" pitchFamily="34" charset="0"/>
              </a:rPr>
              <a:t>3. Lineamientos Técnicos Generales</a:t>
            </a:r>
          </a:p>
          <a:p>
            <a:pPr algn="just">
              <a:spcBef>
                <a:spcPts val="400"/>
              </a:spcBef>
              <a:spcAft>
                <a:spcPts val="400"/>
              </a:spcAft>
            </a:pPr>
            <a:r>
              <a:rPr lang="es-MX" sz="1200" dirty="0">
                <a:latin typeface="Arial Black" panose="020B0A04020102020204" pitchFamily="34" charset="0"/>
              </a:rPr>
              <a:t>	a) Estructura</a:t>
            </a:r>
          </a:p>
          <a:p>
            <a:pPr algn="just">
              <a:spcBef>
                <a:spcPts val="400"/>
              </a:spcBef>
              <a:spcAft>
                <a:spcPts val="400"/>
              </a:spcAft>
            </a:pPr>
            <a:r>
              <a:rPr lang="es-MX" sz="1200" dirty="0">
                <a:latin typeface="Arial Black" panose="020B0A04020102020204" pitchFamily="34" charset="0"/>
              </a:rPr>
              <a:t>	b) Contenido </a:t>
            </a:r>
            <a:endParaRPr lang="es-MX" sz="1200" dirty="0">
              <a:solidFill>
                <a:srgbClr val="00B050"/>
              </a:solidFill>
              <a:latin typeface="Arial Black" panose="020B0A04020102020204" pitchFamily="34" charset="0"/>
            </a:endParaRPr>
          </a:p>
          <a:p>
            <a:pPr algn="just">
              <a:spcBef>
                <a:spcPts val="400"/>
              </a:spcBef>
              <a:spcAft>
                <a:spcPts val="400"/>
              </a:spcAft>
            </a:pPr>
            <a:r>
              <a:rPr lang="es-MX" sz="1200" dirty="0">
                <a:solidFill>
                  <a:prstClr val="black"/>
                </a:solidFill>
                <a:latin typeface="Arial Black" panose="020B0A04020102020204" pitchFamily="34" charset="0"/>
              </a:rPr>
              <a:t>4. Aplicaciones Tecnológicas para cumplimiento y soporte  materia de transparencia</a:t>
            </a:r>
          </a:p>
          <a:p>
            <a:pPr algn="just">
              <a:spcBef>
                <a:spcPts val="400"/>
              </a:spcBef>
              <a:spcAft>
                <a:spcPts val="400"/>
              </a:spcAft>
            </a:pPr>
            <a:r>
              <a:rPr lang="es-MX" sz="1200" dirty="0">
                <a:solidFill>
                  <a:prstClr val="black"/>
                </a:solidFill>
                <a:latin typeface="Arial Black" panose="020B0A04020102020204" pitchFamily="34" charset="0"/>
              </a:rPr>
              <a:t>	a) PNT</a:t>
            </a:r>
          </a:p>
          <a:p>
            <a:pPr algn="just">
              <a:spcBef>
                <a:spcPts val="400"/>
              </a:spcBef>
              <a:spcAft>
                <a:spcPts val="400"/>
              </a:spcAft>
            </a:pPr>
            <a:r>
              <a:rPr lang="es-MX" sz="1200" dirty="0">
                <a:solidFill>
                  <a:prstClr val="black"/>
                </a:solidFill>
                <a:latin typeface="Arial Black" panose="020B0A04020102020204" pitchFamily="34" charset="0"/>
              </a:rPr>
              <a:t>	b) Infomex</a:t>
            </a:r>
          </a:p>
          <a:p>
            <a:pPr algn="just">
              <a:spcBef>
                <a:spcPts val="400"/>
              </a:spcBef>
              <a:spcAft>
                <a:spcPts val="400"/>
              </a:spcAft>
            </a:pPr>
            <a:r>
              <a:rPr lang="es-MX" sz="1200" dirty="0">
                <a:solidFill>
                  <a:prstClr val="black"/>
                </a:solidFill>
                <a:latin typeface="Arial Black" panose="020B0A04020102020204" pitchFamily="34" charset="0"/>
              </a:rPr>
              <a:t>	c) INTRANET</a:t>
            </a:r>
          </a:p>
        </p:txBody>
      </p:sp>
    </p:spTree>
    <p:extLst>
      <p:ext uri="{BB962C8B-B14F-4D97-AF65-F5344CB8AC3E}">
        <p14:creationId xmlns:p14="http://schemas.microsoft.com/office/powerpoint/2010/main" val="20445449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5927649" y="103948"/>
            <a:ext cx="3216351" cy="710403"/>
            <a:chOff x="5240215" y="1005843"/>
            <a:chExt cx="4840410" cy="1069113"/>
          </a:xfrm>
        </p:grpSpPr>
        <p:sp>
          <p:nvSpPr>
            <p:cNvPr id="6" name="Redondear rectángulo de esquina sencilla 5"/>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7" name="Rectángulo redondeado 6"/>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8" name="CuadroTexto 7"/>
          <p:cNvSpPr txBox="1"/>
          <p:nvPr/>
        </p:nvSpPr>
        <p:spPr>
          <a:xfrm>
            <a:off x="6052285" y="217020"/>
            <a:ext cx="2977489" cy="584775"/>
          </a:xfrm>
          <a:prstGeom prst="rect">
            <a:avLst/>
          </a:prstGeom>
          <a:noFill/>
        </p:spPr>
        <p:txBody>
          <a:bodyPr wrap="square" rtlCol="0">
            <a:spAutoFit/>
          </a:bodyPr>
          <a:lstStyle/>
          <a:p>
            <a:pPr algn="ctr" defTabSz="676645"/>
            <a:r>
              <a:rPr lang="es-MX" sz="1600" b="1" dirty="0">
                <a:solidFill>
                  <a:prstClr val="white"/>
                </a:solidFill>
                <a:latin typeface="Arial Black" panose="020B0A04020102020204" pitchFamily="34" charset="0"/>
                <a:cs typeface="Arial" panose="020B0604020202020204" pitchFamily="34" charset="0"/>
              </a:rPr>
              <a:t>OBLIGACIONES DE TRANSPARENCIA</a:t>
            </a:r>
          </a:p>
        </p:txBody>
      </p:sp>
      <p:sp>
        <p:nvSpPr>
          <p:cNvPr id="9" name="Rectángulo 8"/>
          <p:cNvSpPr/>
          <p:nvPr/>
        </p:nvSpPr>
        <p:spPr>
          <a:xfrm>
            <a:off x="2306781" y="925992"/>
            <a:ext cx="4572000" cy="461665"/>
          </a:xfrm>
          <a:prstGeom prst="rect">
            <a:avLst/>
          </a:prstGeom>
        </p:spPr>
        <p:txBody>
          <a:bodyPr>
            <a:spAutoFit/>
          </a:bodyPr>
          <a:lstStyle/>
          <a:p>
            <a:r>
              <a:rPr lang="es-MX" sz="2400" dirty="0">
                <a:solidFill>
                  <a:schemeClr val="accent1">
                    <a:lumMod val="75000"/>
                  </a:schemeClr>
                </a:solidFill>
                <a:latin typeface="Arial Black" panose="020B0A04020102020204" pitchFamily="34" charset="0"/>
              </a:rPr>
              <a:t>Obligaciones específicas:</a:t>
            </a:r>
            <a:endParaRPr lang="es-MX" sz="1600" dirty="0">
              <a:solidFill>
                <a:schemeClr val="accent1">
                  <a:lumMod val="75000"/>
                </a:schemeClr>
              </a:solidFill>
              <a:latin typeface="Arial Black" panose="020B0A04020102020204" pitchFamily="34" charset="0"/>
            </a:endParaRPr>
          </a:p>
        </p:txBody>
      </p:sp>
      <p:sp>
        <p:nvSpPr>
          <p:cNvPr id="13" name="Rectángulo 12"/>
          <p:cNvSpPr/>
          <p:nvPr/>
        </p:nvSpPr>
        <p:spPr>
          <a:xfrm>
            <a:off x="290945" y="1458709"/>
            <a:ext cx="8603673" cy="615553"/>
          </a:xfrm>
          <a:prstGeom prst="rect">
            <a:avLst/>
          </a:prstGeom>
        </p:spPr>
        <p:txBody>
          <a:bodyPr wrap="square">
            <a:spAutoFit/>
          </a:bodyPr>
          <a:lstStyle/>
          <a:p>
            <a:pPr algn="just"/>
            <a:r>
              <a:rPr lang="es-MX" sz="1700" dirty="0">
                <a:latin typeface="Arial Black" panose="020B0A04020102020204" pitchFamily="34" charset="0"/>
              </a:rPr>
              <a:t>Constituyen la </a:t>
            </a:r>
            <a:r>
              <a:rPr lang="es-MX" sz="1700" u="sng" dirty="0">
                <a:latin typeface="Arial Black" panose="020B0A04020102020204" pitchFamily="34" charset="0"/>
              </a:rPr>
              <a:t>información</a:t>
            </a:r>
            <a:r>
              <a:rPr lang="es-MX" sz="1700" dirty="0">
                <a:latin typeface="Arial Black" panose="020B0A04020102020204" pitchFamily="34" charset="0"/>
              </a:rPr>
              <a:t> que producen sólo determinados SO a </a:t>
            </a:r>
            <a:r>
              <a:rPr lang="es-MX" sz="1700" u="sng" dirty="0">
                <a:latin typeface="Arial Black" panose="020B0A04020102020204" pitchFamily="34" charset="0"/>
              </a:rPr>
              <a:t>partir de su figura legal, atribuciones, facultades y/o objeto social.</a:t>
            </a:r>
          </a:p>
        </p:txBody>
      </p:sp>
      <p:sp>
        <p:nvSpPr>
          <p:cNvPr id="14" name="7 Rectángulo redondeado"/>
          <p:cNvSpPr/>
          <p:nvPr/>
        </p:nvSpPr>
        <p:spPr>
          <a:xfrm>
            <a:off x="610691" y="5660002"/>
            <a:ext cx="2044203" cy="886801"/>
          </a:xfrm>
          <a:prstGeom prst="roundRect">
            <a:avLst/>
          </a:prstGeom>
          <a:noFill/>
          <a:ln w="38100">
            <a:solidFill>
              <a:srgbClr val="FA4926"/>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MX" sz="1200" dirty="0">
                <a:solidFill>
                  <a:srgbClr val="2F2B20"/>
                </a:solidFill>
                <a:latin typeface="Arial Black" panose="020B0A04020102020204" pitchFamily="34" charset="0"/>
              </a:rPr>
              <a:t>Art. 82 Autoridades Administrativas y Jurisdiccionales en materia laboral  (8)</a:t>
            </a:r>
          </a:p>
        </p:txBody>
      </p:sp>
      <p:sp>
        <p:nvSpPr>
          <p:cNvPr id="15" name="8 Rectángulo redondeado"/>
          <p:cNvSpPr/>
          <p:nvPr/>
        </p:nvSpPr>
        <p:spPr>
          <a:xfrm>
            <a:off x="610692" y="4891763"/>
            <a:ext cx="2044203" cy="585942"/>
          </a:xfrm>
          <a:prstGeom prst="roundRect">
            <a:avLst/>
          </a:prstGeom>
          <a:noFill/>
          <a:ln w="38100">
            <a:solidFill>
              <a:srgbClr val="FA4926"/>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MX" sz="1200" dirty="0">
                <a:solidFill>
                  <a:srgbClr val="2F2B20"/>
                </a:solidFill>
                <a:latin typeface="Arial Black" panose="020B0A04020102020204" pitchFamily="34" charset="0"/>
              </a:rPr>
              <a:t>Art. 81 Tribunales administrativos (3)</a:t>
            </a:r>
          </a:p>
        </p:txBody>
      </p:sp>
      <p:sp>
        <p:nvSpPr>
          <p:cNvPr id="16" name="9 Rectángulo redondeado"/>
          <p:cNvSpPr/>
          <p:nvPr/>
        </p:nvSpPr>
        <p:spPr>
          <a:xfrm>
            <a:off x="623454" y="2403093"/>
            <a:ext cx="2044202" cy="703823"/>
          </a:xfrm>
          <a:prstGeom prst="roundRect">
            <a:avLst/>
          </a:prstGeom>
          <a:noFill/>
          <a:ln w="38100">
            <a:solidFill>
              <a:srgbClr val="FA4926"/>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MX" sz="1200" dirty="0">
                <a:solidFill>
                  <a:prstClr val="black"/>
                </a:solidFill>
                <a:latin typeface="Arial Black" panose="020B0A04020102020204" pitchFamily="34" charset="0"/>
              </a:rPr>
              <a:t>Art. 78 Poder Ejecutivo Estatal </a:t>
            </a:r>
          </a:p>
          <a:p>
            <a:pPr algn="ctr"/>
            <a:r>
              <a:rPr lang="es-MX" sz="1200" dirty="0">
                <a:solidFill>
                  <a:prstClr val="black"/>
                </a:solidFill>
                <a:latin typeface="Arial Black" panose="020B0A04020102020204" pitchFamily="34" charset="0"/>
              </a:rPr>
              <a:t>y Ayuntamientos (7)</a:t>
            </a:r>
          </a:p>
        </p:txBody>
      </p:sp>
      <p:sp>
        <p:nvSpPr>
          <p:cNvPr id="17" name="10 Rectángulo redondeado"/>
          <p:cNvSpPr/>
          <p:nvPr/>
        </p:nvSpPr>
        <p:spPr>
          <a:xfrm>
            <a:off x="623454" y="3239696"/>
            <a:ext cx="2044203" cy="703823"/>
          </a:xfrm>
          <a:prstGeom prst="roundRect">
            <a:avLst/>
          </a:prstGeom>
          <a:noFill/>
          <a:ln w="38100">
            <a:solidFill>
              <a:srgbClr val="FA4926"/>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MX" sz="1200" dirty="0">
                <a:solidFill>
                  <a:srgbClr val="2F2B20"/>
                </a:solidFill>
                <a:latin typeface="Arial Black" panose="020B0A04020102020204" pitchFamily="34" charset="0"/>
              </a:rPr>
              <a:t>Art. 79 Poder Legislativo (17)</a:t>
            </a:r>
          </a:p>
        </p:txBody>
      </p:sp>
      <p:sp>
        <p:nvSpPr>
          <p:cNvPr id="18" name="21 Rectángulo redondeado"/>
          <p:cNvSpPr/>
          <p:nvPr/>
        </p:nvSpPr>
        <p:spPr>
          <a:xfrm>
            <a:off x="623453" y="4055160"/>
            <a:ext cx="2044203" cy="703823"/>
          </a:xfrm>
          <a:prstGeom prst="roundRect">
            <a:avLst/>
          </a:prstGeom>
          <a:noFill/>
          <a:ln w="38100">
            <a:solidFill>
              <a:srgbClr val="FA4926"/>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MX" sz="1200" dirty="0">
                <a:solidFill>
                  <a:srgbClr val="2F2B20"/>
                </a:solidFill>
                <a:latin typeface="Arial Black" panose="020B0A04020102020204" pitchFamily="34" charset="0"/>
              </a:rPr>
              <a:t>Art. 80 Poder Judicial (9)</a:t>
            </a:r>
          </a:p>
        </p:txBody>
      </p:sp>
      <p:sp>
        <p:nvSpPr>
          <p:cNvPr id="19" name="11 Rectángulo redondeado"/>
          <p:cNvSpPr/>
          <p:nvPr/>
        </p:nvSpPr>
        <p:spPr>
          <a:xfrm>
            <a:off x="3483680" y="2406408"/>
            <a:ext cx="2044203" cy="703823"/>
          </a:xfrm>
          <a:prstGeom prst="roundRect">
            <a:avLst/>
          </a:prstGeom>
          <a:noFill/>
          <a:ln w="38100">
            <a:solidFill>
              <a:srgbClr val="FA4926"/>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MX" sz="1200" dirty="0">
                <a:solidFill>
                  <a:srgbClr val="2F2B20"/>
                </a:solidFill>
                <a:latin typeface="Arial Black" panose="020B0A04020102020204" pitchFamily="34" charset="0"/>
              </a:rPr>
              <a:t>Art. 83 Ayuntamientos (7)</a:t>
            </a:r>
          </a:p>
        </p:txBody>
      </p:sp>
      <p:sp>
        <p:nvSpPr>
          <p:cNvPr id="20" name="12 Rectángulo redondeado"/>
          <p:cNvSpPr/>
          <p:nvPr/>
        </p:nvSpPr>
        <p:spPr>
          <a:xfrm>
            <a:off x="3483680" y="3276121"/>
            <a:ext cx="2044203" cy="703823"/>
          </a:xfrm>
          <a:prstGeom prst="roundRect">
            <a:avLst/>
          </a:prstGeom>
          <a:noFill/>
          <a:ln w="38100">
            <a:solidFill>
              <a:srgbClr val="FA4926"/>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MX" sz="1200" dirty="0">
                <a:solidFill>
                  <a:srgbClr val="2F2B20"/>
                </a:solidFill>
                <a:latin typeface="Arial Black" panose="020B0A04020102020204" pitchFamily="34" charset="0"/>
              </a:rPr>
              <a:t>Art. 84 Organismo Publico Local Electoral (14)</a:t>
            </a:r>
          </a:p>
        </p:txBody>
      </p:sp>
      <p:sp>
        <p:nvSpPr>
          <p:cNvPr id="21" name="13 Rectángulo redondeado"/>
          <p:cNvSpPr/>
          <p:nvPr/>
        </p:nvSpPr>
        <p:spPr>
          <a:xfrm>
            <a:off x="3483679" y="4101524"/>
            <a:ext cx="2044203" cy="703823"/>
          </a:xfrm>
          <a:prstGeom prst="roundRect">
            <a:avLst/>
          </a:prstGeom>
          <a:noFill/>
          <a:ln w="38100">
            <a:solidFill>
              <a:srgbClr val="FA4926"/>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MX" sz="1200" dirty="0">
                <a:solidFill>
                  <a:srgbClr val="2F2B20"/>
                </a:solidFill>
                <a:latin typeface="Arial Black" panose="020B0A04020102020204" pitchFamily="34" charset="0"/>
              </a:rPr>
              <a:t>Art. 85 Tribunal Electoral del Estado (3)</a:t>
            </a:r>
          </a:p>
        </p:txBody>
      </p:sp>
      <p:sp>
        <p:nvSpPr>
          <p:cNvPr id="22" name="14 Rectángulo redondeado"/>
          <p:cNvSpPr/>
          <p:nvPr/>
        </p:nvSpPr>
        <p:spPr>
          <a:xfrm>
            <a:off x="3483678" y="4890081"/>
            <a:ext cx="2044203" cy="703823"/>
          </a:xfrm>
          <a:prstGeom prst="roundRect">
            <a:avLst/>
          </a:prstGeom>
          <a:noFill/>
          <a:ln w="38100">
            <a:solidFill>
              <a:srgbClr val="FA4926"/>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MX" sz="1200" dirty="0">
                <a:solidFill>
                  <a:srgbClr val="2F2B20"/>
                </a:solidFill>
                <a:latin typeface="Arial Black" panose="020B0A04020102020204" pitchFamily="34" charset="0"/>
              </a:rPr>
              <a:t>Art. 86 Fiscalía General del Estado (2)</a:t>
            </a:r>
          </a:p>
        </p:txBody>
      </p:sp>
      <p:sp>
        <p:nvSpPr>
          <p:cNvPr id="23" name="15 Rectángulo redondeado"/>
          <p:cNvSpPr/>
          <p:nvPr/>
        </p:nvSpPr>
        <p:spPr>
          <a:xfrm>
            <a:off x="3483677" y="5715484"/>
            <a:ext cx="2044203" cy="703823"/>
          </a:xfrm>
          <a:prstGeom prst="roundRect">
            <a:avLst/>
          </a:prstGeom>
          <a:noFill/>
          <a:ln w="38100">
            <a:solidFill>
              <a:srgbClr val="FA4926"/>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MX" sz="1200" dirty="0">
                <a:solidFill>
                  <a:srgbClr val="2F2B20"/>
                </a:solidFill>
                <a:latin typeface="Arial Black" panose="020B0A04020102020204" pitchFamily="34" charset="0"/>
              </a:rPr>
              <a:t>Art. 87 Comisión de Derechos Humanos (15)</a:t>
            </a:r>
          </a:p>
        </p:txBody>
      </p:sp>
      <p:sp>
        <p:nvSpPr>
          <p:cNvPr id="24" name="16 Rectángulo redondeado"/>
          <p:cNvSpPr/>
          <p:nvPr/>
        </p:nvSpPr>
        <p:spPr>
          <a:xfrm>
            <a:off x="6291952" y="2378595"/>
            <a:ext cx="2044203" cy="703823"/>
          </a:xfrm>
          <a:prstGeom prst="roundRect">
            <a:avLst/>
          </a:prstGeom>
          <a:noFill/>
          <a:ln w="38100">
            <a:solidFill>
              <a:srgbClr val="FA4926"/>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MX" sz="1200" dirty="0">
                <a:solidFill>
                  <a:srgbClr val="2F2B20"/>
                </a:solidFill>
                <a:latin typeface="Arial Black" panose="020B0A04020102020204" pitchFamily="34" charset="0"/>
              </a:rPr>
              <a:t>Art. 88 Instituciones de Educación Superior Públicas12)</a:t>
            </a:r>
          </a:p>
        </p:txBody>
      </p:sp>
      <p:sp>
        <p:nvSpPr>
          <p:cNvPr id="29" name="17 Rectángulo redondeado"/>
          <p:cNvSpPr/>
          <p:nvPr/>
        </p:nvSpPr>
        <p:spPr>
          <a:xfrm>
            <a:off x="6291951" y="3276121"/>
            <a:ext cx="2051271" cy="703823"/>
          </a:xfrm>
          <a:prstGeom prst="roundRect">
            <a:avLst/>
          </a:prstGeom>
          <a:noFill/>
          <a:ln w="38100">
            <a:solidFill>
              <a:srgbClr val="FA4926"/>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MX" sz="1200" dirty="0">
                <a:solidFill>
                  <a:srgbClr val="2F2B20"/>
                </a:solidFill>
                <a:latin typeface="Arial Black" panose="020B0A04020102020204" pitchFamily="34" charset="0"/>
              </a:rPr>
              <a:t>Art. 89 Instituto de Transparencia (13)</a:t>
            </a:r>
          </a:p>
        </p:txBody>
      </p:sp>
      <p:sp>
        <p:nvSpPr>
          <p:cNvPr id="30" name="18 Rectángulo redondeado"/>
          <p:cNvSpPr/>
          <p:nvPr/>
        </p:nvSpPr>
        <p:spPr>
          <a:xfrm>
            <a:off x="6291951" y="4083101"/>
            <a:ext cx="2051271" cy="703823"/>
          </a:xfrm>
          <a:prstGeom prst="roundRect">
            <a:avLst/>
          </a:prstGeom>
          <a:noFill/>
          <a:ln w="38100">
            <a:solidFill>
              <a:srgbClr val="FA4926"/>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MX" sz="1200" dirty="0">
                <a:solidFill>
                  <a:srgbClr val="2F2B20"/>
                </a:solidFill>
                <a:latin typeface="Arial Black" panose="020B0A04020102020204" pitchFamily="34" charset="0"/>
              </a:rPr>
              <a:t>Art. 90 Partidos Políticos (35)</a:t>
            </a:r>
          </a:p>
        </p:txBody>
      </p:sp>
      <p:sp>
        <p:nvSpPr>
          <p:cNvPr id="31" name="19 Rectángulo redondeado"/>
          <p:cNvSpPr/>
          <p:nvPr/>
        </p:nvSpPr>
        <p:spPr>
          <a:xfrm>
            <a:off x="6284884" y="4890081"/>
            <a:ext cx="2051271" cy="703823"/>
          </a:xfrm>
          <a:prstGeom prst="roundRect">
            <a:avLst/>
          </a:prstGeom>
          <a:noFill/>
          <a:ln w="38100">
            <a:solidFill>
              <a:srgbClr val="FA4926"/>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MX" sz="1200" dirty="0">
                <a:solidFill>
                  <a:srgbClr val="2F2B20"/>
                </a:solidFill>
                <a:latin typeface="Arial Black" panose="020B0A04020102020204" pitchFamily="34" charset="0"/>
              </a:rPr>
              <a:t>Art. 91 Fideicomisos, fondos públicos (8) </a:t>
            </a:r>
          </a:p>
        </p:txBody>
      </p:sp>
      <p:sp>
        <p:nvSpPr>
          <p:cNvPr id="32" name="20 Rectángulo redondeado"/>
          <p:cNvSpPr/>
          <p:nvPr/>
        </p:nvSpPr>
        <p:spPr>
          <a:xfrm>
            <a:off x="6304708" y="5700997"/>
            <a:ext cx="2051271" cy="703823"/>
          </a:xfrm>
          <a:prstGeom prst="roundRect">
            <a:avLst/>
          </a:prstGeom>
          <a:noFill/>
          <a:ln w="38100">
            <a:solidFill>
              <a:srgbClr val="FA4926"/>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MX" sz="1200" dirty="0">
                <a:solidFill>
                  <a:srgbClr val="2F2B20"/>
                </a:solidFill>
                <a:latin typeface="Arial Black" panose="020B0A04020102020204" pitchFamily="34" charset="0"/>
              </a:rPr>
              <a:t>Art. 92 Sindicatos (4)</a:t>
            </a:r>
          </a:p>
        </p:txBody>
      </p:sp>
    </p:spTree>
    <p:extLst>
      <p:ext uri="{BB962C8B-B14F-4D97-AF65-F5344CB8AC3E}">
        <p14:creationId xmlns:p14="http://schemas.microsoft.com/office/powerpoint/2010/main" val="3285951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5927649" y="250338"/>
            <a:ext cx="3216351" cy="710403"/>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052285" y="406029"/>
            <a:ext cx="2998705" cy="399020"/>
          </a:xfrm>
          <a:prstGeom prst="rect">
            <a:avLst/>
          </a:prstGeom>
          <a:noFill/>
        </p:spPr>
        <p:txBody>
          <a:bodyPr wrap="square" rtlCol="0">
            <a:spAutoFit/>
          </a:bodyPr>
          <a:lstStyle/>
          <a:p>
            <a:pPr algn="ctr" defTabSz="676645"/>
            <a:r>
              <a:rPr lang="en-US" sz="1993" dirty="0">
                <a:solidFill>
                  <a:prstClr val="white"/>
                </a:solidFill>
                <a:latin typeface="Arial Black"/>
                <a:cs typeface="Arial Black"/>
              </a:rPr>
              <a:t>CONTENIDO</a:t>
            </a:r>
          </a:p>
        </p:txBody>
      </p:sp>
      <p:sp>
        <p:nvSpPr>
          <p:cNvPr id="2" name="Marcador de número de diapositiva 1"/>
          <p:cNvSpPr>
            <a:spLocks noGrp="1"/>
          </p:cNvSpPr>
          <p:nvPr>
            <p:ph type="sldNum" sz="quarter" idx="12"/>
          </p:nvPr>
        </p:nvSpPr>
        <p:spPr/>
        <p:txBody>
          <a:bodyPr/>
          <a:lstStyle/>
          <a:p>
            <a:fld id="{D8F55B15-47A6-4AD0-991D-66EC9D8959F2}" type="slidenum">
              <a:rPr lang="es-MX" smtClean="0">
                <a:solidFill>
                  <a:prstClr val="black">
                    <a:tint val="75000"/>
                  </a:prstClr>
                </a:solidFill>
              </a:rPr>
              <a:pPr/>
              <a:t>3</a:t>
            </a:fld>
            <a:endParaRPr lang="es-MX">
              <a:solidFill>
                <a:prstClr val="black">
                  <a:tint val="75000"/>
                </a:prstClr>
              </a:solidFill>
            </a:endParaRPr>
          </a:p>
        </p:txBody>
      </p:sp>
      <p:sp>
        <p:nvSpPr>
          <p:cNvPr id="3" name="Rectángulo 2"/>
          <p:cNvSpPr/>
          <p:nvPr/>
        </p:nvSpPr>
        <p:spPr>
          <a:xfrm>
            <a:off x="1088572" y="1025634"/>
            <a:ext cx="7426778" cy="5832366"/>
          </a:xfrm>
          <a:prstGeom prst="rect">
            <a:avLst/>
          </a:prstGeom>
        </p:spPr>
        <p:txBody>
          <a:bodyPr wrap="square">
            <a:spAutoFit/>
          </a:bodyPr>
          <a:lstStyle/>
          <a:p>
            <a:pPr marL="342900" indent="-342900" algn="just">
              <a:spcBef>
                <a:spcPts val="600"/>
              </a:spcBef>
              <a:spcAft>
                <a:spcPts val="400"/>
              </a:spcAft>
              <a:buAutoNum type="arabicPeriod"/>
            </a:pPr>
            <a:r>
              <a:rPr lang="es-MX" sz="1200" dirty="0">
                <a:solidFill>
                  <a:srgbClr val="0070C0"/>
                </a:solidFill>
                <a:latin typeface="Arial Black" panose="020B0A04020102020204" pitchFamily="34" charset="0"/>
              </a:rPr>
              <a:t>Contexto</a:t>
            </a:r>
            <a:endParaRPr lang="es-MX" sz="1200" dirty="0">
              <a:solidFill>
                <a:schemeClr val="accent5"/>
              </a:solidFill>
              <a:latin typeface="Arial Black" panose="020B0A04020102020204" pitchFamily="34" charset="0"/>
            </a:endParaRPr>
          </a:p>
          <a:p>
            <a:pPr algn="just">
              <a:spcBef>
                <a:spcPts val="600"/>
              </a:spcBef>
              <a:spcAft>
                <a:spcPts val="400"/>
              </a:spcAft>
            </a:pPr>
            <a:r>
              <a:rPr lang="es-MX" sz="1200" dirty="0">
                <a:solidFill>
                  <a:schemeClr val="accent5"/>
                </a:solidFill>
                <a:latin typeface="Arial Black" panose="020B0A04020102020204" pitchFamily="34" charset="0"/>
              </a:rPr>
              <a:t>	</a:t>
            </a:r>
            <a:r>
              <a:rPr lang="es-MX" sz="1200" dirty="0">
                <a:solidFill>
                  <a:srgbClr val="00B050"/>
                </a:solidFill>
                <a:latin typeface="Arial Black" panose="020B0A04020102020204" pitchFamily="34" charset="0"/>
              </a:rPr>
              <a:t>a) Evolución del marco Normativo</a:t>
            </a:r>
          </a:p>
          <a:p>
            <a:pPr algn="just">
              <a:spcBef>
                <a:spcPts val="600"/>
              </a:spcBef>
              <a:spcAft>
                <a:spcPts val="400"/>
              </a:spcAft>
            </a:pPr>
            <a:r>
              <a:rPr lang="es-MX" sz="1200" dirty="0">
                <a:latin typeface="Arial Black" panose="020B0A04020102020204" pitchFamily="34" charset="0"/>
              </a:rPr>
              <a:t>	b) Comparativo armonización </a:t>
            </a:r>
          </a:p>
          <a:p>
            <a:pPr algn="just">
              <a:spcBef>
                <a:spcPts val="600"/>
              </a:spcBef>
              <a:spcAft>
                <a:spcPts val="400"/>
              </a:spcAft>
            </a:pPr>
            <a:r>
              <a:rPr lang="es-MX" sz="1200" dirty="0">
                <a:latin typeface="Arial Black" panose="020B0A04020102020204" pitchFamily="34" charset="0"/>
              </a:rPr>
              <a:t>	c) Responsables</a:t>
            </a:r>
          </a:p>
          <a:p>
            <a:pPr marL="1543050" lvl="3" indent="-171450" algn="just">
              <a:spcBef>
                <a:spcPts val="600"/>
              </a:spcBef>
              <a:spcAft>
                <a:spcPts val="400"/>
              </a:spcAft>
              <a:buFont typeface="Arial" panose="020B0604020202020204" pitchFamily="34" charset="0"/>
              <a:buChar char="•"/>
            </a:pPr>
            <a:r>
              <a:rPr lang="es-MX" sz="1200" dirty="0">
                <a:latin typeface="Arial Black" panose="020B0A04020102020204" pitchFamily="34" charset="0"/>
              </a:rPr>
              <a:t>Area Administrativa</a:t>
            </a:r>
          </a:p>
          <a:p>
            <a:pPr marL="1543050" lvl="3" indent="-171450" algn="just">
              <a:spcBef>
                <a:spcPts val="600"/>
              </a:spcBef>
              <a:spcAft>
                <a:spcPts val="400"/>
              </a:spcAft>
              <a:buFont typeface="Arial" panose="020B0604020202020204" pitchFamily="34" charset="0"/>
              <a:buChar char="•"/>
            </a:pPr>
            <a:r>
              <a:rPr lang="es-MX" sz="1200" dirty="0">
                <a:latin typeface="Arial Black" panose="020B0A04020102020204" pitchFamily="34" charset="0"/>
              </a:rPr>
              <a:t>Unidad de Transparencia</a:t>
            </a:r>
          </a:p>
          <a:p>
            <a:pPr marL="1543050" lvl="3" indent="-171450" algn="just">
              <a:spcBef>
                <a:spcPts val="600"/>
              </a:spcBef>
              <a:spcAft>
                <a:spcPts val="400"/>
              </a:spcAft>
              <a:buFont typeface="Arial" panose="020B0604020202020204" pitchFamily="34" charset="0"/>
              <a:buChar char="•"/>
            </a:pPr>
            <a:r>
              <a:rPr lang="es-MX" sz="1200" dirty="0">
                <a:latin typeface="Arial Black" panose="020B0A04020102020204" pitchFamily="34" charset="0"/>
              </a:rPr>
              <a:t>Comité de Transparencia</a:t>
            </a:r>
          </a:p>
          <a:p>
            <a:pPr algn="just">
              <a:spcBef>
                <a:spcPts val="600"/>
              </a:spcBef>
              <a:spcAft>
                <a:spcPts val="400"/>
              </a:spcAft>
            </a:pPr>
            <a:r>
              <a:rPr lang="es-MX" sz="1200" dirty="0">
                <a:solidFill>
                  <a:prstClr val="black"/>
                </a:solidFill>
                <a:latin typeface="Arial Black" panose="020B0A04020102020204" pitchFamily="34" charset="0"/>
              </a:rPr>
              <a:t>2. Obligaciones de Transparencia</a:t>
            </a:r>
          </a:p>
          <a:p>
            <a:pPr algn="just">
              <a:spcBef>
                <a:spcPts val="600"/>
              </a:spcBef>
              <a:spcAft>
                <a:spcPts val="400"/>
              </a:spcAft>
            </a:pPr>
            <a:r>
              <a:rPr lang="es-MX" sz="1200" dirty="0">
                <a:solidFill>
                  <a:prstClr val="black"/>
                </a:solidFill>
                <a:latin typeface="Arial Black" panose="020B0A04020102020204" pitchFamily="34" charset="0"/>
              </a:rPr>
              <a:t>	a) Tabla de aplicabilidad</a:t>
            </a:r>
          </a:p>
          <a:p>
            <a:pPr algn="just">
              <a:spcBef>
                <a:spcPts val="600"/>
              </a:spcBef>
              <a:spcAft>
                <a:spcPts val="400"/>
              </a:spcAft>
            </a:pPr>
            <a:r>
              <a:rPr lang="es-MX" sz="1200" dirty="0">
                <a:solidFill>
                  <a:prstClr val="black"/>
                </a:solidFill>
                <a:latin typeface="Arial Black" panose="020B0A04020102020204" pitchFamily="34" charset="0"/>
              </a:rPr>
              <a:t>	b) Tabla de actualización y conservación de la Información</a:t>
            </a:r>
          </a:p>
          <a:p>
            <a:pPr algn="just">
              <a:spcBef>
                <a:spcPts val="600"/>
              </a:spcBef>
              <a:spcAft>
                <a:spcPts val="400"/>
              </a:spcAft>
            </a:pPr>
            <a:r>
              <a:rPr lang="es-MX" sz="1200" dirty="0">
                <a:solidFill>
                  <a:prstClr val="black"/>
                </a:solidFill>
                <a:latin typeface="Arial Black" panose="020B0A04020102020204" pitchFamily="34" charset="0"/>
              </a:rPr>
              <a:t>	c) Obligaciones Comunes</a:t>
            </a:r>
          </a:p>
          <a:p>
            <a:pPr algn="just">
              <a:spcBef>
                <a:spcPts val="600"/>
              </a:spcBef>
              <a:spcAft>
                <a:spcPts val="400"/>
              </a:spcAft>
            </a:pPr>
            <a:r>
              <a:rPr lang="es-MX" sz="1200" dirty="0">
                <a:solidFill>
                  <a:prstClr val="black"/>
                </a:solidFill>
                <a:latin typeface="Arial Black" panose="020B0A04020102020204" pitchFamily="34" charset="0"/>
              </a:rPr>
              <a:t>	d) Obligaciones Especificas</a:t>
            </a:r>
          </a:p>
          <a:p>
            <a:pPr algn="just">
              <a:spcBef>
                <a:spcPts val="400"/>
              </a:spcBef>
              <a:spcAft>
                <a:spcPts val="400"/>
              </a:spcAft>
            </a:pPr>
            <a:r>
              <a:rPr lang="es-MX" sz="1200" dirty="0">
                <a:latin typeface="Arial Black" panose="020B0A04020102020204" pitchFamily="34" charset="0"/>
              </a:rPr>
              <a:t>3. Lineamientos Técnicos Generales</a:t>
            </a:r>
          </a:p>
          <a:p>
            <a:pPr algn="just">
              <a:spcBef>
                <a:spcPts val="400"/>
              </a:spcBef>
              <a:spcAft>
                <a:spcPts val="400"/>
              </a:spcAft>
            </a:pPr>
            <a:r>
              <a:rPr lang="es-MX" sz="1200" dirty="0">
                <a:latin typeface="Arial Black" panose="020B0A04020102020204" pitchFamily="34" charset="0"/>
              </a:rPr>
              <a:t>	a) Estructura</a:t>
            </a:r>
          </a:p>
          <a:p>
            <a:pPr algn="just">
              <a:spcBef>
                <a:spcPts val="400"/>
              </a:spcBef>
              <a:spcAft>
                <a:spcPts val="400"/>
              </a:spcAft>
            </a:pPr>
            <a:r>
              <a:rPr lang="es-MX" sz="1200" dirty="0">
                <a:latin typeface="Arial Black" panose="020B0A04020102020204" pitchFamily="34" charset="0"/>
              </a:rPr>
              <a:t>	b) Contenido </a:t>
            </a:r>
          </a:p>
          <a:p>
            <a:pPr algn="just">
              <a:spcBef>
                <a:spcPts val="600"/>
              </a:spcBef>
              <a:spcAft>
                <a:spcPts val="400"/>
              </a:spcAft>
            </a:pPr>
            <a:r>
              <a:rPr lang="es-MX" sz="1200" dirty="0">
                <a:solidFill>
                  <a:prstClr val="black"/>
                </a:solidFill>
                <a:latin typeface="Arial Black" panose="020B0A04020102020204" pitchFamily="34" charset="0"/>
              </a:rPr>
              <a:t>4. Aplicaciones Tecnológicas para cumplimiento y soporte  materia de transparencia</a:t>
            </a:r>
          </a:p>
          <a:p>
            <a:pPr algn="just">
              <a:spcBef>
                <a:spcPts val="600"/>
              </a:spcBef>
              <a:spcAft>
                <a:spcPts val="400"/>
              </a:spcAft>
            </a:pPr>
            <a:r>
              <a:rPr lang="es-MX" sz="1200" dirty="0">
                <a:solidFill>
                  <a:prstClr val="black"/>
                </a:solidFill>
                <a:latin typeface="Arial Black" panose="020B0A04020102020204" pitchFamily="34" charset="0"/>
              </a:rPr>
              <a:t>	a) PNT</a:t>
            </a:r>
          </a:p>
          <a:p>
            <a:pPr algn="just">
              <a:spcBef>
                <a:spcPts val="600"/>
              </a:spcBef>
              <a:spcAft>
                <a:spcPts val="400"/>
              </a:spcAft>
            </a:pPr>
            <a:r>
              <a:rPr lang="es-MX" sz="1200" dirty="0">
                <a:solidFill>
                  <a:prstClr val="black"/>
                </a:solidFill>
                <a:latin typeface="Arial Black" panose="020B0A04020102020204" pitchFamily="34" charset="0"/>
              </a:rPr>
              <a:t>	b) Infomex</a:t>
            </a:r>
          </a:p>
          <a:p>
            <a:pPr algn="just">
              <a:spcBef>
                <a:spcPts val="600"/>
              </a:spcBef>
              <a:spcAft>
                <a:spcPts val="400"/>
              </a:spcAft>
            </a:pPr>
            <a:r>
              <a:rPr lang="es-MX" sz="1200" dirty="0">
                <a:solidFill>
                  <a:prstClr val="black"/>
                </a:solidFill>
                <a:latin typeface="Arial Black" panose="020B0A04020102020204" pitchFamily="34" charset="0"/>
              </a:rPr>
              <a:t>	c) INTRANET</a:t>
            </a:r>
          </a:p>
        </p:txBody>
      </p:sp>
    </p:spTree>
    <p:extLst>
      <p:ext uri="{BB962C8B-B14F-4D97-AF65-F5344CB8AC3E}">
        <p14:creationId xmlns:p14="http://schemas.microsoft.com/office/powerpoint/2010/main" val="36879131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5927649" y="250338"/>
            <a:ext cx="3216351" cy="710403"/>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052285" y="406029"/>
            <a:ext cx="2998705" cy="399020"/>
          </a:xfrm>
          <a:prstGeom prst="rect">
            <a:avLst/>
          </a:prstGeom>
          <a:noFill/>
        </p:spPr>
        <p:txBody>
          <a:bodyPr wrap="square" rtlCol="0">
            <a:spAutoFit/>
          </a:bodyPr>
          <a:lstStyle/>
          <a:p>
            <a:pPr algn="ctr" defTabSz="676645"/>
            <a:r>
              <a:rPr lang="en-US" sz="1993" dirty="0">
                <a:solidFill>
                  <a:prstClr val="white"/>
                </a:solidFill>
                <a:latin typeface="Arial Black"/>
                <a:cs typeface="Arial Black"/>
              </a:rPr>
              <a:t>CONTENIDO</a:t>
            </a:r>
          </a:p>
        </p:txBody>
      </p:sp>
      <p:sp>
        <p:nvSpPr>
          <p:cNvPr id="2" name="Marcador de número de diapositiva 1"/>
          <p:cNvSpPr>
            <a:spLocks noGrp="1"/>
          </p:cNvSpPr>
          <p:nvPr>
            <p:ph type="sldNum" sz="quarter" idx="12"/>
          </p:nvPr>
        </p:nvSpPr>
        <p:spPr/>
        <p:txBody>
          <a:bodyPr/>
          <a:lstStyle/>
          <a:p>
            <a:fld id="{D8F55B15-47A6-4AD0-991D-66EC9D8959F2}" type="slidenum">
              <a:rPr lang="es-MX" smtClean="0">
                <a:solidFill>
                  <a:prstClr val="black">
                    <a:tint val="75000"/>
                  </a:prstClr>
                </a:solidFill>
              </a:rPr>
              <a:pPr/>
              <a:t>30</a:t>
            </a:fld>
            <a:endParaRPr lang="es-MX">
              <a:solidFill>
                <a:prstClr val="black">
                  <a:tint val="75000"/>
                </a:prstClr>
              </a:solidFill>
            </a:endParaRPr>
          </a:p>
        </p:txBody>
      </p:sp>
      <p:sp>
        <p:nvSpPr>
          <p:cNvPr id="3" name="Rectángulo 2"/>
          <p:cNvSpPr/>
          <p:nvPr/>
        </p:nvSpPr>
        <p:spPr>
          <a:xfrm>
            <a:off x="1338943" y="1230068"/>
            <a:ext cx="7426778" cy="5447645"/>
          </a:xfrm>
          <a:prstGeom prst="rect">
            <a:avLst/>
          </a:prstGeom>
        </p:spPr>
        <p:txBody>
          <a:bodyPr wrap="square">
            <a:spAutoFit/>
          </a:bodyPr>
          <a:lstStyle/>
          <a:p>
            <a:pPr marL="342900" indent="-342900" algn="just">
              <a:spcBef>
                <a:spcPts val="400"/>
              </a:spcBef>
              <a:spcAft>
                <a:spcPts val="400"/>
              </a:spcAft>
              <a:buAutoNum type="arabicPeriod"/>
            </a:pPr>
            <a:r>
              <a:rPr lang="es-MX" sz="1200" dirty="0">
                <a:solidFill>
                  <a:prstClr val="black"/>
                </a:solidFill>
                <a:latin typeface="Arial Black" panose="020B0A04020102020204" pitchFamily="34" charset="0"/>
              </a:rPr>
              <a:t>Contexto</a:t>
            </a:r>
          </a:p>
          <a:p>
            <a:pPr algn="just">
              <a:spcBef>
                <a:spcPts val="400"/>
              </a:spcBef>
              <a:spcAft>
                <a:spcPts val="400"/>
              </a:spcAft>
            </a:pPr>
            <a:r>
              <a:rPr lang="es-MX" sz="1200" dirty="0">
                <a:solidFill>
                  <a:schemeClr val="accent5"/>
                </a:solidFill>
                <a:latin typeface="Arial Black" panose="020B0A04020102020204" pitchFamily="34" charset="0"/>
              </a:rPr>
              <a:t>	</a:t>
            </a:r>
            <a:r>
              <a:rPr lang="es-MX" sz="1200" dirty="0">
                <a:latin typeface="Arial Black" panose="020B0A04020102020204" pitchFamily="34" charset="0"/>
              </a:rPr>
              <a:t>a) Evolución del marco Normativo</a:t>
            </a:r>
          </a:p>
          <a:p>
            <a:pPr algn="just">
              <a:spcBef>
                <a:spcPts val="400"/>
              </a:spcBef>
              <a:spcAft>
                <a:spcPts val="400"/>
              </a:spcAft>
            </a:pPr>
            <a:r>
              <a:rPr lang="es-MX" sz="1200" dirty="0">
                <a:latin typeface="Arial Black" panose="020B0A04020102020204" pitchFamily="34" charset="0"/>
              </a:rPr>
              <a:t>	b) Comparativo armonización </a:t>
            </a:r>
          </a:p>
          <a:p>
            <a:pPr algn="just">
              <a:spcBef>
                <a:spcPts val="400"/>
              </a:spcBef>
              <a:spcAft>
                <a:spcPts val="400"/>
              </a:spcAft>
            </a:pPr>
            <a:r>
              <a:rPr lang="es-MX" sz="1200" dirty="0">
                <a:latin typeface="Arial Black" panose="020B0A04020102020204" pitchFamily="34" charset="0"/>
              </a:rPr>
              <a:t>	c) Responsables</a:t>
            </a:r>
          </a:p>
          <a:p>
            <a:pPr marL="1543050" lvl="3" indent="-171450" algn="just">
              <a:spcBef>
                <a:spcPts val="400"/>
              </a:spcBef>
              <a:spcAft>
                <a:spcPts val="400"/>
              </a:spcAft>
              <a:buFont typeface="Arial" panose="020B0604020202020204" pitchFamily="34" charset="0"/>
              <a:buChar char="•"/>
            </a:pPr>
            <a:r>
              <a:rPr lang="es-MX" sz="1200" dirty="0">
                <a:latin typeface="Arial Black" panose="020B0A04020102020204" pitchFamily="34" charset="0"/>
              </a:rPr>
              <a:t>Area Administrativa</a:t>
            </a:r>
          </a:p>
          <a:p>
            <a:pPr marL="1543050" lvl="3" indent="-171450" algn="just">
              <a:spcBef>
                <a:spcPts val="400"/>
              </a:spcBef>
              <a:spcAft>
                <a:spcPts val="400"/>
              </a:spcAft>
              <a:buFont typeface="Arial" panose="020B0604020202020204" pitchFamily="34" charset="0"/>
              <a:buChar char="•"/>
            </a:pPr>
            <a:r>
              <a:rPr lang="es-MX" sz="1200" dirty="0">
                <a:latin typeface="Arial Black" panose="020B0A04020102020204" pitchFamily="34" charset="0"/>
              </a:rPr>
              <a:t>Unidad de Transparencia</a:t>
            </a:r>
          </a:p>
          <a:p>
            <a:pPr marL="1543050" lvl="3" indent="-171450" algn="just">
              <a:spcBef>
                <a:spcPts val="400"/>
              </a:spcBef>
              <a:spcAft>
                <a:spcPts val="400"/>
              </a:spcAft>
              <a:buFont typeface="Arial" panose="020B0604020202020204" pitchFamily="34" charset="0"/>
              <a:buChar char="•"/>
            </a:pPr>
            <a:r>
              <a:rPr lang="es-MX" sz="1200" dirty="0">
                <a:latin typeface="Arial Black" panose="020B0A04020102020204" pitchFamily="34" charset="0"/>
              </a:rPr>
              <a:t>Comité de Transparencia</a:t>
            </a:r>
          </a:p>
          <a:p>
            <a:pPr algn="just">
              <a:spcBef>
                <a:spcPts val="400"/>
              </a:spcBef>
              <a:spcAft>
                <a:spcPts val="400"/>
              </a:spcAft>
            </a:pPr>
            <a:r>
              <a:rPr lang="es-MX" sz="1200" dirty="0">
                <a:solidFill>
                  <a:prstClr val="black"/>
                </a:solidFill>
                <a:latin typeface="Arial Black" panose="020B0A04020102020204" pitchFamily="34" charset="0"/>
              </a:rPr>
              <a:t>2. Obligaciones de Transparencia</a:t>
            </a:r>
          </a:p>
          <a:p>
            <a:pPr algn="just">
              <a:spcBef>
                <a:spcPts val="400"/>
              </a:spcBef>
              <a:spcAft>
                <a:spcPts val="400"/>
              </a:spcAft>
            </a:pPr>
            <a:r>
              <a:rPr lang="es-MX" sz="1200" dirty="0">
                <a:solidFill>
                  <a:prstClr val="black"/>
                </a:solidFill>
                <a:latin typeface="Arial Black" panose="020B0A04020102020204" pitchFamily="34" charset="0"/>
              </a:rPr>
              <a:t>	a) Tabla de aplicabilidad</a:t>
            </a:r>
          </a:p>
          <a:p>
            <a:pPr algn="just">
              <a:spcBef>
                <a:spcPts val="400"/>
              </a:spcBef>
              <a:spcAft>
                <a:spcPts val="400"/>
              </a:spcAft>
            </a:pPr>
            <a:r>
              <a:rPr lang="es-MX" sz="1200" dirty="0">
                <a:solidFill>
                  <a:prstClr val="black"/>
                </a:solidFill>
                <a:latin typeface="Arial Black" panose="020B0A04020102020204" pitchFamily="34" charset="0"/>
              </a:rPr>
              <a:t>	b) Tabla de actualización y conservación de la Información</a:t>
            </a:r>
          </a:p>
          <a:p>
            <a:pPr algn="just">
              <a:spcBef>
                <a:spcPts val="400"/>
              </a:spcBef>
              <a:spcAft>
                <a:spcPts val="400"/>
              </a:spcAft>
            </a:pPr>
            <a:r>
              <a:rPr lang="es-MX" sz="1200" dirty="0">
                <a:solidFill>
                  <a:prstClr val="black"/>
                </a:solidFill>
                <a:latin typeface="Arial Black" panose="020B0A04020102020204" pitchFamily="34" charset="0"/>
              </a:rPr>
              <a:t>	c) Obligaciones Comunes</a:t>
            </a:r>
          </a:p>
          <a:p>
            <a:pPr algn="just">
              <a:spcBef>
                <a:spcPts val="400"/>
              </a:spcBef>
              <a:spcAft>
                <a:spcPts val="400"/>
              </a:spcAft>
            </a:pPr>
            <a:r>
              <a:rPr lang="es-MX" sz="1200" dirty="0">
                <a:solidFill>
                  <a:prstClr val="black"/>
                </a:solidFill>
                <a:latin typeface="Arial Black" panose="020B0A04020102020204" pitchFamily="34" charset="0"/>
              </a:rPr>
              <a:t>	d) Obligaciones Especificas</a:t>
            </a:r>
          </a:p>
          <a:p>
            <a:pPr algn="just">
              <a:spcBef>
                <a:spcPts val="400"/>
              </a:spcBef>
              <a:spcAft>
                <a:spcPts val="400"/>
              </a:spcAft>
            </a:pPr>
            <a:r>
              <a:rPr lang="es-MX" sz="1200" dirty="0">
                <a:solidFill>
                  <a:srgbClr val="0070C0"/>
                </a:solidFill>
                <a:latin typeface="Arial Black" panose="020B0A04020102020204" pitchFamily="34" charset="0"/>
              </a:rPr>
              <a:t>3. Lineamientos Técnicos Generales</a:t>
            </a:r>
          </a:p>
          <a:p>
            <a:pPr algn="just">
              <a:spcBef>
                <a:spcPts val="400"/>
              </a:spcBef>
              <a:spcAft>
                <a:spcPts val="400"/>
              </a:spcAft>
            </a:pPr>
            <a:r>
              <a:rPr lang="es-MX" sz="1200" dirty="0">
                <a:solidFill>
                  <a:srgbClr val="0070C0"/>
                </a:solidFill>
                <a:latin typeface="Arial Black" panose="020B0A04020102020204" pitchFamily="34" charset="0"/>
              </a:rPr>
              <a:t>	</a:t>
            </a:r>
            <a:r>
              <a:rPr lang="es-MX" sz="1200" dirty="0">
                <a:solidFill>
                  <a:srgbClr val="00B050"/>
                </a:solidFill>
                <a:latin typeface="Arial Black" panose="020B0A04020102020204" pitchFamily="34" charset="0"/>
              </a:rPr>
              <a:t>a) Estructura</a:t>
            </a:r>
          </a:p>
          <a:p>
            <a:pPr algn="just">
              <a:spcBef>
                <a:spcPts val="400"/>
              </a:spcBef>
              <a:spcAft>
                <a:spcPts val="400"/>
              </a:spcAft>
            </a:pPr>
            <a:r>
              <a:rPr lang="es-MX" sz="1200" dirty="0">
                <a:solidFill>
                  <a:srgbClr val="0070C0"/>
                </a:solidFill>
                <a:latin typeface="Arial Black" panose="020B0A04020102020204" pitchFamily="34" charset="0"/>
              </a:rPr>
              <a:t>	</a:t>
            </a:r>
            <a:r>
              <a:rPr lang="es-MX" sz="1200" dirty="0">
                <a:solidFill>
                  <a:prstClr val="black"/>
                </a:solidFill>
                <a:latin typeface="Arial Black" panose="020B0A04020102020204" pitchFamily="34" charset="0"/>
              </a:rPr>
              <a:t>b) Contenido </a:t>
            </a:r>
          </a:p>
          <a:p>
            <a:pPr algn="just">
              <a:spcBef>
                <a:spcPts val="400"/>
              </a:spcBef>
              <a:spcAft>
                <a:spcPts val="400"/>
              </a:spcAft>
            </a:pPr>
            <a:r>
              <a:rPr lang="es-MX" sz="1200" dirty="0">
                <a:solidFill>
                  <a:prstClr val="black"/>
                </a:solidFill>
                <a:latin typeface="Arial Black" panose="020B0A04020102020204" pitchFamily="34" charset="0"/>
              </a:rPr>
              <a:t>4. Aplicaciones Tecnológicas para cumplimiento y soporte  materia de transparencia</a:t>
            </a:r>
          </a:p>
          <a:p>
            <a:pPr algn="just">
              <a:spcBef>
                <a:spcPts val="400"/>
              </a:spcBef>
              <a:spcAft>
                <a:spcPts val="400"/>
              </a:spcAft>
            </a:pPr>
            <a:r>
              <a:rPr lang="es-MX" sz="1200" dirty="0">
                <a:solidFill>
                  <a:prstClr val="black"/>
                </a:solidFill>
                <a:latin typeface="Arial Black" panose="020B0A04020102020204" pitchFamily="34" charset="0"/>
              </a:rPr>
              <a:t>	a) PNT</a:t>
            </a:r>
          </a:p>
          <a:p>
            <a:pPr algn="just">
              <a:spcBef>
                <a:spcPts val="400"/>
              </a:spcBef>
              <a:spcAft>
                <a:spcPts val="400"/>
              </a:spcAft>
            </a:pPr>
            <a:r>
              <a:rPr lang="es-MX" sz="1200" dirty="0">
                <a:solidFill>
                  <a:prstClr val="black"/>
                </a:solidFill>
                <a:latin typeface="Arial Black" panose="020B0A04020102020204" pitchFamily="34" charset="0"/>
              </a:rPr>
              <a:t>	b) Infomex</a:t>
            </a:r>
          </a:p>
          <a:p>
            <a:pPr algn="just">
              <a:spcBef>
                <a:spcPts val="400"/>
              </a:spcBef>
              <a:spcAft>
                <a:spcPts val="400"/>
              </a:spcAft>
            </a:pPr>
            <a:r>
              <a:rPr lang="es-MX" sz="1200" dirty="0">
                <a:solidFill>
                  <a:prstClr val="black"/>
                </a:solidFill>
                <a:latin typeface="Arial Black" panose="020B0A04020102020204" pitchFamily="34" charset="0"/>
              </a:rPr>
              <a:t>	c) INTRANET</a:t>
            </a:r>
          </a:p>
        </p:txBody>
      </p:sp>
    </p:spTree>
    <p:extLst>
      <p:ext uri="{BB962C8B-B14F-4D97-AF65-F5344CB8AC3E}">
        <p14:creationId xmlns:p14="http://schemas.microsoft.com/office/powerpoint/2010/main" val="25851173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23355" y="2427516"/>
            <a:ext cx="7879337" cy="3690257"/>
          </a:xfrm>
        </p:spPr>
        <p:txBody>
          <a:bodyPr/>
          <a:lstStyle/>
          <a:p>
            <a:pPr algn="ctr">
              <a:spcBef>
                <a:spcPts val="0"/>
              </a:spcBef>
              <a:buFont typeface="Wingdings" panose="05000000000000000000" pitchFamily="2" charset="2"/>
              <a:buChar char="ü"/>
            </a:pPr>
            <a:endParaRPr lang="es-MX" b="1" dirty="0">
              <a:solidFill>
                <a:srgbClr val="7030A0"/>
              </a:solidFill>
            </a:endParaRPr>
          </a:p>
          <a:p>
            <a:endParaRPr lang="es-MX" dirty="0"/>
          </a:p>
        </p:txBody>
      </p:sp>
      <p:grpSp>
        <p:nvGrpSpPr>
          <p:cNvPr id="6" name="Grupo 5"/>
          <p:cNvGrpSpPr/>
          <p:nvPr/>
        </p:nvGrpSpPr>
        <p:grpSpPr>
          <a:xfrm>
            <a:off x="5927649" y="250339"/>
            <a:ext cx="3216351" cy="684844"/>
            <a:chOff x="5240215" y="1005843"/>
            <a:chExt cx="4840410" cy="1069113"/>
          </a:xfrm>
        </p:grpSpPr>
        <p:sp>
          <p:nvSpPr>
            <p:cNvPr id="7" name="Redondear rectángulo de esquina sencilla 6"/>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8" name="Rectángulo redondeado 7"/>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9" name="TextBox 4"/>
          <p:cNvSpPr txBox="1"/>
          <p:nvPr/>
        </p:nvSpPr>
        <p:spPr>
          <a:xfrm>
            <a:off x="6036471" y="250339"/>
            <a:ext cx="2998705" cy="705706"/>
          </a:xfrm>
          <a:prstGeom prst="rect">
            <a:avLst/>
          </a:prstGeom>
          <a:noFill/>
        </p:spPr>
        <p:txBody>
          <a:bodyPr wrap="square" rtlCol="0">
            <a:spAutoFit/>
          </a:bodyPr>
          <a:lstStyle/>
          <a:p>
            <a:pPr algn="ctr" defTabSz="676645"/>
            <a:r>
              <a:rPr lang="es-MX" sz="1993" dirty="0">
                <a:solidFill>
                  <a:prstClr val="white"/>
                </a:solidFill>
                <a:latin typeface="Arial Black"/>
                <a:cs typeface="Arial Black"/>
              </a:rPr>
              <a:t>LINEAMIENTOS TÉCNICOS</a:t>
            </a:r>
          </a:p>
        </p:txBody>
      </p:sp>
      <p:sp>
        <p:nvSpPr>
          <p:cNvPr id="10" name="Rectángulo 9"/>
          <p:cNvSpPr/>
          <p:nvPr/>
        </p:nvSpPr>
        <p:spPr>
          <a:xfrm>
            <a:off x="587802" y="1499969"/>
            <a:ext cx="8278197" cy="3539430"/>
          </a:xfrm>
          <a:prstGeom prst="rect">
            <a:avLst/>
          </a:prstGeom>
        </p:spPr>
        <p:txBody>
          <a:bodyPr wrap="square">
            <a:spAutoFit/>
          </a:bodyPr>
          <a:lstStyle/>
          <a:p>
            <a:pPr algn="ctr"/>
            <a:r>
              <a:rPr lang="es-MX" sz="2800" b="1" i="1" dirty="0">
                <a:solidFill>
                  <a:srgbClr val="7030A0"/>
                </a:solidFill>
              </a:rPr>
              <a:t>Lineamientos Técnicos Generales </a:t>
            </a:r>
            <a:r>
              <a:rPr lang="es-MX" sz="2800" i="1" dirty="0">
                <a:solidFill>
                  <a:srgbClr val="7030A0"/>
                </a:solidFill>
              </a:rPr>
              <a:t>para la </a:t>
            </a:r>
            <a:r>
              <a:rPr lang="es-MX" sz="2800" b="1" i="1" dirty="0">
                <a:solidFill>
                  <a:srgbClr val="7030A0"/>
                </a:solidFill>
              </a:rPr>
              <a:t>publicación</a:t>
            </a:r>
            <a:r>
              <a:rPr lang="es-MX" sz="2800" i="1" dirty="0">
                <a:solidFill>
                  <a:srgbClr val="7030A0"/>
                </a:solidFill>
              </a:rPr>
              <a:t>, </a:t>
            </a:r>
            <a:r>
              <a:rPr lang="es-MX" sz="2800" b="1" i="1" dirty="0">
                <a:solidFill>
                  <a:srgbClr val="7030A0"/>
                </a:solidFill>
              </a:rPr>
              <a:t>homologación</a:t>
            </a:r>
            <a:r>
              <a:rPr lang="es-MX" sz="2800" i="1" dirty="0">
                <a:solidFill>
                  <a:srgbClr val="7030A0"/>
                </a:solidFill>
              </a:rPr>
              <a:t> y </a:t>
            </a:r>
            <a:r>
              <a:rPr lang="es-MX" sz="2800" b="1" i="1" dirty="0">
                <a:solidFill>
                  <a:srgbClr val="7030A0"/>
                </a:solidFill>
              </a:rPr>
              <a:t>estandarización</a:t>
            </a:r>
            <a:r>
              <a:rPr lang="es-MX" sz="2800" i="1" dirty="0">
                <a:solidFill>
                  <a:srgbClr val="7030A0"/>
                </a:solidFill>
              </a:rPr>
              <a:t> de la información de las obligaciones establecidas en el </a:t>
            </a:r>
            <a:r>
              <a:rPr lang="es-MX" sz="2800" b="1" i="1" dirty="0">
                <a:solidFill>
                  <a:srgbClr val="7030A0"/>
                </a:solidFill>
              </a:rPr>
              <a:t>Título Quinto </a:t>
            </a:r>
            <a:r>
              <a:rPr lang="es-MX" sz="2800" i="1" dirty="0">
                <a:solidFill>
                  <a:srgbClr val="7030A0"/>
                </a:solidFill>
              </a:rPr>
              <a:t>y en la </a:t>
            </a:r>
            <a:r>
              <a:rPr lang="es-MX" sz="2800" b="1" i="1" dirty="0">
                <a:solidFill>
                  <a:srgbClr val="7030A0"/>
                </a:solidFill>
              </a:rPr>
              <a:t>fracción IV del artículo 31 </a:t>
            </a:r>
            <a:r>
              <a:rPr lang="es-MX" sz="2800" i="1" dirty="0">
                <a:solidFill>
                  <a:srgbClr val="7030A0"/>
                </a:solidFill>
              </a:rPr>
              <a:t>de la Ley General de Transparencia y Acceso a la Información Pública, que deben de difundir los sujetos obligados en los </a:t>
            </a:r>
            <a:r>
              <a:rPr lang="es-MX" sz="2800" b="1" i="1" dirty="0">
                <a:solidFill>
                  <a:srgbClr val="7030A0"/>
                </a:solidFill>
              </a:rPr>
              <a:t>portales de Internet y en la Plataforma Nacional de Transparencia</a:t>
            </a:r>
          </a:p>
        </p:txBody>
      </p:sp>
      <p:sp>
        <p:nvSpPr>
          <p:cNvPr id="11" name="2 CuadroTexto"/>
          <p:cNvSpPr txBox="1"/>
          <p:nvPr/>
        </p:nvSpPr>
        <p:spPr>
          <a:xfrm>
            <a:off x="1276526" y="5188721"/>
            <a:ext cx="6622326" cy="369332"/>
          </a:xfrm>
          <a:prstGeom prst="rect">
            <a:avLst/>
          </a:prstGeom>
          <a:noFill/>
        </p:spPr>
        <p:txBody>
          <a:bodyPr wrap="none" rtlCol="0">
            <a:spAutoFit/>
          </a:bodyPr>
          <a:lstStyle/>
          <a:p>
            <a:r>
              <a:rPr lang="es-ES" dirty="0">
                <a:solidFill>
                  <a:schemeClr val="tx1">
                    <a:lumMod val="50000"/>
                    <a:lumOff val="50000"/>
                  </a:schemeClr>
                </a:solidFill>
                <a:latin typeface="Arial Black" panose="020B0A04020102020204" pitchFamily="34" charset="0"/>
              </a:rPr>
              <a:t>Publicados en el DOF Miércoles 4 de mayo de 2016</a:t>
            </a:r>
          </a:p>
        </p:txBody>
      </p:sp>
      <p:sp>
        <p:nvSpPr>
          <p:cNvPr id="12" name="2 CuadroTexto"/>
          <p:cNvSpPr txBox="1"/>
          <p:nvPr/>
        </p:nvSpPr>
        <p:spPr>
          <a:xfrm>
            <a:off x="423355" y="5707375"/>
            <a:ext cx="8273835" cy="923330"/>
          </a:xfrm>
          <a:prstGeom prst="rect">
            <a:avLst/>
          </a:prstGeom>
          <a:noFill/>
        </p:spPr>
        <p:txBody>
          <a:bodyPr wrap="square" rtlCol="0">
            <a:spAutoFit/>
          </a:bodyPr>
          <a:lstStyle/>
          <a:p>
            <a:pPr algn="ctr"/>
            <a:r>
              <a:rPr lang="es-MX" dirty="0">
                <a:solidFill>
                  <a:srgbClr val="FF0000"/>
                </a:solidFill>
                <a:latin typeface="Arial Black" panose="020B0A04020102020204" pitchFamily="34" charset="0"/>
              </a:rPr>
              <a:t>Última modificación: </a:t>
            </a:r>
            <a:r>
              <a:rPr lang="es-MX" dirty="0">
                <a:latin typeface="Arial Black" panose="020B0A04020102020204" pitchFamily="34" charset="0"/>
              </a:rPr>
              <a:t>Acuerdo del Pleno del Consejo Nacional del SNT en Sesión Ordinaria</a:t>
            </a:r>
            <a:r>
              <a:rPr lang="es-ES" dirty="0">
                <a:latin typeface="Arial Black" panose="020B0A04020102020204" pitchFamily="34" charset="0"/>
              </a:rPr>
              <a:t>15 de diciembre de 2017.</a:t>
            </a:r>
          </a:p>
          <a:p>
            <a:pPr algn="ctr"/>
            <a:r>
              <a:rPr lang="es-ES" dirty="0">
                <a:latin typeface="Arial Black" panose="020B0A04020102020204" pitchFamily="34" charset="0"/>
              </a:rPr>
              <a:t>Publicados en el DOF Jueves 28 de diciembre de 2017</a:t>
            </a:r>
          </a:p>
        </p:txBody>
      </p:sp>
      <p:sp>
        <p:nvSpPr>
          <p:cNvPr id="2" name="Marcador de número de diapositiva 1"/>
          <p:cNvSpPr>
            <a:spLocks noGrp="1"/>
          </p:cNvSpPr>
          <p:nvPr>
            <p:ph type="sldNum" sz="quarter" idx="12"/>
          </p:nvPr>
        </p:nvSpPr>
        <p:spPr/>
        <p:txBody>
          <a:bodyPr/>
          <a:lstStyle/>
          <a:p>
            <a:fld id="{D8F55B15-47A6-4AD0-991D-66EC9D8959F2}" type="slidenum">
              <a:rPr lang="es-MX" smtClean="0">
                <a:solidFill>
                  <a:prstClr val="black">
                    <a:tint val="75000"/>
                  </a:prstClr>
                </a:solidFill>
              </a:rPr>
              <a:pPr/>
              <a:t>31</a:t>
            </a:fld>
            <a:endParaRPr lang="es-MX">
              <a:solidFill>
                <a:prstClr val="black">
                  <a:tint val="75000"/>
                </a:prstClr>
              </a:solidFill>
            </a:endParaRPr>
          </a:p>
        </p:txBody>
      </p:sp>
    </p:spTree>
    <p:extLst>
      <p:ext uri="{BB962C8B-B14F-4D97-AF65-F5344CB8AC3E}">
        <p14:creationId xmlns:p14="http://schemas.microsoft.com/office/powerpoint/2010/main" val="6726027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1520" y="1628800"/>
            <a:ext cx="4702628" cy="4229968"/>
          </a:xfrm>
        </p:spPr>
        <p:txBody>
          <a:bodyPr>
            <a:noAutofit/>
          </a:bodyPr>
          <a:lstStyle/>
          <a:p>
            <a:pPr algn="just">
              <a:lnSpc>
                <a:spcPts val="2300"/>
              </a:lnSpc>
              <a:spcBef>
                <a:spcPts val="0"/>
              </a:spcBef>
            </a:pPr>
            <a:r>
              <a:rPr lang="es-MX" sz="1800" b="1" dirty="0">
                <a:latin typeface="Arial Black" panose="020B0A04020102020204" pitchFamily="34" charset="0"/>
                <a:cs typeface="Arial" panose="020B0604020202020204" pitchFamily="34" charset="0"/>
              </a:rPr>
              <a:t>Regulan </a:t>
            </a:r>
            <a:r>
              <a:rPr lang="es-MX" sz="1800" dirty="0">
                <a:latin typeface="Arial Black" panose="020B0A04020102020204" pitchFamily="34" charset="0"/>
                <a:cs typeface="Arial" panose="020B0604020202020204" pitchFamily="34" charset="0"/>
              </a:rPr>
              <a:t>forma, términos, plazos (políticas) y formatos para la información prescrita en el Título Quinto de la LGTAIP.</a:t>
            </a:r>
          </a:p>
          <a:p>
            <a:pPr algn="just">
              <a:lnSpc>
                <a:spcPts val="2300"/>
              </a:lnSpc>
              <a:spcBef>
                <a:spcPts val="0"/>
              </a:spcBef>
            </a:pPr>
            <a:endParaRPr lang="es-MX" sz="1800" dirty="0">
              <a:latin typeface="Arial Black" panose="020B0A04020102020204" pitchFamily="34" charset="0"/>
              <a:cs typeface="Arial" panose="020B0604020202020204" pitchFamily="34" charset="0"/>
            </a:endParaRPr>
          </a:p>
          <a:p>
            <a:pPr algn="just">
              <a:lnSpc>
                <a:spcPts val="2300"/>
              </a:lnSpc>
              <a:spcBef>
                <a:spcPts val="0"/>
              </a:spcBef>
            </a:pPr>
            <a:r>
              <a:rPr lang="es-MX" sz="1800" b="1" dirty="0">
                <a:latin typeface="Arial Black" panose="020B0A04020102020204" pitchFamily="34" charset="0"/>
                <a:cs typeface="Arial" panose="020B0604020202020204" pitchFamily="34" charset="0"/>
              </a:rPr>
              <a:t>Homologan</a:t>
            </a:r>
            <a:r>
              <a:rPr lang="es-MX" sz="1800" dirty="0">
                <a:latin typeface="Arial Black" panose="020B0A04020102020204" pitchFamily="34" charset="0"/>
                <a:cs typeface="Arial" panose="020B0604020202020204" pitchFamily="34" charset="0"/>
              </a:rPr>
              <a:t> y </a:t>
            </a:r>
            <a:r>
              <a:rPr lang="es-MX" sz="1800" b="1" dirty="0">
                <a:latin typeface="Arial Black" panose="020B0A04020102020204" pitchFamily="34" charset="0"/>
                <a:cs typeface="Arial" panose="020B0604020202020204" pitchFamily="34" charset="0"/>
              </a:rPr>
              <a:t>estandarizan la organización, difusión y actualización de la información derivada de las obligaciones de transparencia de los SO.</a:t>
            </a:r>
            <a:endParaRPr lang="es-MX" sz="1800" dirty="0">
              <a:latin typeface="Arial Black" panose="020B0A04020102020204" pitchFamily="34" charset="0"/>
              <a:cs typeface="Arial" panose="020B0604020202020204" pitchFamily="34" charset="0"/>
            </a:endParaRPr>
          </a:p>
          <a:p>
            <a:pPr algn="just">
              <a:spcBef>
                <a:spcPts val="0"/>
              </a:spcBef>
            </a:pPr>
            <a:endParaRPr lang="es-MX" sz="1800" dirty="0">
              <a:latin typeface="Arial Black" panose="020B0A04020102020204" pitchFamily="34" charset="0"/>
              <a:cs typeface="Arial" panose="020B0604020202020204" pitchFamily="34" charset="0"/>
            </a:endParaRPr>
          </a:p>
          <a:p>
            <a:pPr marL="0" indent="0" algn="ctr">
              <a:lnSpc>
                <a:spcPts val="2500"/>
              </a:lnSpc>
              <a:spcBef>
                <a:spcPts val="0"/>
              </a:spcBef>
              <a:buNone/>
            </a:pPr>
            <a:r>
              <a:rPr lang="es-MX" sz="1800" b="1" dirty="0">
                <a:solidFill>
                  <a:srgbClr val="C00000"/>
                </a:solidFill>
                <a:latin typeface="Arial Black" panose="020B0A04020102020204" pitchFamily="34" charset="0"/>
                <a:cs typeface="Arial" panose="020B0604020202020204" pitchFamily="34" charset="0"/>
              </a:rPr>
              <a:t>Elementos clave:</a:t>
            </a:r>
            <a:r>
              <a:rPr lang="es-MX" sz="1800" dirty="0">
                <a:latin typeface="Arial Black" panose="020B0A04020102020204" pitchFamily="34" charset="0"/>
                <a:cs typeface="Arial" panose="020B0604020202020204" pitchFamily="34" charset="0"/>
              </a:rPr>
              <a:t> </a:t>
            </a:r>
          </a:p>
          <a:p>
            <a:pPr marL="685800" lvl="1">
              <a:lnSpc>
                <a:spcPts val="2500"/>
              </a:lnSpc>
              <a:spcBef>
                <a:spcPts val="0"/>
              </a:spcBef>
              <a:buFont typeface="Arial" panose="020B0604020202020204" pitchFamily="34" charset="0"/>
              <a:buChar char="•"/>
            </a:pPr>
            <a:r>
              <a:rPr lang="es-MX" sz="1200" b="1" dirty="0">
                <a:solidFill>
                  <a:schemeClr val="accent1">
                    <a:lumMod val="50000"/>
                  </a:schemeClr>
                </a:solidFill>
                <a:latin typeface="Arial Black" panose="020B0A04020102020204" pitchFamily="34" charset="0"/>
                <a:cs typeface="Arial" panose="020B0604020202020204" pitchFamily="34" charset="0"/>
              </a:rPr>
              <a:t>Criterios sustantivos </a:t>
            </a:r>
          </a:p>
          <a:p>
            <a:pPr marL="685800" lvl="1">
              <a:lnSpc>
                <a:spcPts val="2500"/>
              </a:lnSpc>
              <a:spcBef>
                <a:spcPts val="0"/>
              </a:spcBef>
              <a:buFont typeface="Arial" panose="020B0604020202020204" pitchFamily="34" charset="0"/>
              <a:buChar char="•"/>
            </a:pPr>
            <a:r>
              <a:rPr lang="es-MX" sz="1200" b="1" dirty="0">
                <a:solidFill>
                  <a:schemeClr val="accent1">
                    <a:lumMod val="50000"/>
                  </a:schemeClr>
                </a:solidFill>
                <a:latin typeface="Arial Black" panose="020B0A04020102020204" pitchFamily="34" charset="0"/>
                <a:cs typeface="Arial" panose="020B0604020202020204" pitchFamily="34" charset="0"/>
              </a:rPr>
              <a:t>Criterios adjetivos </a:t>
            </a:r>
            <a:r>
              <a:rPr lang="es-MX" sz="1200" dirty="0">
                <a:solidFill>
                  <a:schemeClr val="accent1">
                    <a:lumMod val="50000"/>
                  </a:schemeClr>
                </a:solidFill>
                <a:latin typeface="Arial Black" panose="020B0A04020102020204" pitchFamily="34" charset="0"/>
                <a:cs typeface="Arial" panose="020B0604020202020204" pitchFamily="34" charset="0"/>
              </a:rPr>
              <a:t>y </a:t>
            </a:r>
          </a:p>
          <a:p>
            <a:pPr marL="685800" lvl="1">
              <a:lnSpc>
                <a:spcPts val="2500"/>
              </a:lnSpc>
              <a:spcBef>
                <a:spcPts val="0"/>
              </a:spcBef>
              <a:buFont typeface="Arial" panose="020B0604020202020204" pitchFamily="34" charset="0"/>
              <a:buChar char="•"/>
            </a:pPr>
            <a:r>
              <a:rPr lang="es-MX" sz="1200" b="1" dirty="0">
                <a:solidFill>
                  <a:schemeClr val="accent1">
                    <a:lumMod val="50000"/>
                  </a:schemeClr>
                </a:solidFill>
                <a:latin typeface="Arial Black" panose="020B0A04020102020204" pitchFamily="34" charset="0"/>
                <a:cs typeface="Arial" panose="020B0604020202020204" pitchFamily="34" charset="0"/>
              </a:rPr>
              <a:t>Formatos</a:t>
            </a:r>
            <a:endParaRPr lang="es-MX" sz="1200" dirty="0">
              <a:solidFill>
                <a:schemeClr val="accent1">
                  <a:lumMod val="50000"/>
                </a:schemeClr>
              </a:solidFill>
              <a:latin typeface="Arial Black" panose="020B0A04020102020204" pitchFamily="34" charset="0"/>
              <a:cs typeface="Arial" panose="020B0604020202020204" pitchFamily="34" charset="0"/>
            </a:endParaRPr>
          </a:p>
        </p:txBody>
      </p:sp>
      <p:graphicFrame>
        <p:nvGraphicFramePr>
          <p:cNvPr id="7" name="Diagrama 6"/>
          <p:cNvGraphicFramePr/>
          <p:nvPr>
            <p:extLst/>
          </p:nvPr>
        </p:nvGraphicFramePr>
        <p:xfrm>
          <a:off x="5292080" y="1988840"/>
          <a:ext cx="3430420" cy="36058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upo 4"/>
          <p:cNvGrpSpPr/>
          <p:nvPr/>
        </p:nvGrpSpPr>
        <p:grpSpPr>
          <a:xfrm>
            <a:off x="5927649" y="250338"/>
            <a:ext cx="3216351" cy="710403"/>
            <a:chOff x="5240215" y="1005843"/>
            <a:chExt cx="4840410" cy="1069113"/>
          </a:xfrm>
        </p:grpSpPr>
        <p:sp>
          <p:nvSpPr>
            <p:cNvPr id="6" name="Redondear rectángulo de esquina sencilla 5"/>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8" name="Rectángulo redondeado 7"/>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9" name="TextBox 4"/>
          <p:cNvSpPr txBox="1"/>
          <p:nvPr/>
        </p:nvSpPr>
        <p:spPr>
          <a:xfrm>
            <a:off x="6052285" y="314410"/>
            <a:ext cx="2998705" cy="646331"/>
          </a:xfrm>
          <a:prstGeom prst="rect">
            <a:avLst/>
          </a:prstGeom>
          <a:noFill/>
        </p:spPr>
        <p:txBody>
          <a:bodyPr wrap="square" rtlCol="0">
            <a:spAutoFit/>
          </a:bodyPr>
          <a:lstStyle/>
          <a:p>
            <a:pPr algn="ctr" defTabSz="676645"/>
            <a:r>
              <a:rPr lang="en-US" dirty="0">
                <a:solidFill>
                  <a:prstClr val="white"/>
                </a:solidFill>
                <a:latin typeface="Arial Black"/>
                <a:cs typeface="Arial Black"/>
              </a:rPr>
              <a:t>PROPÓSITO DE LOS LTG</a:t>
            </a:r>
          </a:p>
        </p:txBody>
      </p:sp>
    </p:spTree>
    <p:extLst>
      <p:ext uri="{BB962C8B-B14F-4D97-AF65-F5344CB8AC3E}">
        <p14:creationId xmlns:p14="http://schemas.microsoft.com/office/powerpoint/2010/main" val="31701255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79512" y="1412776"/>
            <a:ext cx="6462980" cy="4257045"/>
          </a:xfrm>
        </p:spPr>
        <p:txBody>
          <a:bodyPr>
            <a:noAutofit/>
          </a:bodyPr>
          <a:lstStyle/>
          <a:p>
            <a:pPr marL="263525" lvl="1" indent="-263525" algn="just"/>
            <a:endParaRPr lang="es-MX" sz="400" dirty="0">
              <a:latin typeface="Arial Black" panose="020B0A04020102020204" pitchFamily="34" charset="0"/>
              <a:cs typeface="Arial" panose="020B0604020202020204" pitchFamily="34" charset="0"/>
            </a:endParaRPr>
          </a:p>
          <a:p>
            <a:pPr lvl="0" algn="just">
              <a:lnSpc>
                <a:spcPts val="2500"/>
              </a:lnSpc>
              <a:spcBef>
                <a:spcPts val="0"/>
              </a:spcBef>
              <a:buClr>
                <a:srgbClr val="B31166"/>
              </a:buClr>
            </a:pPr>
            <a:r>
              <a:rPr lang="es-MX" sz="1600" b="1" dirty="0">
                <a:solidFill>
                  <a:prstClr val="black">
                    <a:lumMod val="75000"/>
                    <a:lumOff val="25000"/>
                  </a:prstClr>
                </a:solidFill>
                <a:latin typeface="Arial Black" panose="020B0A04020102020204" pitchFamily="34" charset="0"/>
                <a:cs typeface="Arial" panose="020B0604020202020204" pitchFamily="34" charset="0"/>
              </a:rPr>
              <a:t>Útiles </a:t>
            </a:r>
            <a:r>
              <a:rPr lang="es-MX" sz="1600" dirty="0">
                <a:solidFill>
                  <a:prstClr val="black">
                    <a:lumMod val="75000"/>
                    <a:lumOff val="25000"/>
                  </a:prstClr>
                </a:solidFill>
                <a:latin typeface="Arial Black" panose="020B0A04020102020204" pitchFamily="34" charset="0"/>
                <a:cs typeface="Arial" panose="020B0604020202020204" pitchFamily="34" charset="0"/>
              </a:rPr>
              <a:t>para promover la </a:t>
            </a:r>
            <a:r>
              <a:rPr lang="es-MX" sz="1600" b="1" dirty="0">
                <a:solidFill>
                  <a:prstClr val="black">
                    <a:lumMod val="75000"/>
                    <a:lumOff val="25000"/>
                  </a:prstClr>
                </a:solidFill>
                <a:latin typeface="Arial Black" panose="020B0A04020102020204" pitchFamily="34" charset="0"/>
                <a:cs typeface="Arial" panose="020B0604020202020204" pitchFamily="34" charset="0"/>
              </a:rPr>
              <a:t>confiabilidad</a:t>
            </a:r>
            <a:r>
              <a:rPr lang="es-MX" sz="1600" dirty="0">
                <a:solidFill>
                  <a:prstClr val="black">
                    <a:lumMod val="75000"/>
                    <a:lumOff val="25000"/>
                  </a:prstClr>
                </a:solidFill>
                <a:latin typeface="Arial Black" panose="020B0A04020102020204" pitchFamily="34" charset="0"/>
                <a:cs typeface="Arial" panose="020B0604020202020204" pitchFamily="34" charset="0"/>
              </a:rPr>
              <a:t> de la información, porque establecen:</a:t>
            </a:r>
          </a:p>
          <a:p>
            <a:pPr lvl="0" algn="just">
              <a:lnSpc>
                <a:spcPts val="2500"/>
              </a:lnSpc>
              <a:spcBef>
                <a:spcPts val="0"/>
              </a:spcBef>
              <a:buClr>
                <a:srgbClr val="B31166"/>
              </a:buClr>
            </a:pPr>
            <a:endParaRPr lang="es-MX" sz="1600" dirty="0">
              <a:solidFill>
                <a:prstClr val="black">
                  <a:lumMod val="75000"/>
                  <a:lumOff val="25000"/>
                </a:prstClr>
              </a:solidFill>
              <a:latin typeface="Arial Black" panose="020B0A04020102020204" pitchFamily="34" charset="0"/>
              <a:cs typeface="Arial" panose="020B0604020202020204" pitchFamily="34" charset="0"/>
            </a:endParaRPr>
          </a:p>
          <a:p>
            <a:pPr marL="1077913" lvl="0" algn="just">
              <a:lnSpc>
                <a:spcPts val="2500"/>
              </a:lnSpc>
              <a:spcBef>
                <a:spcPts val="0"/>
              </a:spcBef>
              <a:buClr>
                <a:srgbClr val="B31166"/>
              </a:buClr>
              <a:buFont typeface="Wingdings" panose="05000000000000000000" pitchFamily="2" charset="2"/>
              <a:buChar char="q"/>
            </a:pPr>
            <a:r>
              <a:rPr lang="es-MX" sz="1600" b="1" dirty="0">
                <a:solidFill>
                  <a:prstClr val="black">
                    <a:lumMod val="75000"/>
                    <a:lumOff val="25000"/>
                  </a:prstClr>
                </a:solidFill>
                <a:latin typeface="Arial Black" panose="020B0A04020102020204" pitchFamily="34" charset="0"/>
                <a:cs typeface="Arial" panose="020B0604020202020204" pitchFamily="34" charset="0"/>
              </a:rPr>
              <a:t>Congruencia </a:t>
            </a:r>
            <a:r>
              <a:rPr lang="es-MX" sz="1600" dirty="0">
                <a:solidFill>
                  <a:prstClr val="black">
                    <a:lumMod val="75000"/>
                    <a:lumOff val="25000"/>
                  </a:prstClr>
                </a:solidFill>
                <a:latin typeface="Arial Black" panose="020B0A04020102020204" pitchFamily="34" charset="0"/>
                <a:cs typeface="Arial" panose="020B0604020202020204" pitchFamily="34" charset="0"/>
              </a:rPr>
              <a:t>entre diferentes artículos y fracciones</a:t>
            </a:r>
          </a:p>
          <a:p>
            <a:pPr marL="1077913" lvl="0" algn="just">
              <a:lnSpc>
                <a:spcPts val="2500"/>
              </a:lnSpc>
              <a:spcBef>
                <a:spcPts val="0"/>
              </a:spcBef>
              <a:buClr>
                <a:srgbClr val="B31166"/>
              </a:buClr>
              <a:buFont typeface="Wingdings" panose="05000000000000000000" pitchFamily="2" charset="2"/>
              <a:buChar char="q"/>
            </a:pPr>
            <a:r>
              <a:rPr lang="es-MX" sz="1600" dirty="0">
                <a:solidFill>
                  <a:prstClr val="black">
                    <a:lumMod val="75000"/>
                    <a:lumOff val="25000"/>
                  </a:prstClr>
                </a:solidFill>
                <a:latin typeface="Arial Black" panose="020B0A04020102020204" pitchFamily="34" charset="0"/>
                <a:cs typeface="Arial" panose="020B0604020202020204" pitchFamily="34" charset="0"/>
              </a:rPr>
              <a:t>Periodos de </a:t>
            </a:r>
            <a:r>
              <a:rPr lang="es-MX" sz="1600" b="1" dirty="0">
                <a:solidFill>
                  <a:prstClr val="black">
                    <a:lumMod val="75000"/>
                    <a:lumOff val="25000"/>
                  </a:prstClr>
                </a:solidFill>
                <a:latin typeface="Arial Black" panose="020B0A04020102020204" pitchFamily="34" charset="0"/>
                <a:cs typeface="Arial" panose="020B0604020202020204" pitchFamily="34" charset="0"/>
              </a:rPr>
              <a:t>actualización </a:t>
            </a:r>
            <a:r>
              <a:rPr lang="es-MX" sz="1600" dirty="0">
                <a:solidFill>
                  <a:prstClr val="black">
                    <a:lumMod val="75000"/>
                    <a:lumOff val="25000"/>
                  </a:prstClr>
                </a:solidFill>
                <a:latin typeface="Arial Black" panose="020B0A04020102020204" pitchFamily="34" charset="0"/>
                <a:cs typeface="Arial" panose="020B0604020202020204" pitchFamily="34" charset="0"/>
              </a:rPr>
              <a:t>y </a:t>
            </a:r>
            <a:r>
              <a:rPr lang="es-MX" sz="1600" b="1" dirty="0">
                <a:solidFill>
                  <a:prstClr val="black">
                    <a:lumMod val="75000"/>
                    <a:lumOff val="25000"/>
                  </a:prstClr>
                </a:solidFill>
                <a:latin typeface="Arial Black" panose="020B0A04020102020204" pitchFamily="34" charset="0"/>
                <a:cs typeface="Arial" panose="020B0604020202020204" pitchFamily="34" charset="0"/>
              </a:rPr>
              <a:t>conservación</a:t>
            </a:r>
          </a:p>
          <a:p>
            <a:pPr marL="1077913" lvl="0" algn="just">
              <a:lnSpc>
                <a:spcPts val="2500"/>
              </a:lnSpc>
              <a:spcBef>
                <a:spcPts val="0"/>
              </a:spcBef>
              <a:buClr>
                <a:srgbClr val="B31166"/>
              </a:buClr>
              <a:buFont typeface="Wingdings" panose="05000000000000000000" pitchFamily="2" charset="2"/>
              <a:buChar char="q"/>
            </a:pPr>
            <a:r>
              <a:rPr lang="es-MX" sz="1600" dirty="0">
                <a:solidFill>
                  <a:prstClr val="black">
                    <a:lumMod val="75000"/>
                    <a:lumOff val="25000"/>
                  </a:prstClr>
                </a:solidFill>
                <a:latin typeface="Arial Black" panose="020B0A04020102020204" pitchFamily="34" charset="0"/>
                <a:cs typeface="Arial" panose="020B0604020202020204" pitchFamily="34" charset="0"/>
              </a:rPr>
              <a:t>Estructura de </a:t>
            </a:r>
            <a:r>
              <a:rPr lang="es-MX" sz="1600" b="1" dirty="0">
                <a:solidFill>
                  <a:prstClr val="black">
                    <a:lumMod val="75000"/>
                    <a:lumOff val="25000"/>
                  </a:prstClr>
                </a:solidFill>
                <a:latin typeface="Arial Black" panose="020B0A04020102020204" pitchFamily="34" charset="0"/>
                <a:cs typeface="Arial" panose="020B0604020202020204" pitchFamily="34" charset="0"/>
              </a:rPr>
              <a:t>contenido</a:t>
            </a:r>
            <a:r>
              <a:rPr lang="es-MX" sz="1600" dirty="0">
                <a:solidFill>
                  <a:prstClr val="black">
                    <a:lumMod val="75000"/>
                    <a:lumOff val="25000"/>
                  </a:prstClr>
                </a:solidFill>
                <a:latin typeface="Arial Black" panose="020B0A04020102020204" pitchFamily="34" charset="0"/>
                <a:cs typeface="Arial" panose="020B0604020202020204" pitchFamily="34" charset="0"/>
              </a:rPr>
              <a:t>, </a:t>
            </a:r>
            <a:r>
              <a:rPr lang="es-MX" sz="1600" b="1" dirty="0">
                <a:solidFill>
                  <a:prstClr val="black">
                    <a:lumMod val="75000"/>
                    <a:lumOff val="25000"/>
                  </a:prstClr>
                </a:solidFill>
                <a:latin typeface="Arial Black" panose="020B0A04020102020204" pitchFamily="34" charset="0"/>
                <a:cs typeface="Arial" panose="020B0604020202020204" pitchFamily="34" charset="0"/>
              </a:rPr>
              <a:t>calidad</a:t>
            </a:r>
            <a:r>
              <a:rPr lang="es-MX" sz="1600" dirty="0">
                <a:solidFill>
                  <a:prstClr val="black">
                    <a:lumMod val="75000"/>
                    <a:lumOff val="25000"/>
                  </a:prstClr>
                </a:solidFill>
                <a:latin typeface="Arial Black" panose="020B0A04020102020204" pitchFamily="34" charset="0"/>
                <a:cs typeface="Arial" panose="020B0604020202020204" pitchFamily="34" charset="0"/>
              </a:rPr>
              <a:t> y </a:t>
            </a:r>
            <a:r>
              <a:rPr lang="es-MX" sz="1600" b="1" dirty="0">
                <a:solidFill>
                  <a:prstClr val="black">
                    <a:lumMod val="75000"/>
                    <a:lumOff val="25000"/>
                  </a:prstClr>
                </a:solidFill>
                <a:latin typeface="Arial Black" panose="020B0A04020102020204" pitchFamily="34" charset="0"/>
                <a:cs typeface="Arial" panose="020B0604020202020204" pitchFamily="34" charset="0"/>
              </a:rPr>
              <a:t>formato</a:t>
            </a:r>
            <a:r>
              <a:rPr lang="es-MX" sz="1600" dirty="0">
                <a:solidFill>
                  <a:prstClr val="black">
                    <a:lumMod val="75000"/>
                    <a:lumOff val="25000"/>
                  </a:prstClr>
                </a:solidFill>
                <a:latin typeface="Arial Black" panose="020B0A04020102020204" pitchFamily="34" charset="0"/>
                <a:cs typeface="Arial" panose="020B0604020202020204" pitchFamily="34" charset="0"/>
              </a:rPr>
              <a:t> con la que debe cumplir la información</a:t>
            </a:r>
          </a:p>
          <a:p>
            <a:pPr marL="1077913" lvl="0" algn="just">
              <a:lnSpc>
                <a:spcPts val="2500"/>
              </a:lnSpc>
              <a:spcBef>
                <a:spcPts val="0"/>
              </a:spcBef>
              <a:buClr>
                <a:srgbClr val="B31166"/>
              </a:buClr>
              <a:buFont typeface="Wingdings" panose="05000000000000000000" pitchFamily="2" charset="2"/>
              <a:buChar char="q"/>
            </a:pPr>
            <a:r>
              <a:rPr lang="es-MX" sz="1600" u="sng" dirty="0">
                <a:solidFill>
                  <a:prstClr val="black">
                    <a:lumMod val="75000"/>
                    <a:lumOff val="25000"/>
                  </a:prstClr>
                </a:solidFill>
                <a:latin typeface="Arial Black" panose="020B0A04020102020204" pitchFamily="34" charset="0"/>
                <a:cs typeface="Arial" panose="020B0604020202020204" pitchFamily="34" charset="0"/>
              </a:rPr>
              <a:t>Son la </a:t>
            </a:r>
            <a:r>
              <a:rPr lang="es-MX" sz="1600" b="1" u="sng" dirty="0">
                <a:solidFill>
                  <a:prstClr val="black">
                    <a:lumMod val="75000"/>
                    <a:lumOff val="25000"/>
                  </a:prstClr>
                </a:solidFill>
                <a:latin typeface="Arial Black" panose="020B0A04020102020204" pitchFamily="34" charset="0"/>
                <a:cs typeface="Arial" panose="020B0604020202020204" pitchFamily="34" charset="0"/>
              </a:rPr>
              <a:t>base de la estructura de datos del Sistema de Portales de Transparencia</a:t>
            </a:r>
            <a:r>
              <a:rPr lang="es-MX" sz="1600" u="sng" dirty="0">
                <a:solidFill>
                  <a:prstClr val="black">
                    <a:lumMod val="75000"/>
                    <a:lumOff val="25000"/>
                  </a:prstClr>
                </a:solidFill>
                <a:latin typeface="Arial Black" panose="020B0A04020102020204" pitchFamily="34" charset="0"/>
                <a:cs typeface="Arial" panose="020B0604020202020204" pitchFamily="34" charset="0"/>
              </a:rPr>
              <a:t> de la PNT</a:t>
            </a:r>
          </a:p>
          <a:p>
            <a:pPr marL="1077913" lvl="0" algn="just">
              <a:lnSpc>
                <a:spcPts val="2500"/>
              </a:lnSpc>
              <a:spcBef>
                <a:spcPts val="0"/>
              </a:spcBef>
              <a:buClr>
                <a:srgbClr val="B31166"/>
              </a:buClr>
              <a:buFont typeface="Wingdings" panose="05000000000000000000" pitchFamily="2" charset="2"/>
              <a:buChar char="q"/>
            </a:pPr>
            <a:endParaRPr lang="es-MX" sz="1600" u="sng" dirty="0">
              <a:solidFill>
                <a:prstClr val="black">
                  <a:lumMod val="75000"/>
                  <a:lumOff val="25000"/>
                </a:prstClr>
              </a:solidFill>
              <a:latin typeface="Arial Black" panose="020B0A04020102020204" pitchFamily="34" charset="0"/>
              <a:cs typeface="Arial" panose="020B0604020202020204" pitchFamily="34" charset="0"/>
            </a:endParaRPr>
          </a:p>
          <a:p>
            <a:pPr marL="263525" lvl="1" indent="-263525" algn="just"/>
            <a:r>
              <a:rPr lang="es-MX" sz="1600" dirty="0">
                <a:latin typeface="Arial Black" panose="020B0A04020102020204" pitchFamily="34" charset="0"/>
                <a:cs typeface="Arial" panose="020B0604020202020204" pitchFamily="34" charset="0"/>
              </a:rPr>
              <a:t>Además:</a:t>
            </a:r>
          </a:p>
          <a:p>
            <a:pPr marL="892175" lvl="1" indent="-263525" algn="just">
              <a:buFont typeface="Wingdings" panose="05000000000000000000" pitchFamily="2" charset="2"/>
              <a:buChar char="q"/>
            </a:pPr>
            <a:r>
              <a:rPr lang="es-MX" sz="1600" dirty="0">
                <a:solidFill>
                  <a:prstClr val="black">
                    <a:lumMod val="75000"/>
                    <a:lumOff val="25000"/>
                  </a:prstClr>
                </a:solidFill>
                <a:latin typeface="Arial Black" panose="020B0A04020102020204" pitchFamily="34" charset="0"/>
                <a:cs typeface="Arial" panose="020B0604020202020204" pitchFamily="34" charset="0"/>
              </a:rPr>
              <a:t>Establecen las acciones </a:t>
            </a:r>
            <a:r>
              <a:rPr lang="es-MX" sz="1600" dirty="0">
                <a:latin typeface="Arial Black" panose="020B0A04020102020204" pitchFamily="34" charset="0"/>
                <a:cs typeface="Arial" panose="020B0604020202020204" pitchFamily="34" charset="0"/>
              </a:rPr>
              <a:t>para construir la versión definitiva de las </a:t>
            </a:r>
            <a:r>
              <a:rPr lang="es-MX" sz="1600" b="1" dirty="0">
                <a:latin typeface="Arial Black" panose="020B0A04020102020204" pitchFamily="34" charset="0"/>
                <a:cs typeface="Arial" panose="020B0604020202020204" pitchFamily="34" charset="0"/>
              </a:rPr>
              <a:t> Tablas de aplicabilidad </a:t>
            </a:r>
            <a:r>
              <a:rPr lang="es-MX" sz="1600" dirty="0">
                <a:latin typeface="Arial Black" panose="020B0A04020102020204" pitchFamily="34" charset="0"/>
                <a:cs typeface="Arial" panose="020B0604020202020204" pitchFamily="34" charset="0"/>
              </a:rPr>
              <a:t>(último párrafo artículo 70)</a:t>
            </a:r>
          </a:p>
          <a:p>
            <a:pPr marL="628650" lvl="1" indent="0" algn="just">
              <a:buNone/>
            </a:pPr>
            <a:endParaRPr lang="es-MX" sz="1600" dirty="0">
              <a:latin typeface="Arial Black" panose="020B0A04020102020204" pitchFamily="34" charset="0"/>
              <a:cs typeface="Arial" panose="020B0604020202020204" pitchFamily="34" charset="0"/>
            </a:endParaRPr>
          </a:p>
        </p:txBody>
      </p:sp>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9841" t="2117" r="8799" b="1"/>
          <a:stretch/>
        </p:blipFill>
        <p:spPr>
          <a:xfrm>
            <a:off x="6804248" y="2852936"/>
            <a:ext cx="2210544" cy="2169521"/>
          </a:xfrm>
          <a:prstGeom prst="rect">
            <a:avLst/>
          </a:prstGeom>
          <a:effectLst>
            <a:softEdge rad="127000"/>
          </a:effectLst>
        </p:spPr>
      </p:pic>
      <p:grpSp>
        <p:nvGrpSpPr>
          <p:cNvPr id="5" name="Grupo 4"/>
          <p:cNvGrpSpPr/>
          <p:nvPr/>
        </p:nvGrpSpPr>
        <p:grpSpPr>
          <a:xfrm>
            <a:off x="5927649" y="250338"/>
            <a:ext cx="3216351" cy="710403"/>
            <a:chOff x="5240215" y="1005843"/>
            <a:chExt cx="4840410" cy="1069113"/>
          </a:xfrm>
        </p:grpSpPr>
        <p:sp>
          <p:nvSpPr>
            <p:cNvPr id="6" name="Redondear rectángulo de esquina sencilla 5"/>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9" name="Rectángulo redondeado 8"/>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10" name="TextBox 4"/>
          <p:cNvSpPr txBox="1"/>
          <p:nvPr/>
        </p:nvSpPr>
        <p:spPr>
          <a:xfrm>
            <a:off x="6052285" y="314410"/>
            <a:ext cx="2998705" cy="646331"/>
          </a:xfrm>
          <a:prstGeom prst="rect">
            <a:avLst/>
          </a:prstGeom>
          <a:noFill/>
        </p:spPr>
        <p:txBody>
          <a:bodyPr wrap="square" rtlCol="0">
            <a:spAutoFit/>
          </a:bodyPr>
          <a:lstStyle/>
          <a:p>
            <a:pPr algn="ctr" defTabSz="676645"/>
            <a:r>
              <a:rPr lang="en-US" dirty="0">
                <a:solidFill>
                  <a:prstClr val="white"/>
                </a:solidFill>
                <a:latin typeface="Arial Black"/>
                <a:cs typeface="Arial Black"/>
              </a:rPr>
              <a:t>¿Para </a:t>
            </a:r>
            <a:r>
              <a:rPr lang="en-US" dirty="0" err="1">
                <a:solidFill>
                  <a:prstClr val="white"/>
                </a:solidFill>
                <a:latin typeface="Arial Black"/>
                <a:cs typeface="Arial Black"/>
              </a:rPr>
              <a:t>qué</a:t>
            </a:r>
            <a:r>
              <a:rPr lang="en-US" dirty="0">
                <a:solidFill>
                  <a:prstClr val="white"/>
                </a:solidFill>
                <a:latin typeface="Arial Black"/>
                <a:cs typeface="Arial Black"/>
              </a:rPr>
              <a:t> </a:t>
            </a:r>
            <a:r>
              <a:rPr lang="en-US" dirty="0" err="1">
                <a:solidFill>
                  <a:prstClr val="white"/>
                </a:solidFill>
                <a:latin typeface="Arial Black"/>
                <a:cs typeface="Arial Black"/>
              </a:rPr>
              <a:t>sirven</a:t>
            </a:r>
            <a:r>
              <a:rPr lang="en-US" dirty="0">
                <a:solidFill>
                  <a:prstClr val="white"/>
                </a:solidFill>
                <a:latin typeface="Arial Black"/>
                <a:cs typeface="Arial Black"/>
              </a:rPr>
              <a:t> </a:t>
            </a:r>
            <a:r>
              <a:rPr lang="en-US" dirty="0" err="1">
                <a:solidFill>
                  <a:prstClr val="white"/>
                </a:solidFill>
                <a:latin typeface="Arial Black"/>
                <a:cs typeface="Arial Black"/>
              </a:rPr>
              <a:t>los</a:t>
            </a:r>
            <a:r>
              <a:rPr lang="en-US" dirty="0">
                <a:solidFill>
                  <a:prstClr val="white"/>
                </a:solidFill>
                <a:latin typeface="Arial Black"/>
                <a:cs typeface="Arial Black"/>
              </a:rPr>
              <a:t> LTG?</a:t>
            </a:r>
          </a:p>
        </p:txBody>
      </p:sp>
    </p:spTree>
    <p:extLst>
      <p:ext uri="{BB962C8B-B14F-4D97-AF65-F5344CB8AC3E}">
        <p14:creationId xmlns:p14="http://schemas.microsoft.com/office/powerpoint/2010/main" val="5039652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74172" y="1268760"/>
            <a:ext cx="6486060" cy="5222455"/>
          </a:xfrm>
          <a:prstGeom prst="rect">
            <a:avLst/>
          </a:prstGeom>
        </p:spPr>
        <p:txBody>
          <a:bodyPr wrap="square">
            <a:spAutoFit/>
          </a:bodyPr>
          <a:lstStyle/>
          <a:p>
            <a:pPr indent="-457200" algn="just">
              <a:lnSpc>
                <a:spcPct val="115000"/>
              </a:lnSpc>
              <a:spcAft>
                <a:spcPts val="505"/>
              </a:spcAft>
            </a:pPr>
            <a:r>
              <a:rPr lang="es-MX" sz="800" dirty="0">
                <a:solidFill>
                  <a:srgbClr val="2F2F2F"/>
                </a:solidFill>
                <a:latin typeface="Arial" panose="020B0604020202020204" pitchFamily="34" charset="0"/>
                <a:ea typeface="Times New Roman"/>
                <a:cs typeface="Arial" panose="020B0604020202020204" pitchFamily="34" charset="0"/>
              </a:rPr>
              <a:t> </a:t>
            </a:r>
            <a:endParaRPr lang="es-MX" sz="800" dirty="0">
              <a:solidFill>
                <a:prstClr val="black"/>
              </a:solidFill>
              <a:latin typeface="Arial" panose="020B0604020202020204" pitchFamily="34" charset="0"/>
              <a:ea typeface="Calibri"/>
              <a:cs typeface="Arial" panose="020B0604020202020204" pitchFamily="34" charset="0"/>
            </a:endParaRPr>
          </a:p>
          <a:p>
            <a:pPr algn="just"/>
            <a:r>
              <a:rPr lang="es-MX" sz="1600" b="1" i="1" dirty="0">
                <a:solidFill>
                  <a:prstClr val="black"/>
                </a:solidFill>
                <a:latin typeface="Arial" panose="020B0604020202020204" pitchFamily="34" charset="0"/>
                <a:cs typeface="Arial" panose="020B0604020202020204" pitchFamily="34" charset="0"/>
              </a:rPr>
              <a:t>Fracción I. </a:t>
            </a:r>
            <a:r>
              <a:rPr lang="es-MX" sz="1600" i="1" dirty="0">
                <a:solidFill>
                  <a:prstClr val="black"/>
                </a:solidFill>
                <a:latin typeface="Arial" panose="020B0604020202020204" pitchFamily="34" charset="0"/>
                <a:cs typeface="Arial" panose="020B0604020202020204" pitchFamily="34" charset="0"/>
              </a:rPr>
              <a:t>El marco normativo aplicable al sujeto obligado, en el que deberá incluirse leyes, códigos, reglamentos, decretos de creación, manuales administrativos, reglas de operación, criterios, políticas, entre otros; </a:t>
            </a:r>
            <a:endParaRPr lang="es-MX" sz="1600" dirty="0">
              <a:solidFill>
                <a:prstClr val="black"/>
              </a:solidFill>
              <a:latin typeface="Arial" panose="020B0604020202020204" pitchFamily="34" charset="0"/>
              <a:cs typeface="Arial" panose="020B0604020202020204" pitchFamily="34" charset="0"/>
            </a:endParaRPr>
          </a:p>
          <a:p>
            <a:pPr algn="just"/>
            <a:r>
              <a:rPr lang="es-MX" sz="1600" dirty="0">
                <a:solidFill>
                  <a:prstClr val="black"/>
                </a:solidFill>
                <a:latin typeface="Arial" panose="020B0604020202020204" pitchFamily="34" charset="0"/>
                <a:cs typeface="Arial" panose="020B0604020202020204" pitchFamily="34" charset="0"/>
              </a:rPr>
              <a:t> </a:t>
            </a:r>
          </a:p>
          <a:p>
            <a:pPr algn="just"/>
            <a:r>
              <a:rPr lang="es-MX" sz="1600" dirty="0">
                <a:solidFill>
                  <a:prstClr val="black"/>
                </a:solidFill>
                <a:latin typeface="Arial" panose="020B0604020202020204" pitchFamily="34" charset="0"/>
                <a:cs typeface="Arial" panose="020B0604020202020204" pitchFamily="34" charset="0"/>
              </a:rPr>
              <a:t>Los sujetos obligados deberán publicar un listado con la normatividad que emplean para el ejercicio de sus funciones. Cada norma deberá estar categorizada y contener un hipervínculo al documento correspondiente. </a:t>
            </a:r>
          </a:p>
          <a:p>
            <a:pPr algn="just"/>
            <a:r>
              <a:rPr lang="es-MX" sz="1600" dirty="0">
                <a:solidFill>
                  <a:prstClr val="black"/>
                </a:solidFill>
                <a:latin typeface="Arial" panose="020B0604020202020204" pitchFamily="34" charset="0"/>
                <a:cs typeface="Arial" panose="020B0604020202020204" pitchFamily="34" charset="0"/>
              </a:rPr>
              <a:t> </a:t>
            </a:r>
          </a:p>
          <a:p>
            <a:pPr algn="just"/>
            <a:r>
              <a:rPr lang="es-MX" sz="1600" dirty="0">
                <a:solidFill>
                  <a:prstClr val="black"/>
                </a:solidFill>
                <a:latin typeface="Arial" panose="020B0604020202020204" pitchFamily="34" charset="0"/>
                <a:cs typeface="Arial" panose="020B0604020202020204" pitchFamily="34" charset="0"/>
              </a:rPr>
              <a:t>De existir normatividad que de ser publicada vulneraría el ejercicio de atribuciones relevantes de determinados sujetos obligados, éstos integrarán a su listado las versiones públicas de tales documentos aclarando a las personas que consulten la información de esta fracción, mediante leyenda fundamentada, motivada y actualizada al periodo que corresponda, las razones por las cuales se incluye un documento con la característica de versión pública. Los sujetos obligados bajo ese supuesto considerarán lo establecido en las disposiciones generales de los Lineamientos respecto de las versiones públicas.</a:t>
            </a:r>
          </a:p>
        </p:txBody>
      </p:sp>
      <p:sp>
        <p:nvSpPr>
          <p:cNvPr id="4" name="CuadroTexto 3"/>
          <p:cNvSpPr txBox="1"/>
          <p:nvPr/>
        </p:nvSpPr>
        <p:spPr>
          <a:xfrm>
            <a:off x="7221760" y="2780928"/>
            <a:ext cx="1742728" cy="2215991"/>
          </a:xfrm>
          <a:prstGeom prst="rect">
            <a:avLst/>
          </a:prstGeom>
          <a:noFill/>
        </p:spPr>
        <p:txBody>
          <a:bodyPr wrap="square" rtlCol="0">
            <a:spAutoFit/>
          </a:bodyPr>
          <a:lstStyle/>
          <a:p>
            <a:pPr>
              <a:lnSpc>
                <a:spcPct val="115000"/>
              </a:lnSpc>
              <a:spcAft>
                <a:spcPts val="1000"/>
              </a:spcAft>
            </a:pPr>
            <a:r>
              <a:rPr lang="es-MX" sz="2000" b="1" dirty="0">
                <a:solidFill>
                  <a:srgbClr val="002060"/>
                </a:solidFill>
                <a:latin typeface="Arial" panose="020B0604020202020204" pitchFamily="34" charset="0"/>
                <a:ea typeface="Calibri"/>
                <a:cs typeface="Arial" panose="020B0604020202020204" pitchFamily="34" charset="0"/>
              </a:rPr>
              <a:t>Párrafo explicativo: </a:t>
            </a:r>
            <a:r>
              <a:rPr lang="es-MX" sz="2000" dirty="0">
                <a:solidFill>
                  <a:srgbClr val="002060"/>
                </a:solidFill>
                <a:latin typeface="Arial" panose="020B0604020202020204" pitchFamily="34" charset="0"/>
                <a:ea typeface="Calibri"/>
                <a:cs typeface="Arial" panose="020B0604020202020204" pitchFamily="34" charset="0"/>
              </a:rPr>
              <a:t>amplía y detalla el tema de la fracción</a:t>
            </a:r>
          </a:p>
        </p:txBody>
      </p:sp>
      <p:sp>
        <p:nvSpPr>
          <p:cNvPr id="8" name="Flecha izquierda 7"/>
          <p:cNvSpPr/>
          <p:nvPr/>
        </p:nvSpPr>
        <p:spPr>
          <a:xfrm>
            <a:off x="6847400" y="2132856"/>
            <a:ext cx="2117088" cy="3508390"/>
          </a:xfrm>
          <a:prstGeom prst="leftArrow">
            <a:avLst>
              <a:gd name="adj1" fmla="val 64366"/>
              <a:gd name="adj2" fmla="val 1779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E33D6F">
                  <a:lumMod val="75000"/>
                </a:srgbClr>
              </a:solidFill>
            </a:endParaRPr>
          </a:p>
        </p:txBody>
      </p:sp>
      <p:sp>
        <p:nvSpPr>
          <p:cNvPr id="3" name="2 CuadroTexto"/>
          <p:cNvSpPr txBox="1"/>
          <p:nvPr/>
        </p:nvSpPr>
        <p:spPr>
          <a:xfrm>
            <a:off x="1835696" y="1084094"/>
            <a:ext cx="2752677" cy="369332"/>
          </a:xfrm>
          <a:prstGeom prst="rect">
            <a:avLst/>
          </a:prstGeom>
          <a:noFill/>
        </p:spPr>
        <p:txBody>
          <a:bodyPr wrap="none" rtlCol="0">
            <a:spAutoFit/>
          </a:bodyPr>
          <a:lstStyle/>
          <a:p>
            <a:r>
              <a:rPr lang="es-ES" b="1" dirty="0">
                <a:solidFill>
                  <a:prstClr val="black"/>
                </a:solidFill>
              </a:rPr>
              <a:t>PÁRRAFO EXPLICATIVO</a:t>
            </a:r>
          </a:p>
        </p:txBody>
      </p:sp>
      <p:grpSp>
        <p:nvGrpSpPr>
          <p:cNvPr id="7" name="Grupo 6"/>
          <p:cNvGrpSpPr/>
          <p:nvPr/>
        </p:nvGrpSpPr>
        <p:grpSpPr>
          <a:xfrm>
            <a:off x="5927649" y="250338"/>
            <a:ext cx="3216351" cy="710403"/>
            <a:chOff x="5240215" y="1005843"/>
            <a:chExt cx="4840410" cy="1069113"/>
          </a:xfrm>
        </p:grpSpPr>
        <p:sp>
          <p:nvSpPr>
            <p:cNvPr id="9" name="Redondear rectángulo de esquina sencilla 8"/>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10" name="Rectángulo redondeado 9"/>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11" name="TextBox 4"/>
          <p:cNvSpPr txBox="1"/>
          <p:nvPr/>
        </p:nvSpPr>
        <p:spPr>
          <a:xfrm>
            <a:off x="6098789" y="428567"/>
            <a:ext cx="2998705" cy="353943"/>
          </a:xfrm>
          <a:prstGeom prst="rect">
            <a:avLst/>
          </a:prstGeom>
          <a:noFill/>
        </p:spPr>
        <p:txBody>
          <a:bodyPr wrap="square" rtlCol="0">
            <a:spAutoFit/>
          </a:bodyPr>
          <a:lstStyle/>
          <a:p>
            <a:pPr algn="ctr" defTabSz="676645"/>
            <a:r>
              <a:rPr lang="en-US" sz="1700" dirty="0" err="1">
                <a:solidFill>
                  <a:prstClr val="white"/>
                </a:solidFill>
                <a:latin typeface="Arial Black"/>
                <a:cs typeface="Arial Black"/>
              </a:rPr>
              <a:t>Ejemplo</a:t>
            </a:r>
            <a:r>
              <a:rPr lang="en-US" sz="1700" dirty="0">
                <a:solidFill>
                  <a:prstClr val="white"/>
                </a:solidFill>
                <a:latin typeface="Arial Black"/>
                <a:cs typeface="Arial Black"/>
              </a:rPr>
              <a:t>: Art. 77 </a:t>
            </a:r>
            <a:r>
              <a:rPr lang="en-US" sz="1700" dirty="0" err="1">
                <a:solidFill>
                  <a:prstClr val="white"/>
                </a:solidFill>
                <a:latin typeface="Arial Black"/>
                <a:cs typeface="Arial Black"/>
              </a:rPr>
              <a:t>fracc</a:t>
            </a:r>
            <a:r>
              <a:rPr lang="en-US" sz="1700" dirty="0">
                <a:solidFill>
                  <a:prstClr val="white"/>
                </a:solidFill>
                <a:latin typeface="Arial Black"/>
                <a:cs typeface="Arial Black"/>
              </a:rPr>
              <a:t>. I</a:t>
            </a:r>
          </a:p>
        </p:txBody>
      </p:sp>
    </p:spTree>
    <p:extLst>
      <p:ext uri="{BB962C8B-B14F-4D97-AF65-F5344CB8AC3E}">
        <p14:creationId xmlns:p14="http://schemas.microsoft.com/office/powerpoint/2010/main" val="26437232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322117" y="1188490"/>
            <a:ext cx="5011249" cy="4939301"/>
          </a:xfrm>
          <a:prstGeom prst="rect">
            <a:avLst/>
          </a:prstGeom>
        </p:spPr>
        <p:txBody>
          <a:bodyPr wrap="square">
            <a:spAutoFit/>
          </a:bodyPr>
          <a:lstStyle/>
          <a:p>
            <a:pPr indent="-457200" algn="just">
              <a:lnSpc>
                <a:spcPct val="115000"/>
              </a:lnSpc>
              <a:spcAft>
                <a:spcPts val="505"/>
              </a:spcAft>
            </a:pPr>
            <a:r>
              <a:rPr lang="es-MX" b="1" dirty="0">
                <a:solidFill>
                  <a:srgbClr val="000000"/>
                </a:solidFill>
                <a:latin typeface="Arial" panose="020B0604020202020204" pitchFamily="34" charset="0"/>
                <a:ea typeface="Calibri" panose="020F0502020204030204" pitchFamily="34" charset="0"/>
                <a:cs typeface="Arial" panose="020B0604020202020204" pitchFamily="34" charset="0"/>
              </a:rPr>
              <a:t>Periodo de actualización</a:t>
            </a:r>
            <a:r>
              <a:rPr lang="es-MX" dirty="0">
                <a:solidFill>
                  <a:srgbClr val="000000"/>
                </a:solidFill>
                <a:latin typeface="Arial" panose="020B0604020202020204" pitchFamily="34" charset="0"/>
                <a:ea typeface="Calibri" panose="020F0502020204030204" pitchFamily="34" charset="0"/>
                <a:cs typeface="Arial" panose="020B0604020202020204" pitchFamily="34" charset="0"/>
              </a:rPr>
              <a:t>: trimestral</a:t>
            </a:r>
          </a:p>
          <a:p>
            <a:pPr marR="30480" algn="just">
              <a:lnSpc>
                <a:spcPct val="115000"/>
              </a:lnSpc>
            </a:pPr>
            <a:r>
              <a:rPr lang="es-MX" sz="1500" dirty="0">
                <a:solidFill>
                  <a:srgbClr val="000000"/>
                </a:solidFill>
                <a:latin typeface="Arial" panose="020B0604020202020204" pitchFamily="34" charset="0"/>
                <a:ea typeface="Calibri" panose="020F0502020204030204" pitchFamily="34" charset="0"/>
                <a:cs typeface="Arial" panose="020B0604020202020204" pitchFamily="34" charset="0"/>
              </a:rPr>
              <a:t>Cuando se decrete, reforme, adicione, derogue o abrogue cualquier norma aplicable al sujeto obligado, la información deberá publicarse y/o actualizarse en un plazo no mayor a 15 días hábiles a partir de su publicación en Diario Oficial de la Federación (DOF), Periódico o Gaceta Oficial, o acuerdo de aprobación en el caso de normas publicadas por medios distintos, como el sitio de Internet</a:t>
            </a:r>
            <a:endParaRPr lang="es-MX" sz="15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R="30480" algn="just">
              <a:lnSpc>
                <a:spcPct val="115000"/>
              </a:lnSpc>
            </a:pPr>
            <a:endParaRPr lang="es-MX"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R="30480" algn="just">
              <a:lnSpc>
                <a:spcPct val="115000"/>
              </a:lnSpc>
            </a:pPr>
            <a:r>
              <a:rPr lang="es-MX" b="1" dirty="0">
                <a:solidFill>
                  <a:srgbClr val="000000"/>
                </a:solidFill>
                <a:latin typeface="Arial" panose="020B0604020202020204" pitchFamily="34" charset="0"/>
                <a:ea typeface="Calibri" panose="020F0502020204030204" pitchFamily="34" charset="0"/>
                <a:cs typeface="Arial" panose="020B0604020202020204" pitchFamily="34" charset="0"/>
              </a:rPr>
              <a:t>Conservar en el sitio de Internet</a:t>
            </a:r>
            <a:r>
              <a:rPr lang="es-MX" dirty="0">
                <a:solidFill>
                  <a:srgbClr val="000000"/>
                </a:solidFill>
                <a:latin typeface="Arial" panose="020B0604020202020204" pitchFamily="34" charset="0"/>
                <a:ea typeface="Calibri" panose="020F0502020204030204" pitchFamily="34" charset="0"/>
                <a:cs typeface="Arial" panose="020B0604020202020204" pitchFamily="34" charset="0"/>
              </a:rPr>
              <a:t>: información vigente</a:t>
            </a:r>
          </a:p>
          <a:p>
            <a:endParaRPr lang="es-MX" b="1" dirty="0">
              <a:solidFill>
                <a:prstClr val="black"/>
              </a:solidFill>
              <a:latin typeface="Arial" panose="020B0604020202020204" pitchFamily="34" charset="0"/>
              <a:ea typeface="Calibri" panose="020F0502020204030204" pitchFamily="34" charset="0"/>
              <a:cs typeface="Arial" panose="020B0604020202020204" pitchFamily="34" charset="0"/>
            </a:endParaRPr>
          </a:p>
          <a:p>
            <a:endParaRPr lang="es-MX" b="1" dirty="0">
              <a:solidFill>
                <a:prstClr val="black"/>
              </a:solidFill>
              <a:latin typeface="Arial" panose="020B0604020202020204" pitchFamily="34" charset="0"/>
              <a:ea typeface="Calibri" panose="020F0502020204030204" pitchFamily="34" charset="0"/>
              <a:cs typeface="Arial" panose="020B0604020202020204" pitchFamily="34" charset="0"/>
            </a:endParaRPr>
          </a:p>
          <a:p>
            <a:endParaRPr lang="es-MX" b="1" dirty="0">
              <a:solidFill>
                <a:prstClr val="black"/>
              </a:solidFill>
              <a:latin typeface="Arial" panose="020B0604020202020204" pitchFamily="34" charset="0"/>
              <a:ea typeface="Calibri" panose="020F0502020204030204" pitchFamily="34" charset="0"/>
              <a:cs typeface="Arial" panose="020B0604020202020204" pitchFamily="34" charset="0"/>
            </a:endParaRPr>
          </a:p>
          <a:p>
            <a:endParaRPr lang="es-MX" b="1"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MX" b="1" dirty="0">
                <a:solidFill>
                  <a:prstClr val="black"/>
                </a:solidFill>
                <a:latin typeface="Arial" panose="020B0604020202020204" pitchFamily="34" charset="0"/>
                <a:ea typeface="Calibri" panose="020F0502020204030204" pitchFamily="34" charset="0"/>
                <a:cs typeface="Arial" panose="020B0604020202020204" pitchFamily="34" charset="0"/>
              </a:rPr>
              <a:t>Aplica a:</a:t>
            </a:r>
            <a:r>
              <a:rPr lang="es-MX" dirty="0">
                <a:solidFill>
                  <a:prstClr val="black"/>
                </a:solidFill>
                <a:latin typeface="Arial" panose="020B0604020202020204" pitchFamily="34" charset="0"/>
                <a:ea typeface="Calibri" panose="020F0502020204030204" pitchFamily="34" charset="0"/>
                <a:cs typeface="Arial" panose="020B0604020202020204" pitchFamily="34" charset="0"/>
              </a:rPr>
              <a:t> todos los sujetos obligados</a:t>
            </a:r>
            <a:endParaRPr lang="es-MX" dirty="0">
              <a:solidFill>
                <a:prstClr val="black"/>
              </a:solidFill>
              <a:latin typeface="Arial" panose="020B0604020202020204" pitchFamily="34" charset="0"/>
              <a:cs typeface="Arial" panose="020B0604020202020204" pitchFamily="34" charset="0"/>
            </a:endParaRPr>
          </a:p>
        </p:txBody>
      </p:sp>
      <p:grpSp>
        <p:nvGrpSpPr>
          <p:cNvPr id="3" name="2 Grupo"/>
          <p:cNvGrpSpPr/>
          <p:nvPr/>
        </p:nvGrpSpPr>
        <p:grpSpPr>
          <a:xfrm>
            <a:off x="5547898" y="3255274"/>
            <a:ext cx="3679235" cy="1780886"/>
            <a:chOff x="5573486" y="3665062"/>
            <a:chExt cx="3865255" cy="1780161"/>
          </a:xfrm>
        </p:grpSpPr>
        <p:sp>
          <p:nvSpPr>
            <p:cNvPr id="12" name="Flecha izquierda 11"/>
            <p:cNvSpPr/>
            <p:nvPr/>
          </p:nvSpPr>
          <p:spPr>
            <a:xfrm>
              <a:off x="5573486" y="3665062"/>
              <a:ext cx="3570513" cy="1780161"/>
            </a:xfrm>
            <a:prstGeom prst="leftArrow">
              <a:avLst>
                <a:gd name="adj1" fmla="val 62862"/>
                <a:gd name="adj2" fmla="val 27880"/>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latin typeface="Arial" panose="020B0604020202020204" pitchFamily="34" charset="0"/>
                <a:cs typeface="Arial" panose="020B0604020202020204" pitchFamily="34" charset="0"/>
              </a:endParaRPr>
            </a:p>
          </p:txBody>
        </p:sp>
        <p:sp>
          <p:nvSpPr>
            <p:cNvPr id="14" name="CuadroTexto 13"/>
            <p:cNvSpPr txBox="1"/>
            <p:nvPr/>
          </p:nvSpPr>
          <p:spPr>
            <a:xfrm>
              <a:off x="6140370" y="3988623"/>
              <a:ext cx="3298371" cy="1138309"/>
            </a:xfrm>
            <a:prstGeom prst="rect">
              <a:avLst/>
            </a:prstGeom>
            <a:noFill/>
            <a:ln>
              <a:noFill/>
            </a:ln>
          </p:spPr>
          <p:txBody>
            <a:bodyPr wrap="square" rtlCol="0">
              <a:spAutoFit/>
            </a:bodyPr>
            <a:lstStyle/>
            <a:p>
              <a:pPr marR="30480"/>
              <a:r>
                <a:rPr lang="es-MX" sz="1700" b="1" dirty="0">
                  <a:solidFill>
                    <a:srgbClr val="002060"/>
                  </a:solidFill>
                  <a:latin typeface="Arial" panose="020B0604020202020204" pitchFamily="34" charset="0"/>
                  <a:cs typeface="Arial" panose="020B0604020202020204" pitchFamily="34" charset="0"/>
                </a:rPr>
                <a:t>¿Por cuánto tiempo se conserva publicada en el portal de Internet y en la PNT?</a:t>
              </a:r>
            </a:p>
          </p:txBody>
        </p:sp>
      </p:grpSp>
      <p:sp>
        <p:nvSpPr>
          <p:cNvPr id="15" name="CuadroTexto 14"/>
          <p:cNvSpPr txBox="1"/>
          <p:nvPr/>
        </p:nvSpPr>
        <p:spPr>
          <a:xfrm>
            <a:off x="5333366" y="5384336"/>
            <a:ext cx="3613207" cy="1015663"/>
          </a:xfrm>
          <a:prstGeom prst="rect">
            <a:avLst/>
          </a:prstGeom>
          <a:noFill/>
        </p:spPr>
        <p:txBody>
          <a:bodyPr wrap="square" rtlCol="0">
            <a:spAutoFit/>
          </a:bodyPr>
          <a:lstStyle/>
          <a:p>
            <a:pPr marR="30480"/>
            <a:r>
              <a:rPr lang="es-MX" sz="1500" b="1" dirty="0">
                <a:solidFill>
                  <a:srgbClr val="002060"/>
                </a:solidFill>
                <a:latin typeface="Arial" panose="020B0604020202020204" pitchFamily="34" charset="0"/>
                <a:cs typeface="Arial" panose="020B0604020202020204" pitchFamily="34" charset="0"/>
              </a:rPr>
              <a:t>¿Cuáles SO deben publicar la información? Ej.: Poder Judicial de la Federación y de las entidades federativas (Ver Tabla aplicabilidad)</a:t>
            </a:r>
          </a:p>
        </p:txBody>
      </p:sp>
      <p:grpSp>
        <p:nvGrpSpPr>
          <p:cNvPr id="2" name="1 Grupo"/>
          <p:cNvGrpSpPr/>
          <p:nvPr/>
        </p:nvGrpSpPr>
        <p:grpSpPr>
          <a:xfrm>
            <a:off x="5547894" y="1106071"/>
            <a:ext cx="3398679" cy="1633979"/>
            <a:chOff x="5547894" y="1362972"/>
            <a:chExt cx="3596105" cy="1633979"/>
          </a:xfrm>
        </p:grpSpPr>
        <p:sp>
          <p:nvSpPr>
            <p:cNvPr id="4" name="CuadroTexto 3"/>
            <p:cNvSpPr txBox="1"/>
            <p:nvPr/>
          </p:nvSpPr>
          <p:spPr>
            <a:xfrm>
              <a:off x="6065521" y="1847022"/>
              <a:ext cx="2958254" cy="615553"/>
            </a:xfrm>
            <a:prstGeom prst="rect">
              <a:avLst/>
            </a:prstGeom>
            <a:noFill/>
            <a:ln>
              <a:solidFill>
                <a:schemeClr val="bg1"/>
              </a:solidFill>
            </a:ln>
          </p:spPr>
          <p:txBody>
            <a:bodyPr wrap="square" rtlCol="0">
              <a:spAutoFit/>
            </a:bodyPr>
            <a:lstStyle/>
            <a:p>
              <a:pPr algn="just"/>
              <a:r>
                <a:rPr lang="es-MX" sz="1700" b="1" dirty="0">
                  <a:solidFill>
                    <a:srgbClr val="002060"/>
                  </a:solidFill>
                  <a:latin typeface="Arial" panose="020B0604020202020204" pitchFamily="34" charset="0"/>
                  <a:cs typeface="Arial" panose="020B0604020202020204" pitchFamily="34" charset="0"/>
                </a:rPr>
                <a:t>¿Cada cuándo se actualiza la información? </a:t>
              </a:r>
            </a:p>
          </p:txBody>
        </p:sp>
        <p:sp>
          <p:nvSpPr>
            <p:cNvPr id="17" name="Flecha izquierda 16"/>
            <p:cNvSpPr/>
            <p:nvPr/>
          </p:nvSpPr>
          <p:spPr>
            <a:xfrm>
              <a:off x="5547894" y="1362972"/>
              <a:ext cx="3596105" cy="1633979"/>
            </a:xfrm>
            <a:prstGeom prst="leftArrow">
              <a:avLst>
                <a:gd name="adj1" fmla="val 57448"/>
                <a:gd name="adj2" fmla="val 27880"/>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latin typeface="Arial" panose="020B0604020202020204" pitchFamily="34" charset="0"/>
                <a:cs typeface="Arial" panose="020B0604020202020204" pitchFamily="34" charset="0"/>
              </a:endParaRPr>
            </a:p>
          </p:txBody>
        </p:sp>
      </p:grpSp>
      <p:sp>
        <p:nvSpPr>
          <p:cNvPr id="18" name="Flecha izquierda 17"/>
          <p:cNvSpPr/>
          <p:nvPr/>
        </p:nvSpPr>
        <p:spPr>
          <a:xfrm>
            <a:off x="4790209" y="5024412"/>
            <a:ext cx="4156364" cy="1760851"/>
          </a:xfrm>
          <a:prstGeom prst="leftArrow">
            <a:avLst>
              <a:gd name="adj1" fmla="val 69142"/>
              <a:gd name="adj2" fmla="val 27880"/>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grpSp>
        <p:nvGrpSpPr>
          <p:cNvPr id="13" name="Grupo 12"/>
          <p:cNvGrpSpPr/>
          <p:nvPr/>
        </p:nvGrpSpPr>
        <p:grpSpPr>
          <a:xfrm>
            <a:off x="5927649" y="250338"/>
            <a:ext cx="3216351" cy="710403"/>
            <a:chOff x="5240215" y="1005843"/>
            <a:chExt cx="4840410" cy="1069113"/>
          </a:xfrm>
        </p:grpSpPr>
        <p:sp>
          <p:nvSpPr>
            <p:cNvPr id="19" name="Redondear rectángulo de esquina sencilla 18"/>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20" name="Rectángulo redondeado 19"/>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21" name="TextBox 4"/>
          <p:cNvSpPr txBox="1"/>
          <p:nvPr/>
        </p:nvSpPr>
        <p:spPr>
          <a:xfrm>
            <a:off x="6098789" y="428567"/>
            <a:ext cx="2998705" cy="353943"/>
          </a:xfrm>
          <a:prstGeom prst="rect">
            <a:avLst/>
          </a:prstGeom>
          <a:noFill/>
        </p:spPr>
        <p:txBody>
          <a:bodyPr wrap="square" rtlCol="0">
            <a:spAutoFit/>
          </a:bodyPr>
          <a:lstStyle/>
          <a:p>
            <a:pPr algn="ctr" defTabSz="676645"/>
            <a:r>
              <a:rPr lang="en-US" sz="1700" dirty="0" err="1">
                <a:solidFill>
                  <a:prstClr val="white"/>
                </a:solidFill>
                <a:latin typeface="Arial Black"/>
                <a:cs typeface="Arial Black"/>
              </a:rPr>
              <a:t>Ejemplo</a:t>
            </a:r>
            <a:r>
              <a:rPr lang="en-US" sz="1700" dirty="0">
                <a:solidFill>
                  <a:prstClr val="white"/>
                </a:solidFill>
                <a:latin typeface="Arial Black"/>
                <a:cs typeface="Arial Black"/>
              </a:rPr>
              <a:t>: Art. 77 </a:t>
            </a:r>
            <a:r>
              <a:rPr lang="en-US" sz="1700" dirty="0" err="1">
                <a:solidFill>
                  <a:prstClr val="white"/>
                </a:solidFill>
                <a:latin typeface="Arial Black"/>
                <a:cs typeface="Arial Black"/>
              </a:rPr>
              <a:t>fracc</a:t>
            </a:r>
            <a:r>
              <a:rPr lang="en-US" sz="1700" dirty="0">
                <a:solidFill>
                  <a:prstClr val="white"/>
                </a:solidFill>
                <a:latin typeface="Arial Black"/>
                <a:cs typeface="Arial Black"/>
              </a:rPr>
              <a:t>. I</a:t>
            </a:r>
          </a:p>
        </p:txBody>
      </p:sp>
    </p:spTree>
    <p:extLst>
      <p:ext uri="{BB962C8B-B14F-4D97-AF65-F5344CB8AC3E}">
        <p14:creationId xmlns:p14="http://schemas.microsoft.com/office/powerpoint/2010/main" val="14696123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592282" y="1641764"/>
            <a:ext cx="5166881" cy="4493538"/>
          </a:xfrm>
          <a:prstGeom prst="rect">
            <a:avLst/>
          </a:prstGeom>
        </p:spPr>
        <p:txBody>
          <a:bodyPr wrap="square">
            <a:spAutoFit/>
          </a:bodyPr>
          <a:lstStyle/>
          <a:p>
            <a:pPr algn="just"/>
            <a:r>
              <a:rPr lang="es-MX" b="1" dirty="0">
                <a:solidFill>
                  <a:schemeClr val="accent5">
                    <a:lumMod val="75000"/>
                  </a:schemeClr>
                </a:solidFill>
                <a:latin typeface="Arial" panose="020B0604020202020204" pitchFamily="34" charset="0"/>
                <a:cs typeface="Arial" panose="020B0604020202020204" pitchFamily="34" charset="0"/>
              </a:rPr>
              <a:t>Criterios sustantivos de contenido</a:t>
            </a:r>
            <a:endParaRPr lang="es-MX" dirty="0">
              <a:solidFill>
                <a:schemeClr val="accent5">
                  <a:lumMod val="75000"/>
                </a:schemeClr>
              </a:solidFill>
              <a:latin typeface="Arial" panose="020B0604020202020204" pitchFamily="34" charset="0"/>
              <a:cs typeface="Arial" panose="020B0604020202020204" pitchFamily="34" charset="0"/>
            </a:endParaRPr>
          </a:p>
          <a:p>
            <a:pPr algn="just"/>
            <a:endParaRPr lang="es-MX" sz="1600" b="1" dirty="0">
              <a:solidFill>
                <a:prstClr val="black"/>
              </a:solidFill>
              <a:latin typeface="Arial" panose="020B0604020202020204" pitchFamily="34" charset="0"/>
              <a:cs typeface="Arial" panose="020B0604020202020204" pitchFamily="34" charset="0"/>
            </a:endParaRPr>
          </a:p>
          <a:p>
            <a:pPr algn="just"/>
            <a:r>
              <a:rPr lang="es-MX" sz="1600" b="1" dirty="0">
                <a:solidFill>
                  <a:prstClr val="black"/>
                </a:solidFill>
                <a:latin typeface="Arial" panose="020B0604020202020204" pitchFamily="34" charset="0"/>
                <a:cs typeface="Arial" panose="020B0604020202020204" pitchFamily="34" charset="0"/>
              </a:rPr>
              <a:t>Criterio 1 </a:t>
            </a:r>
            <a:r>
              <a:rPr lang="es-MX" sz="1600" dirty="0">
                <a:solidFill>
                  <a:prstClr val="black"/>
                </a:solidFill>
                <a:latin typeface="Arial" panose="020B0604020202020204" pitchFamily="34" charset="0"/>
                <a:cs typeface="Arial" panose="020B0604020202020204" pitchFamily="34" charset="0"/>
              </a:rPr>
              <a:t>Tipo de normatividad (Incluir catálogo: </a:t>
            </a:r>
          </a:p>
          <a:p>
            <a:pPr marL="285750" indent="-285750" algn="just">
              <a:buFont typeface="Arial" panose="020B0604020202020204" pitchFamily="34" charset="0"/>
              <a:buChar char="•"/>
            </a:pPr>
            <a:r>
              <a:rPr lang="es-MX" sz="1600" dirty="0">
                <a:solidFill>
                  <a:prstClr val="black"/>
                </a:solidFill>
                <a:latin typeface="Arial" panose="020B0604020202020204" pitchFamily="34" charset="0"/>
                <a:cs typeface="Arial" panose="020B0604020202020204" pitchFamily="34" charset="0"/>
              </a:rPr>
              <a:t>Constitución Política de los Estados Unidos Mexicanos,</a:t>
            </a:r>
          </a:p>
          <a:p>
            <a:pPr marL="285750" indent="-285750" algn="just">
              <a:buFont typeface="Arial" panose="020B0604020202020204" pitchFamily="34" charset="0"/>
              <a:buChar char="•"/>
            </a:pPr>
            <a:r>
              <a:rPr lang="es-MX" sz="1600" dirty="0">
                <a:solidFill>
                  <a:prstClr val="black"/>
                </a:solidFill>
                <a:latin typeface="Arial" panose="020B0604020202020204" pitchFamily="34" charset="0"/>
                <a:cs typeface="Arial" panose="020B0604020202020204" pitchFamily="34" charset="0"/>
              </a:rPr>
              <a:t>Tratados internacionales,</a:t>
            </a:r>
          </a:p>
          <a:p>
            <a:pPr marL="285750" indent="-285750" algn="just">
              <a:buFont typeface="Arial" panose="020B0604020202020204" pitchFamily="34" charset="0"/>
              <a:buChar char="•"/>
            </a:pPr>
            <a:r>
              <a:rPr lang="es-MX" sz="1600" dirty="0">
                <a:solidFill>
                  <a:prstClr val="black"/>
                </a:solidFill>
                <a:latin typeface="Arial" panose="020B0604020202020204" pitchFamily="34" charset="0"/>
                <a:cs typeface="Arial" panose="020B0604020202020204" pitchFamily="34" charset="0"/>
              </a:rPr>
              <a:t>Constitución Política de la entidad federativa o Estatuto de gobierno del Distrito Federal,</a:t>
            </a:r>
          </a:p>
          <a:p>
            <a:pPr marL="285750" indent="-285750" algn="just">
              <a:buFont typeface="Arial" panose="020B0604020202020204" pitchFamily="34" charset="0"/>
              <a:buChar char="•"/>
            </a:pPr>
            <a:r>
              <a:rPr lang="es-MX" sz="1600" dirty="0">
                <a:solidFill>
                  <a:prstClr val="black"/>
                </a:solidFill>
                <a:latin typeface="Arial" panose="020B0604020202020204" pitchFamily="34" charset="0"/>
                <a:cs typeface="Arial" panose="020B0604020202020204" pitchFamily="34" charset="0"/>
              </a:rPr>
              <a:t>Leyes: generales, federales y locales,</a:t>
            </a:r>
          </a:p>
          <a:p>
            <a:pPr marL="285750" indent="-285750" algn="just">
              <a:buFont typeface="Arial" panose="020B0604020202020204" pitchFamily="34" charset="0"/>
              <a:buChar char="•"/>
            </a:pPr>
            <a:r>
              <a:rPr lang="es-MX" sz="1600" dirty="0">
                <a:solidFill>
                  <a:prstClr val="black"/>
                </a:solidFill>
                <a:latin typeface="Arial" panose="020B0604020202020204" pitchFamily="34" charset="0"/>
                <a:cs typeface="Arial" panose="020B0604020202020204" pitchFamily="34" charset="0"/>
              </a:rPr>
              <a:t>Códigos, </a:t>
            </a:r>
          </a:p>
          <a:p>
            <a:pPr marL="285750" indent="-285750" algn="just">
              <a:buFont typeface="Arial" panose="020B0604020202020204" pitchFamily="34" charset="0"/>
              <a:buChar char="•"/>
            </a:pPr>
            <a:r>
              <a:rPr lang="es-MX" sz="1600" dirty="0">
                <a:solidFill>
                  <a:prstClr val="black"/>
                </a:solidFill>
                <a:latin typeface="Arial" panose="020B0604020202020204" pitchFamily="34" charset="0"/>
                <a:cs typeface="Arial" panose="020B0604020202020204" pitchFamily="34" charset="0"/>
              </a:rPr>
              <a:t>…</a:t>
            </a:r>
          </a:p>
          <a:p>
            <a:pPr algn="just"/>
            <a:endParaRPr lang="es-MX" sz="1600" b="1" dirty="0">
              <a:solidFill>
                <a:prstClr val="black"/>
              </a:solidFill>
              <a:latin typeface="Arial" panose="020B0604020202020204" pitchFamily="34" charset="0"/>
              <a:cs typeface="Arial" panose="020B0604020202020204" pitchFamily="34" charset="0"/>
            </a:endParaRPr>
          </a:p>
          <a:p>
            <a:pPr algn="just"/>
            <a:r>
              <a:rPr lang="es-MX" sz="1600" b="1" dirty="0">
                <a:solidFill>
                  <a:prstClr val="black"/>
                </a:solidFill>
                <a:latin typeface="Arial" panose="020B0604020202020204" pitchFamily="34" charset="0"/>
                <a:cs typeface="Arial" panose="020B0604020202020204" pitchFamily="34" charset="0"/>
              </a:rPr>
              <a:t>Criterio 2 </a:t>
            </a:r>
            <a:r>
              <a:rPr lang="es-MX" sz="1600" dirty="0">
                <a:solidFill>
                  <a:prstClr val="black"/>
                </a:solidFill>
                <a:latin typeface="Arial" panose="020B0604020202020204" pitchFamily="34" charset="0"/>
                <a:cs typeface="Arial" panose="020B0604020202020204" pitchFamily="34" charset="0"/>
              </a:rPr>
              <a:t>Denominación de la norma que se reporta </a:t>
            </a:r>
          </a:p>
          <a:p>
            <a:pPr algn="just"/>
            <a:endParaRPr lang="es-MX" sz="1600" dirty="0">
              <a:solidFill>
                <a:prstClr val="black"/>
              </a:solidFill>
              <a:latin typeface="Arial" panose="020B0604020202020204" pitchFamily="34" charset="0"/>
              <a:cs typeface="Arial" panose="020B0604020202020204" pitchFamily="34" charset="0"/>
            </a:endParaRPr>
          </a:p>
          <a:p>
            <a:pPr algn="just"/>
            <a:r>
              <a:rPr lang="es-MX" sz="1600" b="1" dirty="0">
                <a:solidFill>
                  <a:prstClr val="black"/>
                </a:solidFill>
                <a:latin typeface="Arial" panose="020B0604020202020204" pitchFamily="34" charset="0"/>
                <a:cs typeface="Arial" panose="020B0604020202020204" pitchFamily="34" charset="0"/>
              </a:rPr>
              <a:t>Criterio 3 </a:t>
            </a:r>
            <a:r>
              <a:rPr lang="es-MX" sz="1600" dirty="0">
                <a:solidFill>
                  <a:prstClr val="black"/>
                </a:solidFill>
                <a:latin typeface="Arial" panose="020B0604020202020204" pitchFamily="34" charset="0"/>
                <a:cs typeface="Arial" panose="020B0604020202020204" pitchFamily="34" charset="0"/>
              </a:rPr>
              <a:t>Fecha de publicación en el DOF u otro medio oficial o institucional  expresada en el formato día/mes/año  (por ejemplo 31/Marzo/2016). </a:t>
            </a:r>
          </a:p>
          <a:p>
            <a:pPr algn="just"/>
            <a:endParaRPr lang="es-MX" sz="1400" dirty="0">
              <a:solidFill>
                <a:prstClr val="black"/>
              </a:solidFill>
              <a:latin typeface="Arial" panose="020B0604020202020204" pitchFamily="34" charset="0"/>
              <a:cs typeface="Arial" panose="020B0604020202020204" pitchFamily="34" charset="0"/>
            </a:endParaRPr>
          </a:p>
        </p:txBody>
      </p:sp>
      <p:sp>
        <p:nvSpPr>
          <p:cNvPr id="5" name="Flecha izquierda 4"/>
          <p:cNvSpPr/>
          <p:nvPr/>
        </p:nvSpPr>
        <p:spPr>
          <a:xfrm>
            <a:off x="5921063" y="2420888"/>
            <a:ext cx="3115433" cy="3618643"/>
          </a:xfrm>
          <a:prstGeom prst="leftArrow">
            <a:avLst>
              <a:gd name="adj1" fmla="val 70554"/>
              <a:gd name="adj2" fmla="val 1779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sp>
        <p:nvSpPr>
          <p:cNvPr id="8" name="CuadroTexto 7"/>
          <p:cNvSpPr txBox="1"/>
          <p:nvPr/>
        </p:nvSpPr>
        <p:spPr>
          <a:xfrm>
            <a:off x="6274233" y="3080259"/>
            <a:ext cx="2762263" cy="2322174"/>
          </a:xfrm>
          <a:prstGeom prst="rect">
            <a:avLst/>
          </a:prstGeom>
          <a:noFill/>
        </p:spPr>
        <p:txBody>
          <a:bodyPr wrap="square" rtlCol="0">
            <a:spAutoFit/>
          </a:bodyPr>
          <a:lstStyle/>
          <a:p>
            <a:pPr algn="just">
              <a:lnSpc>
                <a:spcPct val="115000"/>
              </a:lnSpc>
            </a:pPr>
            <a:r>
              <a:rPr lang="es-MX" b="1" spc="-25" dirty="0">
                <a:solidFill>
                  <a:srgbClr val="002060"/>
                </a:solidFill>
                <a:latin typeface="Arial" panose="020B0604020202020204" pitchFamily="34" charset="0"/>
                <a:ea typeface="Arial"/>
                <a:cs typeface="Arial" panose="020B0604020202020204" pitchFamily="34" charset="0"/>
              </a:rPr>
              <a:t>Permiten identificar los </a:t>
            </a:r>
            <a:r>
              <a:rPr lang="es-MX" b="1" u="sng" spc="-25" dirty="0">
                <a:solidFill>
                  <a:srgbClr val="002060"/>
                </a:solidFill>
                <a:latin typeface="Arial" panose="020B0604020202020204" pitchFamily="34" charset="0"/>
                <a:ea typeface="Arial"/>
                <a:cs typeface="Arial" panose="020B0604020202020204" pitchFamily="34" charset="0"/>
              </a:rPr>
              <a:t>datos que componen los diferentes tipos de información</a:t>
            </a:r>
            <a:r>
              <a:rPr lang="es-MX" b="1" spc="-25" dirty="0">
                <a:solidFill>
                  <a:srgbClr val="002060"/>
                </a:solidFill>
                <a:latin typeface="Arial" panose="020B0604020202020204" pitchFamily="34" charset="0"/>
                <a:ea typeface="Arial"/>
                <a:cs typeface="Arial" panose="020B0604020202020204" pitchFamily="34" charset="0"/>
              </a:rPr>
              <a:t> que debe estar publicada en el portal de internet de los SO y en la PNT</a:t>
            </a:r>
            <a:endParaRPr lang="es-MX" b="1" dirty="0">
              <a:solidFill>
                <a:srgbClr val="002060"/>
              </a:solidFill>
              <a:latin typeface="Arial" panose="020B0604020202020204" pitchFamily="34" charset="0"/>
              <a:ea typeface="Calibri"/>
              <a:cs typeface="Arial" panose="020B0604020202020204" pitchFamily="34" charset="0"/>
            </a:endParaRPr>
          </a:p>
        </p:txBody>
      </p:sp>
      <p:grpSp>
        <p:nvGrpSpPr>
          <p:cNvPr id="7" name="Grupo 6"/>
          <p:cNvGrpSpPr/>
          <p:nvPr/>
        </p:nvGrpSpPr>
        <p:grpSpPr>
          <a:xfrm>
            <a:off x="5927649" y="250338"/>
            <a:ext cx="3216351" cy="710403"/>
            <a:chOff x="5240215" y="1005843"/>
            <a:chExt cx="4840410" cy="1069113"/>
          </a:xfrm>
        </p:grpSpPr>
        <p:sp>
          <p:nvSpPr>
            <p:cNvPr id="9" name="Redondear rectángulo de esquina sencilla 8"/>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10" name="Rectángulo redondeado 9"/>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11" name="TextBox 4"/>
          <p:cNvSpPr txBox="1"/>
          <p:nvPr/>
        </p:nvSpPr>
        <p:spPr>
          <a:xfrm>
            <a:off x="6098789" y="428567"/>
            <a:ext cx="2998705" cy="353943"/>
          </a:xfrm>
          <a:prstGeom prst="rect">
            <a:avLst/>
          </a:prstGeom>
          <a:noFill/>
        </p:spPr>
        <p:txBody>
          <a:bodyPr wrap="square" rtlCol="0">
            <a:spAutoFit/>
          </a:bodyPr>
          <a:lstStyle/>
          <a:p>
            <a:pPr algn="ctr" defTabSz="676645"/>
            <a:r>
              <a:rPr lang="en-US" sz="1700" dirty="0" err="1">
                <a:solidFill>
                  <a:prstClr val="white"/>
                </a:solidFill>
                <a:latin typeface="Arial Black"/>
                <a:cs typeface="Arial Black"/>
              </a:rPr>
              <a:t>Ejemplo</a:t>
            </a:r>
            <a:r>
              <a:rPr lang="en-US" sz="1700" dirty="0">
                <a:solidFill>
                  <a:prstClr val="white"/>
                </a:solidFill>
                <a:latin typeface="Arial Black"/>
                <a:cs typeface="Arial Black"/>
              </a:rPr>
              <a:t>: Art. 77 </a:t>
            </a:r>
            <a:r>
              <a:rPr lang="en-US" sz="1700" dirty="0" err="1">
                <a:solidFill>
                  <a:prstClr val="white"/>
                </a:solidFill>
                <a:latin typeface="Arial Black"/>
                <a:cs typeface="Arial Black"/>
              </a:rPr>
              <a:t>fracc</a:t>
            </a:r>
            <a:r>
              <a:rPr lang="en-US" sz="1700" dirty="0">
                <a:solidFill>
                  <a:prstClr val="white"/>
                </a:solidFill>
                <a:latin typeface="Arial Black"/>
                <a:cs typeface="Arial Black"/>
              </a:rPr>
              <a:t>. I</a:t>
            </a:r>
          </a:p>
        </p:txBody>
      </p:sp>
    </p:spTree>
    <p:extLst>
      <p:ext uri="{BB962C8B-B14F-4D97-AF65-F5344CB8AC3E}">
        <p14:creationId xmlns:p14="http://schemas.microsoft.com/office/powerpoint/2010/main" val="36035075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571500" y="2358736"/>
            <a:ext cx="4821382" cy="2800767"/>
          </a:xfrm>
          <a:prstGeom prst="rect">
            <a:avLst/>
          </a:prstGeom>
        </p:spPr>
        <p:txBody>
          <a:bodyPr wrap="square">
            <a:spAutoFit/>
          </a:bodyPr>
          <a:lstStyle/>
          <a:p>
            <a:pPr algn="just"/>
            <a:r>
              <a:rPr lang="es-MX" sz="2000" b="1" dirty="0">
                <a:solidFill>
                  <a:schemeClr val="accent5">
                    <a:lumMod val="75000"/>
                  </a:schemeClr>
                </a:solidFill>
                <a:latin typeface="Arial" panose="020B0604020202020204" pitchFamily="34" charset="0"/>
                <a:cs typeface="Arial" panose="020B0604020202020204" pitchFamily="34" charset="0"/>
              </a:rPr>
              <a:t>Criterios sustantivos de contenido</a:t>
            </a:r>
            <a:endParaRPr lang="es-MX" sz="2000" dirty="0">
              <a:solidFill>
                <a:schemeClr val="accent5">
                  <a:lumMod val="75000"/>
                </a:schemeClr>
              </a:solidFill>
              <a:latin typeface="Arial" panose="020B0604020202020204" pitchFamily="34" charset="0"/>
              <a:cs typeface="Arial" panose="020B0604020202020204" pitchFamily="34" charset="0"/>
            </a:endParaRPr>
          </a:p>
          <a:p>
            <a:pPr algn="just"/>
            <a:endParaRPr lang="es-MX" b="1" dirty="0">
              <a:solidFill>
                <a:prstClr val="black"/>
              </a:solidFill>
              <a:latin typeface="Arial" panose="020B0604020202020204" pitchFamily="34" charset="0"/>
              <a:cs typeface="Arial" panose="020B0604020202020204" pitchFamily="34" charset="0"/>
            </a:endParaRPr>
          </a:p>
          <a:p>
            <a:endParaRPr lang="es-MX" dirty="0">
              <a:solidFill>
                <a:prstClr val="black"/>
              </a:solidFill>
              <a:latin typeface="Arial" panose="020B0604020202020204" pitchFamily="34" charset="0"/>
              <a:cs typeface="Arial" panose="020B0604020202020204" pitchFamily="34" charset="0"/>
            </a:endParaRPr>
          </a:p>
          <a:p>
            <a:pPr algn="just"/>
            <a:r>
              <a:rPr lang="es-MX" sz="2000" dirty="0">
                <a:solidFill>
                  <a:prstClr val="black"/>
                </a:solidFill>
                <a:latin typeface="Arial" panose="020B0604020202020204" pitchFamily="34" charset="0"/>
                <a:cs typeface="Arial" panose="020B0604020202020204" pitchFamily="34" charset="0"/>
              </a:rPr>
              <a:t>Para el caso de Otros documentos normativos se incluirá la fecha de publicación  y/o fecha de firma o aprobación y en el caso de Tratados Internacionales se registrará la fecha de publicación y/o fecha de ratificación.</a:t>
            </a:r>
          </a:p>
        </p:txBody>
      </p:sp>
      <p:sp>
        <p:nvSpPr>
          <p:cNvPr id="5" name="Flecha izquierda 4"/>
          <p:cNvSpPr/>
          <p:nvPr/>
        </p:nvSpPr>
        <p:spPr>
          <a:xfrm>
            <a:off x="5921063" y="1988840"/>
            <a:ext cx="3115433" cy="3618643"/>
          </a:xfrm>
          <a:prstGeom prst="leftArrow">
            <a:avLst>
              <a:gd name="adj1" fmla="val 70554"/>
              <a:gd name="adj2" fmla="val 1779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sp>
        <p:nvSpPr>
          <p:cNvPr id="8" name="CuadroTexto 7"/>
          <p:cNvSpPr txBox="1"/>
          <p:nvPr/>
        </p:nvSpPr>
        <p:spPr>
          <a:xfrm>
            <a:off x="6274233" y="2636912"/>
            <a:ext cx="2762263" cy="2322174"/>
          </a:xfrm>
          <a:prstGeom prst="rect">
            <a:avLst/>
          </a:prstGeom>
          <a:noFill/>
        </p:spPr>
        <p:txBody>
          <a:bodyPr wrap="square" rtlCol="0">
            <a:spAutoFit/>
          </a:bodyPr>
          <a:lstStyle/>
          <a:p>
            <a:pPr algn="just">
              <a:lnSpc>
                <a:spcPct val="115000"/>
              </a:lnSpc>
            </a:pPr>
            <a:r>
              <a:rPr lang="es-MX" b="1" spc="-25" dirty="0">
                <a:solidFill>
                  <a:srgbClr val="002060"/>
                </a:solidFill>
                <a:latin typeface="Arial" panose="020B0604020202020204" pitchFamily="34" charset="0"/>
                <a:ea typeface="Arial"/>
                <a:cs typeface="Arial" panose="020B0604020202020204" pitchFamily="34" charset="0"/>
              </a:rPr>
              <a:t>Permiten identificar los </a:t>
            </a:r>
            <a:r>
              <a:rPr lang="es-MX" b="1" u="sng" spc="-25" dirty="0">
                <a:solidFill>
                  <a:srgbClr val="002060"/>
                </a:solidFill>
                <a:latin typeface="Arial" panose="020B0604020202020204" pitchFamily="34" charset="0"/>
                <a:ea typeface="Arial"/>
                <a:cs typeface="Arial" panose="020B0604020202020204" pitchFamily="34" charset="0"/>
              </a:rPr>
              <a:t>datos que componen los diferentes tipos de información</a:t>
            </a:r>
            <a:r>
              <a:rPr lang="es-MX" b="1" spc="-25" dirty="0">
                <a:solidFill>
                  <a:srgbClr val="002060"/>
                </a:solidFill>
                <a:latin typeface="Arial" panose="020B0604020202020204" pitchFamily="34" charset="0"/>
                <a:ea typeface="Arial"/>
                <a:cs typeface="Arial" panose="020B0604020202020204" pitchFamily="34" charset="0"/>
              </a:rPr>
              <a:t> que debe estar publicada en el portal de internet de los SO y en la PNT</a:t>
            </a:r>
            <a:endParaRPr lang="es-MX" b="1" dirty="0">
              <a:solidFill>
                <a:srgbClr val="002060"/>
              </a:solidFill>
              <a:latin typeface="Arial" panose="020B0604020202020204" pitchFamily="34" charset="0"/>
              <a:ea typeface="Calibri"/>
              <a:cs typeface="Arial" panose="020B0604020202020204" pitchFamily="34" charset="0"/>
            </a:endParaRPr>
          </a:p>
        </p:txBody>
      </p:sp>
      <p:grpSp>
        <p:nvGrpSpPr>
          <p:cNvPr id="7" name="Grupo 6"/>
          <p:cNvGrpSpPr/>
          <p:nvPr/>
        </p:nvGrpSpPr>
        <p:grpSpPr>
          <a:xfrm>
            <a:off x="5927649" y="250338"/>
            <a:ext cx="3216351" cy="710403"/>
            <a:chOff x="5240215" y="1005843"/>
            <a:chExt cx="4840410" cy="1069113"/>
          </a:xfrm>
        </p:grpSpPr>
        <p:sp>
          <p:nvSpPr>
            <p:cNvPr id="9" name="Redondear rectángulo de esquina sencilla 8"/>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10" name="Rectángulo redondeado 9"/>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11" name="TextBox 4"/>
          <p:cNvSpPr txBox="1"/>
          <p:nvPr/>
        </p:nvSpPr>
        <p:spPr>
          <a:xfrm>
            <a:off x="6098789" y="428567"/>
            <a:ext cx="2998705" cy="353943"/>
          </a:xfrm>
          <a:prstGeom prst="rect">
            <a:avLst/>
          </a:prstGeom>
          <a:noFill/>
        </p:spPr>
        <p:txBody>
          <a:bodyPr wrap="square" rtlCol="0">
            <a:spAutoFit/>
          </a:bodyPr>
          <a:lstStyle/>
          <a:p>
            <a:pPr algn="ctr" defTabSz="676645"/>
            <a:r>
              <a:rPr lang="en-US" sz="1700" dirty="0" err="1">
                <a:solidFill>
                  <a:prstClr val="white"/>
                </a:solidFill>
                <a:latin typeface="Arial Black"/>
                <a:cs typeface="Arial Black"/>
              </a:rPr>
              <a:t>Ejemplo</a:t>
            </a:r>
            <a:r>
              <a:rPr lang="en-US" sz="1700" dirty="0">
                <a:solidFill>
                  <a:prstClr val="white"/>
                </a:solidFill>
                <a:latin typeface="Arial Black"/>
                <a:cs typeface="Arial Black"/>
              </a:rPr>
              <a:t>: Art. 77 </a:t>
            </a:r>
            <a:r>
              <a:rPr lang="en-US" sz="1700" dirty="0" err="1">
                <a:solidFill>
                  <a:prstClr val="white"/>
                </a:solidFill>
                <a:latin typeface="Arial Black"/>
                <a:cs typeface="Arial Black"/>
              </a:rPr>
              <a:t>fracc</a:t>
            </a:r>
            <a:r>
              <a:rPr lang="en-US" sz="1700" dirty="0">
                <a:solidFill>
                  <a:prstClr val="white"/>
                </a:solidFill>
                <a:latin typeface="Arial Black"/>
                <a:cs typeface="Arial Black"/>
              </a:rPr>
              <a:t>. I</a:t>
            </a:r>
          </a:p>
        </p:txBody>
      </p:sp>
    </p:spTree>
    <p:extLst>
      <p:ext uri="{BB962C8B-B14F-4D97-AF65-F5344CB8AC3E}">
        <p14:creationId xmlns:p14="http://schemas.microsoft.com/office/powerpoint/2010/main" val="12234917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415634" y="1309251"/>
            <a:ext cx="5527965" cy="5062924"/>
          </a:xfrm>
          <a:prstGeom prst="rect">
            <a:avLst/>
          </a:prstGeom>
        </p:spPr>
        <p:txBody>
          <a:bodyPr wrap="square">
            <a:spAutoFit/>
          </a:bodyPr>
          <a:lstStyle/>
          <a:p>
            <a:pPr algn="just"/>
            <a:r>
              <a:rPr lang="es-MX" sz="1700" b="1" dirty="0">
                <a:solidFill>
                  <a:prstClr val="black"/>
                </a:solidFill>
                <a:latin typeface="Arial" panose="020B0604020202020204" pitchFamily="34" charset="0"/>
                <a:cs typeface="Arial" panose="020B0604020202020204" pitchFamily="34" charset="0"/>
              </a:rPr>
              <a:t>          </a:t>
            </a:r>
            <a:r>
              <a:rPr lang="es-MX" sz="1700" b="1" dirty="0">
                <a:solidFill>
                  <a:srgbClr val="7030A0"/>
                </a:solidFill>
                <a:latin typeface="Arial" panose="020B0604020202020204" pitchFamily="34" charset="0"/>
                <a:cs typeface="Arial" panose="020B0604020202020204" pitchFamily="34" charset="0"/>
              </a:rPr>
              <a:t>Criterios adjetivos de actualización</a:t>
            </a:r>
            <a:endParaRPr lang="es-MX" sz="1700" dirty="0">
              <a:solidFill>
                <a:srgbClr val="7030A0"/>
              </a:solidFill>
              <a:latin typeface="Arial" panose="020B0604020202020204" pitchFamily="34" charset="0"/>
              <a:cs typeface="Arial" panose="020B0604020202020204" pitchFamily="34" charset="0"/>
            </a:endParaRPr>
          </a:p>
          <a:p>
            <a:pPr marR="539750"/>
            <a:endParaRPr lang="es-MX" sz="1700" b="1" dirty="0">
              <a:solidFill>
                <a:prstClr val="black"/>
              </a:solidFill>
              <a:latin typeface="Arial" panose="020B0604020202020204" pitchFamily="34" charset="0"/>
              <a:cs typeface="Arial" panose="020B0604020202020204" pitchFamily="34" charset="0"/>
            </a:endParaRPr>
          </a:p>
          <a:p>
            <a:pPr algn="just"/>
            <a:r>
              <a:rPr lang="es-MX" sz="1700" b="1" dirty="0">
                <a:solidFill>
                  <a:prstClr val="black"/>
                </a:solidFill>
                <a:latin typeface="Arial" panose="020B0604020202020204" pitchFamily="34" charset="0"/>
                <a:cs typeface="Arial" panose="020B0604020202020204" pitchFamily="34" charset="0"/>
              </a:rPr>
              <a:t>Criterio 6 </a:t>
            </a:r>
            <a:r>
              <a:rPr lang="es-MX" sz="1700" dirty="0">
                <a:solidFill>
                  <a:prstClr val="black"/>
                </a:solidFill>
                <a:latin typeface="Arial" panose="020B0604020202020204" pitchFamily="34" charset="0"/>
                <a:cs typeface="Arial" panose="020B0604020202020204" pitchFamily="34" charset="0"/>
              </a:rPr>
              <a:t>Periodo de actualización de la información: </a:t>
            </a:r>
            <a:r>
              <a:rPr lang="es-MX" sz="1700" b="1" dirty="0">
                <a:solidFill>
                  <a:prstClr val="black"/>
                </a:solidFill>
                <a:latin typeface="Arial" panose="020B0604020202020204" pitchFamily="34" charset="0"/>
                <a:cs typeface="Arial" panose="020B0604020202020204" pitchFamily="34" charset="0"/>
              </a:rPr>
              <a:t>trimestral. </a:t>
            </a:r>
            <a:r>
              <a:rPr lang="es-MX" sz="1700" dirty="0">
                <a:solidFill>
                  <a:prstClr val="black"/>
                </a:solidFill>
                <a:latin typeface="Arial" panose="020B0604020202020204" pitchFamily="34" charset="0"/>
                <a:cs typeface="Arial" panose="020B0604020202020204" pitchFamily="34" charset="0"/>
              </a:rPr>
              <a:t>Cuando se decrete, reforme, adicione, derogue o abrogue cualquier norma aplicable al sujeto obligado, la información deberá publicarse y/o actualizarse en un plazo no mayor a 15 días hábiles a partir de su publicación y/o aprobación en el medio oficial que corresponda .</a:t>
            </a:r>
          </a:p>
          <a:p>
            <a:pPr algn="just"/>
            <a:endParaRPr lang="es-MX" sz="1700" b="1" dirty="0">
              <a:solidFill>
                <a:prstClr val="black"/>
              </a:solidFill>
              <a:latin typeface="Arial" panose="020B0604020202020204" pitchFamily="34" charset="0"/>
              <a:cs typeface="Arial" panose="020B0604020202020204" pitchFamily="34" charset="0"/>
            </a:endParaRPr>
          </a:p>
          <a:p>
            <a:pPr algn="just"/>
            <a:r>
              <a:rPr lang="es-MX" sz="1700" b="1" dirty="0">
                <a:solidFill>
                  <a:prstClr val="black"/>
                </a:solidFill>
                <a:latin typeface="Arial" panose="020B0604020202020204" pitchFamily="34" charset="0"/>
                <a:cs typeface="Arial" panose="020B0604020202020204" pitchFamily="34" charset="0"/>
              </a:rPr>
              <a:t>Criterio 7 </a:t>
            </a:r>
            <a:r>
              <a:rPr lang="es-MX" sz="1700" dirty="0">
                <a:solidFill>
                  <a:prstClr val="black"/>
                </a:solidFill>
                <a:latin typeface="Arial" panose="020B0604020202020204" pitchFamily="34" charset="0"/>
                <a:cs typeface="Arial" panose="020B0604020202020204" pitchFamily="34" charset="0"/>
              </a:rPr>
              <a:t>La información publicada deberá estar actualizada al periodo que corresponde, de acuerdo con la </a:t>
            </a:r>
            <a:r>
              <a:rPr lang="es-MX" sz="1700" i="1" dirty="0">
                <a:solidFill>
                  <a:prstClr val="black"/>
                </a:solidFill>
                <a:latin typeface="Arial" panose="020B0604020202020204" pitchFamily="34" charset="0"/>
                <a:cs typeface="Arial" panose="020B0604020202020204" pitchFamily="34" charset="0"/>
              </a:rPr>
              <a:t>Tabla de actualización y conservación de la información</a:t>
            </a:r>
            <a:r>
              <a:rPr lang="es-MX" sz="1700" dirty="0">
                <a:solidFill>
                  <a:prstClr val="black"/>
                </a:solidFill>
                <a:latin typeface="Arial" panose="020B0604020202020204" pitchFamily="34" charset="0"/>
                <a:cs typeface="Arial" panose="020B0604020202020204" pitchFamily="34" charset="0"/>
              </a:rPr>
              <a:t> </a:t>
            </a:r>
          </a:p>
          <a:p>
            <a:pPr algn="just"/>
            <a:endParaRPr lang="es-MX" sz="1700" b="1" dirty="0">
              <a:solidFill>
                <a:prstClr val="black"/>
              </a:solidFill>
              <a:latin typeface="Arial" panose="020B0604020202020204" pitchFamily="34" charset="0"/>
              <a:cs typeface="Arial" panose="020B0604020202020204" pitchFamily="34" charset="0"/>
            </a:endParaRPr>
          </a:p>
          <a:p>
            <a:pPr algn="just"/>
            <a:r>
              <a:rPr lang="es-MX" sz="1700" b="1" dirty="0">
                <a:solidFill>
                  <a:prstClr val="black"/>
                </a:solidFill>
                <a:latin typeface="Arial" panose="020B0604020202020204" pitchFamily="34" charset="0"/>
                <a:cs typeface="Arial" panose="020B0604020202020204" pitchFamily="34" charset="0"/>
              </a:rPr>
              <a:t>Criterio 8 </a:t>
            </a:r>
            <a:r>
              <a:rPr lang="es-MX" sz="1700" dirty="0">
                <a:solidFill>
                  <a:prstClr val="black"/>
                </a:solidFill>
                <a:latin typeface="Arial" panose="020B0604020202020204" pitchFamily="34" charset="0"/>
                <a:cs typeface="Arial" panose="020B0604020202020204" pitchFamily="34" charset="0"/>
              </a:rPr>
              <a:t>Conservar en el sitio de Internet y a través de la Plataforma Nacional la información vigente, de acuerdo con la </a:t>
            </a:r>
            <a:r>
              <a:rPr lang="es-MX" sz="1700" i="1" dirty="0">
                <a:solidFill>
                  <a:prstClr val="black"/>
                </a:solidFill>
                <a:latin typeface="Arial" panose="020B0604020202020204" pitchFamily="34" charset="0"/>
                <a:cs typeface="Arial" panose="020B0604020202020204" pitchFamily="34" charset="0"/>
              </a:rPr>
              <a:t>Tabla de 	actualización y conservación de la información</a:t>
            </a:r>
            <a:endParaRPr lang="es-MX" sz="1700" dirty="0">
              <a:solidFill>
                <a:prstClr val="black"/>
              </a:solidFill>
              <a:latin typeface="Arial" panose="020B0604020202020204" pitchFamily="34" charset="0"/>
              <a:cs typeface="Arial" panose="020B0604020202020204" pitchFamily="34" charset="0"/>
            </a:endParaRPr>
          </a:p>
        </p:txBody>
      </p:sp>
      <p:sp>
        <p:nvSpPr>
          <p:cNvPr id="5" name="Flecha izquierda 4"/>
          <p:cNvSpPr/>
          <p:nvPr/>
        </p:nvSpPr>
        <p:spPr>
          <a:xfrm>
            <a:off x="6047511" y="2005901"/>
            <a:ext cx="3022436" cy="3916563"/>
          </a:xfrm>
          <a:prstGeom prst="leftArrow">
            <a:avLst>
              <a:gd name="adj1" fmla="val 75529"/>
              <a:gd name="adj2" fmla="val 1779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sp>
        <p:nvSpPr>
          <p:cNvPr id="8" name="CuadroTexto 7"/>
          <p:cNvSpPr txBox="1"/>
          <p:nvPr/>
        </p:nvSpPr>
        <p:spPr>
          <a:xfrm>
            <a:off x="6416898" y="2643877"/>
            <a:ext cx="3051646" cy="2585323"/>
          </a:xfrm>
          <a:prstGeom prst="rect">
            <a:avLst/>
          </a:prstGeom>
          <a:noFill/>
        </p:spPr>
        <p:txBody>
          <a:bodyPr wrap="square" rtlCol="0">
            <a:spAutoFit/>
          </a:bodyPr>
          <a:lstStyle/>
          <a:p>
            <a:pPr marR="539750" algn="just"/>
            <a:r>
              <a:rPr lang="es-MX" b="1" spc="-25" dirty="0">
                <a:solidFill>
                  <a:srgbClr val="002060"/>
                </a:solidFill>
                <a:latin typeface="Arial" panose="020B0604020202020204" pitchFamily="34" charset="0"/>
                <a:ea typeface="Arial"/>
                <a:cs typeface="Arial" panose="020B0604020202020204" pitchFamily="34" charset="0"/>
              </a:rPr>
              <a:t>Permiten </a:t>
            </a:r>
            <a:r>
              <a:rPr lang="es-MX" b="1" u="sng" spc="-25" dirty="0">
                <a:solidFill>
                  <a:srgbClr val="002060"/>
                </a:solidFill>
                <a:latin typeface="Arial" panose="020B0604020202020204" pitchFamily="34" charset="0"/>
                <a:ea typeface="Arial"/>
                <a:cs typeface="Arial" panose="020B0604020202020204" pitchFamily="34" charset="0"/>
              </a:rPr>
              <a:t>determinar</a:t>
            </a:r>
            <a:r>
              <a:rPr lang="es-MX" b="1" spc="-25" dirty="0">
                <a:solidFill>
                  <a:srgbClr val="002060"/>
                </a:solidFill>
                <a:latin typeface="Arial" panose="020B0604020202020204" pitchFamily="34" charset="0"/>
                <a:ea typeface="Arial"/>
                <a:cs typeface="Arial" panose="020B0604020202020204" pitchFamily="34" charset="0"/>
              </a:rPr>
              <a:t> si la información que está publicada en el portal de internet de los SO y en la PNT cumple con los periodos de actualización respectivos</a:t>
            </a:r>
            <a:endParaRPr lang="es-MX" b="1" dirty="0">
              <a:solidFill>
                <a:srgbClr val="002060"/>
              </a:solidFill>
              <a:latin typeface="Arial" panose="020B0604020202020204" pitchFamily="34" charset="0"/>
              <a:cs typeface="Arial" panose="020B0604020202020204" pitchFamily="34" charset="0"/>
            </a:endParaRPr>
          </a:p>
        </p:txBody>
      </p:sp>
      <p:grpSp>
        <p:nvGrpSpPr>
          <p:cNvPr id="7" name="Grupo 6"/>
          <p:cNvGrpSpPr/>
          <p:nvPr/>
        </p:nvGrpSpPr>
        <p:grpSpPr>
          <a:xfrm>
            <a:off x="5927649" y="250338"/>
            <a:ext cx="3216351" cy="710403"/>
            <a:chOff x="5240215" y="1005843"/>
            <a:chExt cx="4840410" cy="1069113"/>
          </a:xfrm>
        </p:grpSpPr>
        <p:sp>
          <p:nvSpPr>
            <p:cNvPr id="9" name="Redondear rectángulo de esquina sencilla 8"/>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10" name="Rectángulo redondeado 9"/>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11" name="TextBox 4"/>
          <p:cNvSpPr txBox="1"/>
          <p:nvPr/>
        </p:nvSpPr>
        <p:spPr>
          <a:xfrm>
            <a:off x="6098789" y="428567"/>
            <a:ext cx="2998705" cy="353943"/>
          </a:xfrm>
          <a:prstGeom prst="rect">
            <a:avLst/>
          </a:prstGeom>
          <a:noFill/>
        </p:spPr>
        <p:txBody>
          <a:bodyPr wrap="square" rtlCol="0">
            <a:spAutoFit/>
          </a:bodyPr>
          <a:lstStyle/>
          <a:p>
            <a:pPr algn="ctr" defTabSz="676645"/>
            <a:r>
              <a:rPr lang="en-US" sz="1700" dirty="0" err="1">
                <a:solidFill>
                  <a:prstClr val="white"/>
                </a:solidFill>
                <a:latin typeface="Arial Black"/>
                <a:cs typeface="Arial Black"/>
              </a:rPr>
              <a:t>Ejemplo</a:t>
            </a:r>
            <a:r>
              <a:rPr lang="en-US" sz="1700" dirty="0">
                <a:solidFill>
                  <a:prstClr val="white"/>
                </a:solidFill>
                <a:latin typeface="Arial Black"/>
                <a:cs typeface="Arial Black"/>
              </a:rPr>
              <a:t>: Art. 77 </a:t>
            </a:r>
            <a:r>
              <a:rPr lang="en-US" sz="1700" dirty="0" err="1">
                <a:solidFill>
                  <a:prstClr val="white"/>
                </a:solidFill>
                <a:latin typeface="Arial Black"/>
                <a:cs typeface="Arial Black"/>
              </a:rPr>
              <a:t>fracc</a:t>
            </a:r>
            <a:r>
              <a:rPr lang="en-US" sz="1700" dirty="0">
                <a:solidFill>
                  <a:prstClr val="white"/>
                </a:solidFill>
                <a:latin typeface="Arial Black"/>
                <a:cs typeface="Arial Black"/>
              </a:rPr>
              <a:t>. I</a:t>
            </a:r>
          </a:p>
        </p:txBody>
      </p:sp>
    </p:spTree>
    <p:extLst>
      <p:ext uri="{BB962C8B-B14F-4D97-AF65-F5344CB8AC3E}">
        <p14:creationId xmlns:p14="http://schemas.microsoft.com/office/powerpoint/2010/main" val="40225232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423354" y="1556792"/>
            <a:ext cx="5294606" cy="4539704"/>
          </a:xfrm>
          <a:prstGeom prst="rect">
            <a:avLst/>
          </a:prstGeom>
        </p:spPr>
        <p:txBody>
          <a:bodyPr wrap="square">
            <a:spAutoFit/>
          </a:bodyPr>
          <a:lstStyle/>
          <a:p>
            <a:pPr marR="539750" algn="just"/>
            <a:r>
              <a:rPr lang="es-MX" sz="1700" b="1" dirty="0">
                <a:solidFill>
                  <a:srgbClr val="7030A0"/>
                </a:solidFill>
                <a:latin typeface="Arial" panose="020B0604020202020204" pitchFamily="34" charset="0"/>
                <a:cs typeface="Arial" panose="020B0604020202020204" pitchFamily="34" charset="0"/>
              </a:rPr>
              <a:t>Criterios adjetivos de confiabilidad</a:t>
            </a:r>
            <a:endParaRPr lang="es-MX" sz="1700" dirty="0">
              <a:solidFill>
                <a:srgbClr val="7030A0"/>
              </a:solidFill>
              <a:latin typeface="Arial" panose="020B0604020202020204" pitchFamily="34" charset="0"/>
              <a:cs typeface="Arial" panose="020B0604020202020204" pitchFamily="34" charset="0"/>
            </a:endParaRPr>
          </a:p>
          <a:p>
            <a:pPr marR="539750" algn="just"/>
            <a:r>
              <a:rPr lang="es-MX" sz="1700" b="1" i="1" dirty="0">
                <a:solidFill>
                  <a:prstClr val="black"/>
                </a:solidFill>
                <a:latin typeface="Arial" panose="020B0604020202020204" pitchFamily="34" charset="0"/>
                <a:cs typeface="Arial" panose="020B0604020202020204" pitchFamily="34" charset="0"/>
              </a:rPr>
              <a:t> </a:t>
            </a:r>
          </a:p>
          <a:p>
            <a:pPr marR="539750" algn="just"/>
            <a:endParaRPr lang="es-MX" sz="1700" dirty="0">
              <a:solidFill>
                <a:prstClr val="black"/>
              </a:solidFill>
              <a:latin typeface="Arial" panose="020B0604020202020204" pitchFamily="34" charset="0"/>
              <a:cs typeface="Arial" panose="020B0604020202020204" pitchFamily="34" charset="0"/>
            </a:endParaRPr>
          </a:p>
          <a:p>
            <a:pPr algn="just"/>
            <a:r>
              <a:rPr lang="es-MX" sz="1700" b="1" dirty="0">
                <a:solidFill>
                  <a:prstClr val="black"/>
                </a:solidFill>
                <a:latin typeface="Arial" panose="020B0604020202020204" pitchFamily="34" charset="0"/>
                <a:cs typeface="Arial" panose="020B0604020202020204" pitchFamily="34" charset="0"/>
              </a:rPr>
              <a:t>Criterio 9 </a:t>
            </a:r>
            <a:r>
              <a:rPr lang="es-MX" sz="1700" dirty="0">
                <a:solidFill>
                  <a:prstClr val="black"/>
                </a:solidFill>
                <a:latin typeface="Arial" panose="020B0604020202020204" pitchFamily="34" charset="0"/>
                <a:cs typeface="Arial" panose="020B0604020202020204" pitchFamily="34" charset="0"/>
              </a:rPr>
              <a:t>Área(s) o unidad(es) administrativa(s) que genera(n) o posee(n) la información respectiva y son responsables de publicarla y actualizarla .</a:t>
            </a:r>
          </a:p>
          <a:p>
            <a:pPr algn="just"/>
            <a:endParaRPr lang="es-MX" sz="1700" b="1" dirty="0">
              <a:solidFill>
                <a:prstClr val="black"/>
              </a:solidFill>
              <a:latin typeface="Arial" panose="020B0604020202020204" pitchFamily="34" charset="0"/>
              <a:cs typeface="Arial" panose="020B0604020202020204" pitchFamily="34" charset="0"/>
            </a:endParaRPr>
          </a:p>
          <a:p>
            <a:pPr algn="just"/>
            <a:endParaRPr lang="es-MX" sz="1700" b="1" dirty="0">
              <a:solidFill>
                <a:prstClr val="black"/>
              </a:solidFill>
              <a:latin typeface="Arial" panose="020B0604020202020204" pitchFamily="34" charset="0"/>
              <a:cs typeface="Arial" panose="020B0604020202020204" pitchFamily="34" charset="0"/>
            </a:endParaRPr>
          </a:p>
          <a:p>
            <a:pPr algn="just"/>
            <a:r>
              <a:rPr lang="es-MX" sz="1700" b="1" dirty="0">
                <a:solidFill>
                  <a:prstClr val="black"/>
                </a:solidFill>
                <a:latin typeface="Arial" panose="020B0604020202020204" pitchFamily="34" charset="0"/>
                <a:cs typeface="Arial" panose="020B0604020202020204" pitchFamily="34" charset="0"/>
              </a:rPr>
              <a:t>Criterio 10 </a:t>
            </a:r>
            <a:r>
              <a:rPr lang="es-MX" sz="1700" dirty="0">
                <a:solidFill>
                  <a:prstClr val="black"/>
                </a:solidFill>
                <a:latin typeface="Arial" panose="020B0604020202020204" pitchFamily="34" charset="0"/>
                <a:cs typeface="Arial" panose="020B0604020202020204" pitchFamily="34" charset="0"/>
              </a:rPr>
              <a:t>Fecha de actualización de la información publicada con el formato día/mes/año (por ej. 31/Marzo/2016). </a:t>
            </a:r>
          </a:p>
          <a:p>
            <a:pPr algn="just"/>
            <a:endParaRPr lang="es-MX" sz="1700" b="1" dirty="0">
              <a:solidFill>
                <a:prstClr val="black"/>
              </a:solidFill>
              <a:latin typeface="Arial" panose="020B0604020202020204" pitchFamily="34" charset="0"/>
              <a:cs typeface="Arial" panose="020B0604020202020204" pitchFamily="34" charset="0"/>
            </a:endParaRPr>
          </a:p>
          <a:p>
            <a:pPr algn="just"/>
            <a:endParaRPr lang="es-MX" sz="1700" b="1" dirty="0">
              <a:solidFill>
                <a:prstClr val="black"/>
              </a:solidFill>
              <a:latin typeface="Arial" panose="020B0604020202020204" pitchFamily="34" charset="0"/>
              <a:cs typeface="Arial" panose="020B0604020202020204" pitchFamily="34" charset="0"/>
            </a:endParaRPr>
          </a:p>
          <a:p>
            <a:pPr algn="just"/>
            <a:r>
              <a:rPr lang="es-MX" sz="1700" b="1" dirty="0">
                <a:solidFill>
                  <a:prstClr val="black"/>
                </a:solidFill>
                <a:latin typeface="Arial" panose="020B0604020202020204" pitchFamily="34" charset="0"/>
                <a:cs typeface="Arial" panose="020B0604020202020204" pitchFamily="34" charset="0"/>
              </a:rPr>
              <a:t>Criterio 11 </a:t>
            </a:r>
            <a:r>
              <a:rPr lang="es-MX" sz="1700" dirty="0">
                <a:solidFill>
                  <a:prstClr val="black"/>
                </a:solidFill>
                <a:latin typeface="Arial" panose="020B0604020202020204" pitchFamily="34" charset="0"/>
                <a:cs typeface="Arial" panose="020B0604020202020204" pitchFamily="34" charset="0"/>
              </a:rPr>
              <a:t>Fecha de validación de la información publicada con el 	formato día/mes/año (por ej. 31/Marzo/2016).</a:t>
            </a:r>
          </a:p>
          <a:p>
            <a:pPr marR="539750" algn="just"/>
            <a:r>
              <a:rPr lang="es-MX" sz="1700" b="1" dirty="0">
                <a:solidFill>
                  <a:prstClr val="black"/>
                </a:solidFill>
                <a:latin typeface="Arial" panose="020B0604020202020204" pitchFamily="34" charset="0"/>
                <a:cs typeface="Arial" panose="020B0604020202020204" pitchFamily="34" charset="0"/>
              </a:rPr>
              <a:t> </a:t>
            </a:r>
            <a:endParaRPr lang="es-MX" sz="1700" dirty="0">
              <a:solidFill>
                <a:prstClr val="black"/>
              </a:solidFill>
              <a:latin typeface="Arial" panose="020B0604020202020204" pitchFamily="34" charset="0"/>
              <a:cs typeface="Arial" panose="020B0604020202020204" pitchFamily="34" charset="0"/>
            </a:endParaRPr>
          </a:p>
        </p:txBody>
      </p:sp>
      <p:sp>
        <p:nvSpPr>
          <p:cNvPr id="5" name="Flecha izquierda 4"/>
          <p:cNvSpPr/>
          <p:nvPr/>
        </p:nvSpPr>
        <p:spPr>
          <a:xfrm>
            <a:off x="5855838" y="1628800"/>
            <a:ext cx="3108650" cy="4301211"/>
          </a:xfrm>
          <a:prstGeom prst="leftArrow">
            <a:avLst>
              <a:gd name="adj1" fmla="val 69598"/>
              <a:gd name="adj2" fmla="val 1953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sp>
        <p:nvSpPr>
          <p:cNvPr id="8" name="CuadroTexto 7"/>
          <p:cNvSpPr txBox="1"/>
          <p:nvPr/>
        </p:nvSpPr>
        <p:spPr>
          <a:xfrm>
            <a:off x="6324053" y="2420888"/>
            <a:ext cx="3216499" cy="2585323"/>
          </a:xfrm>
          <a:prstGeom prst="rect">
            <a:avLst/>
          </a:prstGeom>
          <a:noFill/>
        </p:spPr>
        <p:txBody>
          <a:bodyPr wrap="square" rtlCol="0">
            <a:spAutoFit/>
          </a:bodyPr>
          <a:lstStyle/>
          <a:p>
            <a:pPr marR="539750"/>
            <a:r>
              <a:rPr lang="es-MX" b="1" spc="-25" dirty="0">
                <a:solidFill>
                  <a:srgbClr val="002060"/>
                </a:solidFill>
                <a:latin typeface="Arial" panose="020B0604020202020204" pitchFamily="34" charset="0"/>
                <a:ea typeface="Arial"/>
                <a:cs typeface="Arial" panose="020B0604020202020204" pitchFamily="34" charset="0"/>
              </a:rPr>
              <a:t>Permiten identificar si la información que está publicada en el portal de Internet de los SO y en la PNT cumple con</a:t>
            </a:r>
            <a:r>
              <a:rPr lang="es-MX" b="1" u="sng" spc="-25" dirty="0">
                <a:solidFill>
                  <a:srgbClr val="002060"/>
                </a:solidFill>
                <a:latin typeface="Arial" panose="020B0604020202020204" pitchFamily="34" charset="0"/>
                <a:ea typeface="Arial"/>
                <a:cs typeface="Arial" panose="020B0604020202020204" pitchFamily="34" charset="0"/>
              </a:rPr>
              <a:t> atributos que permiten confiar en que la información es verificable.</a:t>
            </a:r>
            <a:endParaRPr lang="es-MX" b="1" dirty="0">
              <a:solidFill>
                <a:srgbClr val="002060"/>
              </a:solidFill>
              <a:latin typeface="Arial" panose="020B0604020202020204" pitchFamily="34" charset="0"/>
              <a:cs typeface="Arial" panose="020B0604020202020204" pitchFamily="34" charset="0"/>
            </a:endParaRPr>
          </a:p>
        </p:txBody>
      </p:sp>
      <p:grpSp>
        <p:nvGrpSpPr>
          <p:cNvPr id="7" name="Grupo 6"/>
          <p:cNvGrpSpPr/>
          <p:nvPr/>
        </p:nvGrpSpPr>
        <p:grpSpPr>
          <a:xfrm>
            <a:off x="5927649" y="260729"/>
            <a:ext cx="3216351" cy="710403"/>
            <a:chOff x="5240215" y="1005843"/>
            <a:chExt cx="4840410" cy="1069113"/>
          </a:xfrm>
        </p:grpSpPr>
        <p:sp>
          <p:nvSpPr>
            <p:cNvPr id="10" name="Redondear rectángulo de esquina sencilla 9"/>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11" name="Rectángulo redondeado 10"/>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12" name="TextBox 4"/>
          <p:cNvSpPr txBox="1"/>
          <p:nvPr/>
        </p:nvSpPr>
        <p:spPr>
          <a:xfrm>
            <a:off x="6098789" y="438958"/>
            <a:ext cx="2998705" cy="353943"/>
          </a:xfrm>
          <a:prstGeom prst="rect">
            <a:avLst/>
          </a:prstGeom>
          <a:noFill/>
        </p:spPr>
        <p:txBody>
          <a:bodyPr wrap="square" rtlCol="0">
            <a:spAutoFit/>
          </a:bodyPr>
          <a:lstStyle/>
          <a:p>
            <a:pPr algn="ctr" defTabSz="676645"/>
            <a:r>
              <a:rPr lang="en-US" sz="1700" dirty="0" err="1">
                <a:solidFill>
                  <a:prstClr val="white"/>
                </a:solidFill>
                <a:latin typeface="Arial Black"/>
                <a:cs typeface="Arial Black"/>
              </a:rPr>
              <a:t>Ejemplo</a:t>
            </a:r>
            <a:r>
              <a:rPr lang="en-US" sz="1700" dirty="0">
                <a:solidFill>
                  <a:prstClr val="white"/>
                </a:solidFill>
                <a:latin typeface="Arial Black"/>
                <a:cs typeface="Arial Black"/>
              </a:rPr>
              <a:t>: Art. 77 </a:t>
            </a:r>
            <a:r>
              <a:rPr lang="en-US" sz="1700" dirty="0" err="1">
                <a:solidFill>
                  <a:prstClr val="white"/>
                </a:solidFill>
                <a:latin typeface="Arial Black"/>
                <a:cs typeface="Arial Black"/>
              </a:rPr>
              <a:t>fracc</a:t>
            </a:r>
            <a:r>
              <a:rPr lang="en-US" sz="1700" dirty="0">
                <a:solidFill>
                  <a:prstClr val="white"/>
                </a:solidFill>
                <a:latin typeface="Arial Black"/>
                <a:cs typeface="Arial Black"/>
              </a:rPr>
              <a:t>. I</a:t>
            </a:r>
          </a:p>
        </p:txBody>
      </p:sp>
    </p:spTree>
    <p:extLst>
      <p:ext uri="{BB962C8B-B14F-4D97-AF65-F5344CB8AC3E}">
        <p14:creationId xmlns:p14="http://schemas.microsoft.com/office/powerpoint/2010/main" val="35626260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703226" y="1384598"/>
            <a:ext cx="4536504" cy="648072"/>
          </a:xfrm>
        </p:spPr>
        <p:txBody>
          <a:bodyPr>
            <a:normAutofit/>
          </a:bodyPr>
          <a:lstStyle/>
          <a:p>
            <a:r>
              <a:rPr lang="es-MX" sz="2400" b="1" dirty="0" smtClean="0"/>
              <a:t>Derecho de acceso a la información,</a:t>
            </a:r>
            <a:endParaRPr lang="es-MX" sz="2400" b="1" dirty="0"/>
          </a:p>
        </p:txBody>
      </p:sp>
      <p:graphicFrame>
        <p:nvGraphicFramePr>
          <p:cNvPr id="3" name="3 Marcador de contenido"/>
          <p:cNvGraphicFramePr>
            <a:graphicFrameLocks/>
          </p:cNvGraphicFramePr>
          <p:nvPr>
            <p:extLst/>
          </p:nvPr>
        </p:nvGraphicFramePr>
        <p:xfrm>
          <a:off x="611560" y="1340768"/>
          <a:ext cx="2952328" cy="46342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3 CuadroTexto"/>
          <p:cNvSpPr txBox="1"/>
          <p:nvPr/>
        </p:nvSpPr>
        <p:spPr>
          <a:xfrm>
            <a:off x="4072621" y="1916832"/>
            <a:ext cx="4167109" cy="3231654"/>
          </a:xfrm>
          <a:prstGeom prst="rect">
            <a:avLst/>
          </a:prstGeom>
          <a:ln w="28575"/>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s-MX" sz="2000" i="1" dirty="0">
                <a:solidFill>
                  <a:srgbClr val="2F2B20"/>
                </a:solidFill>
              </a:rPr>
              <a:t>Art. 6 CPEUM </a:t>
            </a:r>
            <a:endParaRPr lang="es-ES" sz="2000" i="1" dirty="0">
              <a:solidFill>
                <a:srgbClr val="2F2B20"/>
              </a:solidFill>
            </a:endParaRPr>
          </a:p>
          <a:p>
            <a:pPr algn="just"/>
            <a:r>
              <a:rPr lang="es-MX" sz="2000" i="1" dirty="0">
                <a:solidFill>
                  <a:srgbClr val="2F2B20"/>
                </a:solidFill>
              </a:rPr>
              <a:t>… </a:t>
            </a:r>
          </a:p>
          <a:p>
            <a:pPr algn="just"/>
            <a:r>
              <a:rPr lang="es-MX" sz="2000" b="1" dirty="0">
                <a:solidFill>
                  <a:srgbClr val="2F2B20"/>
                </a:solidFill>
              </a:rPr>
              <a:t>Toda persona </a:t>
            </a:r>
            <a:r>
              <a:rPr lang="es-MX" sz="2000" dirty="0">
                <a:solidFill>
                  <a:srgbClr val="2F2B20"/>
                </a:solidFill>
              </a:rPr>
              <a:t>tiene derecho al libre acceso a información plural y oportuna, así como a </a:t>
            </a:r>
            <a:r>
              <a:rPr lang="es-MX" sz="2800" b="1" dirty="0">
                <a:solidFill>
                  <a:srgbClr val="2F2B20"/>
                </a:solidFill>
              </a:rPr>
              <a:t>buscar, recibir y difundir información  e ideas </a:t>
            </a:r>
            <a:r>
              <a:rPr lang="es-MX" sz="2000" dirty="0">
                <a:solidFill>
                  <a:srgbClr val="2F2B20"/>
                </a:solidFill>
              </a:rPr>
              <a:t>de toda índole por cualquier medio de expresión. </a:t>
            </a:r>
            <a:endParaRPr lang="es-ES" sz="2000" dirty="0">
              <a:solidFill>
                <a:srgbClr val="2F2B20"/>
              </a:solidFill>
            </a:endParaRPr>
          </a:p>
        </p:txBody>
      </p:sp>
      <p:sp>
        <p:nvSpPr>
          <p:cNvPr id="6" name="5 Rectángulo"/>
          <p:cNvSpPr/>
          <p:nvPr/>
        </p:nvSpPr>
        <p:spPr>
          <a:xfrm>
            <a:off x="1691680" y="6095037"/>
            <a:ext cx="5112568"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MX" b="1" dirty="0" smtClean="0">
                <a:solidFill>
                  <a:srgbClr val="2F2B20"/>
                </a:solidFill>
              </a:rPr>
              <a:t>Transparencia </a:t>
            </a:r>
            <a:r>
              <a:rPr lang="es-MX" b="1" dirty="0">
                <a:solidFill>
                  <a:srgbClr val="2F2B20"/>
                </a:solidFill>
              </a:rPr>
              <a:t>y Acceso Información </a:t>
            </a:r>
            <a:r>
              <a:rPr lang="es-MX" b="1" dirty="0" smtClean="0">
                <a:solidFill>
                  <a:srgbClr val="2F2B20"/>
                </a:solidFill>
              </a:rPr>
              <a:t>Pública Art. 4 LTAIP</a:t>
            </a:r>
            <a:endParaRPr lang="es-ES" b="1" dirty="0">
              <a:solidFill>
                <a:srgbClr val="2F2B20"/>
              </a:solidFill>
            </a:endParaRPr>
          </a:p>
        </p:txBody>
      </p:sp>
      <p:sp>
        <p:nvSpPr>
          <p:cNvPr id="7" name="6 Pentágono"/>
          <p:cNvSpPr/>
          <p:nvPr/>
        </p:nvSpPr>
        <p:spPr>
          <a:xfrm rot="5400000">
            <a:off x="1941103" y="5555841"/>
            <a:ext cx="365249" cy="432048"/>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MX" dirty="0">
              <a:solidFill>
                <a:srgbClr val="2F2B20"/>
              </a:solidFill>
            </a:endParaRPr>
          </a:p>
        </p:txBody>
      </p:sp>
      <p:grpSp>
        <p:nvGrpSpPr>
          <p:cNvPr id="8" name="Grupo 7"/>
          <p:cNvGrpSpPr/>
          <p:nvPr/>
        </p:nvGrpSpPr>
        <p:grpSpPr>
          <a:xfrm>
            <a:off x="5927649" y="250338"/>
            <a:ext cx="3216351" cy="710403"/>
            <a:chOff x="5240215" y="1005843"/>
            <a:chExt cx="4840410" cy="1069113"/>
          </a:xfrm>
        </p:grpSpPr>
        <p:sp>
          <p:nvSpPr>
            <p:cNvPr id="9" name="Redondear rectángulo de esquina sencilla 8"/>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10" name="Rectángulo redondeado 9"/>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11" name="TextBox 4"/>
          <p:cNvSpPr txBox="1"/>
          <p:nvPr/>
        </p:nvSpPr>
        <p:spPr>
          <a:xfrm>
            <a:off x="6036471" y="255035"/>
            <a:ext cx="2998705" cy="705706"/>
          </a:xfrm>
          <a:prstGeom prst="rect">
            <a:avLst/>
          </a:prstGeom>
          <a:noFill/>
        </p:spPr>
        <p:txBody>
          <a:bodyPr wrap="square" rtlCol="0">
            <a:spAutoFit/>
          </a:bodyPr>
          <a:lstStyle/>
          <a:p>
            <a:pPr algn="ctr" defTabSz="676645"/>
            <a:r>
              <a:rPr lang="es-MX" sz="1993" dirty="0" smtClean="0">
                <a:solidFill>
                  <a:prstClr val="white"/>
                </a:solidFill>
                <a:latin typeface="Arial Black"/>
                <a:cs typeface="Arial Black"/>
              </a:rPr>
              <a:t>Derecho de Acceso a </a:t>
            </a:r>
            <a:r>
              <a:rPr lang="es-MX" sz="1993" smtClean="0">
                <a:solidFill>
                  <a:prstClr val="white"/>
                </a:solidFill>
                <a:latin typeface="Arial Black"/>
                <a:cs typeface="Arial Black"/>
              </a:rPr>
              <a:t>la Información</a:t>
            </a:r>
            <a:endParaRPr lang="en-US" sz="1993" dirty="0">
              <a:solidFill>
                <a:prstClr val="white"/>
              </a:solidFill>
              <a:latin typeface="Arial Black"/>
              <a:cs typeface="Arial Black"/>
            </a:endParaRPr>
          </a:p>
        </p:txBody>
      </p:sp>
    </p:spTree>
    <p:extLst>
      <p:ext uri="{BB962C8B-B14F-4D97-AF65-F5344CB8AC3E}">
        <p14:creationId xmlns:p14="http://schemas.microsoft.com/office/powerpoint/2010/main" val="415419453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519545" y="1413242"/>
            <a:ext cx="4708576" cy="4431983"/>
          </a:xfrm>
          <a:prstGeom prst="rect">
            <a:avLst/>
          </a:prstGeom>
        </p:spPr>
        <p:txBody>
          <a:bodyPr wrap="square">
            <a:spAutoFit/>
          </a:bodyPr>
          <a:lstStyle/>
          <a:p>
            <a:pPr marR="539750" algn="just"/>
            <a:endParaRPr lang="es-MX" sz="2000" b="1" dirty="0">
              <a:solidFill>
                <a:prstClr val="black"/>
              </a:solidFill>
              <a:latin typeface="Arial" panose="020B0604020202020204" pitchFamily="34" charset="0"/>
              <a:cs typeface="Arial" panose="020B0604020202020204" pitchFamily="34" charset="0"/>
            </a:endParaRPr>
          </a:p>
          <a:p>
            <a:pPr marR="539750" algn="just"/>
            <a:r>
              <a:rPr lang="es-MX" sz="2200" b="1" dirty="0">
                <a:solidFill>
                  <a:srgbClr val="7030A0"/>
                </a:solidFill>
                <a:latin typeface="Arial" panose="020B0604020202020204" pitchFamily="34" charset="0"/>
                <a:cs typeface="Arial" panose="020B0604020202020204" pitchFamily="34" charset="0"/>
              </a:rPr>
              <a:t>Criterios adjetivos de formato</a:t>
            </a:r>
            <a:endParaRPr lang="es-MX" sz="2200" dirty="0">
              <a:solidFill>
                <a:srgbClr val="7030A0"/>
              </a:solidFill>
              <a:latin typeface="Arial" panose="020B0604020202020204" pitchFamily="34" charset="0"/>
              <a:cs typeface="Arial" panose="020B0604020202020204" pitchFamily="34" charset="0"/>
            </a:endParaRPr>
          </a:p>
          <a:p>
            <a:pPr algn="just"/>
            <a:r>
              <a:rPr lang="es-MX" sz="2000" i="1" spc="-25" dirty="0">
                <a:solidFill>
                  <a:srgbClr val="FF0000"/>
                </a:solidFill>
                <a:latin typeface="Arial" panose="020B0604020202020204" pitchFamily="34" charset="0"/>
                <a:ea typeface="Arial"/>
                <a:cs typeface="Arial" panose="020B0604020202020204" pitchFamily="34" charset="0"/>
              </a:rPr>
              <a:t> </a:t>
            </a:r>
          </a:p>
          <a:p>
            <a:pPr algn="just"/>
            <a:endParaRPr lang="es-MX" sz="2000" b="1" i="1" spc="-25" dirty="0">
              <a:solidFill>
                <a:srgbClr val="FF0000"/>
              </a:solidFill>
              <a:latin typeface="Arial" panose="020B0604020202020204" pitchFamily="34" charset="0"/>
              <a:cs typeface="Arial" panose="020B0604020202020204" pitchFamily="34" charset="0"/>
            </a:endParaRPr>
          </a:p>
          <a:p>
            <a:pPr algn="just"/>
            <a:r>
              <a:rPr lang="es-MX" sz="2000" b="1" dirty="0">
                <a:solidFill>
                  <a:prstClr val="black"/>
                </a:solidFill>
                <a:latin typeface="Arial" panose="020B0604020202020204" pitchFamily="34" charset="0"/>
                <a:cs typeface="Arial" panose="020B0604020202020204" pitchFamily="34" charset="0"/>
              </a:rPr>
              <a:t>Criterio 12  </a:t>
            </a:r>
            <a:r>
              <a:rPr lang="es-MX" sz="2000" dirty="0">
                <a:solidFill>
                  <a:prstClr val="black"/>
                </a:solidFill>
                <a:latin typeface="Arial" panose="020B0604020202020204" pitchFamily="34" charset="0"/>
                <a:cs typeface="Arial" panose="020B0604020202020204" pitchFamily="34" charset="0"/>
              </a:rPr>
              <a:t>La información publicada se organiza mediante el formato 1, en el que se incluyen todos los campos especificados en los criterios sustantivos de contenido</a:t>
            </a:r>
          </a:p>
          <a:p>
            <a:pPr algn="just"/>
            <a:endParaRPr lang="es-MX" sz="2000" b="1" dirty="0">
              <a:solidFill>
                <a:prstClr val="black"/>
              </a:solidFill>
              <a:latin typeface="Arial" panose="020B0604020202020204" pitchFamily="34" charset="0"/>
              <a:cs typeface="Arial" panose="020B0604020202020204" pitchFamily="34" charset="0"/>
            </a:endParaRPr>
          </a:p>
          <a:p>
            <a:pPr algn="just"/>
            <a:r>
              <a:rPr lang="es-MX" sz="2000" b="1" dirty="0">
                <a:solidFill>
                  <a:prstClr val="black"/>
                </a:solidFill>
                <a:latin typeface="Arial" panose="020B0604020202020204" pitchFamily="34" charset="0"/>
                <a:cs typeface="Arial" panose="020B0604020202020204" pitchFamily="34" charset="0"/>
              </a:rPr>
              <a:t>Criterio 13  </a:t>
            </a:r>
            <a:r>
              <a:rPr lang="es-MX" sz="2000" dirty="0">
                <a:solidFill>
                  <a:prstClr val="black"/>
                </a:solidFill>
                <a:latin typeface="Arial" panose="020B0604020202020204" pitchFamily="34" charset="0"/>
                <a:cs typeface="Arial" panose="020B0604020202020204" pitchFamily="34" charset="0"/>
              </a:rPr>
              <a:t>El soporte de la información permite su reutilización</a:t>
            </a:r>
          </a:p>
          <a:p>
            <a:pPr algn="just"/>
            <a:endParaRPr lang="en-US" sz="2000" b="1" dirty="0">
              <a:solidFill>
                <a:prstClr val="black"/>
              </a:solidFill>
              <a:latin typeface="Arial" panose="020B0604020202020204" pitchFamily="34" charset="0"/>
              <a:cs typeface="Arial" panose="020B0604020202020204" pitchFamily="34" charset="0"/>
            </a:endParaRPr>
          </a:p>
          <a:p>
            <a:pPr algn="just"/>
            <a:r>
              <a:rPr lang="en-US" sz="2000" b="1" dirty="0">
                <a:solidFill>
                  <a:prstClr val="black"/>
                </a:solidFill>
                <a:latin typeface="Arial" panose="020B0604020202020204" pitchFamily="34" charset="0"/>
                <a:cs typeface="Arial" panose="020B0604020202020204" pitchFamily="34" charset="0"/>
              </a:rPr>
              <a:t> </a:t>
            </a:r>
          </a:p>
        </p:txBody>
      </p:sp>
      <p:sp>
        <p:nvSpPr>
          <p:cNvPr id="9" name="Flecha izquierda 8"/>
          <p:cNvSpPr/>
          <p:nvPr/>
        </p:nvSpPr>
        <p:spPr>
          <a:xfrm>
            <a:off x="5642265" y="1252343"/>
            <a:ext cx="3086374" cy="5113717"/>
          </a:xfrm>
          <a:prstGeom prst="leftArrow">
            <a:avLst>
              <a:gd name="adj1" fmla="val 71746"/>
              <a:gd name="adj2" fmla="val 1953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sp>
        <p:nvSpPr>
          <p:cNvPr id="10" name="CuadroTexto 9"/>
          <p:cNvSpPr txBox="1"/>
          <p:nvPr/>
        </p:nvSpPr>
        <p:spPr>
          <a:xfrm>
            <a:off x="6085058" y="2060848"/>
            <a:ext cx="3167461" cy="3416320"/>
          </a:xfrm>
          <a:prstGeom prst="rect">
            <a:avLst/>
          </a:prstGeom>
          <a:noFill/>
        </p:spPr>
        <p:txBody>
          <a:bodyPr wrap="square" rtlCol="0">
            <a:spAutoFit/>
          </a:bodyPr>
          <a:lstStyle/>
          <a:p>
            <a:pPr marR="539750" algn="just"/>
            <a:r>
              <a:rPr lang="es-MX" b="1" spc="-25" dirty="0">
                <a:solidFill>
                  <a:srgbClr val="002060"/>
                </a:solidFill>
                <a:latin typeface="Arial" panose="020B0604020202020204" pitchFamily="34" charset="0"/>
                <a:ea typeface="Arial"/>
                <a:cs typeface="Arial" panose="020B0604020202020204" pitchFamily="34" charset="0"/>
              </a:rPr>
              <a:t>Permiten identificar que la información publicada en el portal de Internet de los SO y en la PNT </a:t>
            </a:r>
            <a:r>
              <a:rPr lang="es-MX" b="1" u="sng" spc="-25" dirty="0">
                <a:solidFill>
                  <a:srgbClr val="002060"/>
                </a:solidFill>
                <a:latin typeface="Arial" panose="020B0604020202020204" pitchFamily="34" charset="0"/>
                <a:ea typeface="Arial"/>
                <a:cs typeface="Arial" panose="020B0604020202020204" pitchFamily="34" charset="0"/>
              </a:rPr>
              <a:t>se encuentra organizada y sistematizada mediante los formatos correspondientes</a:t>
            </a:r>
            <a:r>
              <a:rPr lang="es-MX" b="1" spc="-25" dirty="0">
                <a:solidFill>
                  <a:srgbClr val="002060"/>
                </a:solidFill>
                <a:latin typeface="Arial" panose="020B0604020202020204" pitchFamily="34" charset="0"/>
                <a:ea typeface="Arial"/>
                <a:cs typeface="Arial" panose="020B0604020202020204" pitchFamily="34" charset="0"/>
              </a:rPr>
              <a:t> y que el soporte de la misma permita su reutilización.</a:t>
            </a:r>
            <a:endParaRPr lang="es-MX" b="1" dirty="0">
              <a:solidFill>
                <a:srgbClr val="002060"/>
              </a:solidFill>
              <a:latin typeface="Arial" panose="020B0604020202020204" pitchFamily="34" charset="0"/>
              <a:cs typeface="Arial" panose="020B0604020202020204" pitchFamily="34" charset="0"/>
            </a:endParaRPr>
          </a:p>
        </p:txBody>
      </p:sp>
      <p:grpSp>
        <p:nvGrpSpPr>
          <p:cNvPr id="7" name="Grupo 6"/>
          <p:cNvGrpSpPr/>
          <p:nvPr/>
        </p:nvGrpSpPr>
        <p:grpSpPr>
          <a:xfrm>
            <a:off x="5927649" y="250338"/>
            <a:ext cx="3216351" cy="710403"/>
            <a:chOff x="5240215" y="1005843"/>
            <a:chExt cx="4840410" cy="1069113"/>
          </a:xfrm>
        </p:grpSpPr>
        <p:sp>
          <p:nvSpPr>
            <p:cNvPr id="11" name="Redondear rectángulo de esquina sencilla 10"/>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12" name="Rectángulo redondeado 11"/>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13" name="TextBox 4"/>
          <p:cNvSpPr txBox="1"/>
          <p:nvPr/>
        </p:nvSpPr>
        <p:spPr>
          <a:xfrm>
            <a:off x="6098789" y="428567"/>
            <a:ext cx="2998705" cy="353943"/>
          </a:xfrm>
          <a:prstGeom prst="rect">
            <a:avLst/>
          </a:prstGeom>
          <a:noFill/>
        </p:spPr>
        <p:txBody>
          <a:bodyPr wrap="square" rtlCol="0">
            <a:spAutoFit/>
          </a:bodyPr>
          <a:lstStyle/>
          <a:p>
            <a:pPr algn="ctr" defTabSz="676645"/>
            <a:r>
              <a:rPr lang="en-US" sz="1700" dirty="0" err="1">
                <a:solidFill>
                  <a:prstClr val="white"/>
                </a:solidFill>
                <a:latin typeface="Arial Black"/>
                <a:cs typeface="Arial Black"/>
              </a:rPr>
              <a:t>Ejemplo</a:t>
            </a:r>
            <a:r>
              <a:rPr lang="en-US" sz="1700" dirty="0">
                <a:solidFill>
                  <a:prstClr val="white"/>
                </a:solidFill>
                <a:latin typeface="Arial Black"/>
                <a:cs typeface="Arial Black"/>
              </a:rPr>
              <a:t>: Art. 77 </a:t>
            </a:r>
            <a:r>
              <a:rPr lang="en-US" sz="1700" dirty="0" err="1">
                <a:solidFill>
                  <a:prstClr val="white"/>
                </a:solidFill>
                <a:latin typeface="Arial Black"/>
                <a:cs typeface="Arial Black"/>
              </a:rPr>
              <a:t>fracc</a:t>
            </a:r>
            <a:r>
              <a:rPr lang="en-US" sz="1700" dirty="0">
                <a:solidFill>
                  <a:prstClr val="white"/>
                </a:solidFill>
                <a:latin typeface="Arial Black"/>
                <a:cs typeface="Arial Black"/>
              </a:rPr>
              <a:t>. I</a:t>
            </a:r>
          </a:p>
        </p:txBody>
      </p:sp>
    </p:spTree>
    <p:extLst>
      <p:ext uri="{BB962C8B-B14F-4D97-AF65-F5344CB8AC3E}">
        <p14:creationId xmlns:p14="http://schemas.microsoft.com/office/powerpoint/2010/main" val="35402177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57162" y="1971675"/>
            <a:ext cx="8829675" cy="29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4" name="Grupo 3"/>
          <p:cNvGrpSpPr/>
          <p:nvPr/>
        </p:nvGrpSpPr>
        <p:grpSpPr>
          <a:xfrm>
            <a:off x="5927649" y="250339"/>
            <a:ext cx="3216351" cy="684844"/>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145295" y="250339"/>
            <a:ext cx="2998705" cy="399020"/>
          </a:xfrm>
          <a:prstGeom prst="rect">
            <a:avLst/>
          </a:prstGeom>
          <a:noFill/>
        </p:spPr>
        <p:txBody>
          <a:bodyPr wrap="square" rtlCol="0">
            <a:spAutoFit/>
          </a:bodyPr>
          <a:lstStyle/>
          <a:p>
            <a:pPr algn="ctr" defTabSz="676645"/>
            <a:r>
              <a:rPr lang="es-MX" sz="1993" dirty="0">
                <a:solidFill>
                  <a:prstClr val="white"/>
                </a:solidFill>
                <a:latin typeface="Arial Black"/>
                <a:cs typeface="Arial Black"/>
              </a:rPr>
              <a:t>Formatos</a:t>
            </a:r>
          </a:p>
        </p:txBody>
      </p:sp>
      <p:sp>
        <p:nvSpPr>
          <p:cNvPr id="3" name="Marcador de número de diapositiva 2"/>
          <p:cNvSpPr>
            <a:spLocks noGrp="1"/>
          </p:cNvSpPr>
          <p:nvPr>
            <p:ph type="sldNum" sz="quarter" idx="12"/>
          </p:nvPr>
        </p:nvSpPr>
        <p:spPr/>
        <p:txBody>
          <a:bodyPr/>
          <a:lstStyle/>
          <a:p>
            <a:fld id="{D8F55B15-47A6-4AD0-991D-66EC9D8959F2}" type="slidenum">
              <a:rPr lang="es-MX" smtClean="0">
                <a:solidFill>
                  <a:prstClr val="black">
                    <a:tint val="75000"/>
                  </a:prstClr>
                </a:solidFill>
              </a:rPr>
              <a:pPr/>
              <a:t>41</a:t>
            </a:fld>
            <a:endParaRPr lang="es-MX">
              <a:solidFill>
                <a:prstClr val="black">
                  <a:tint val="75000"/>
                </a:prstClr>
              </a:solidFill>
            </a:endParaRPr>
          </a:p>
        </p:txBody>
      </p:sp>
    </p:spTree>
    <p:extLst>
      <p:ext uri="{BB962C8B-B14F-4D97-AF65-F5344CB8AC3E}">
        <p14:creationId xmlns:p14="http://schemas.microsoft.com/office/powerpoint/2010/main" val="15938701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5927649" y="250338"/>
            <a:ext cx="3216351" cy="710403"/>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052285" y="406029"/>
            <a:ext cx="2998705" cy="399020"/>
          </a:xfrm>
          <a:prstGeom prst="rect">
            <a:avLst/>
          </a:prstGeom>
          <a:noFill/>
        </p:spPr>
        <p:txBody>
          <a:bodyPr wrap="square" rtlCol="0">
            <a:spAutoFit/>
          </a:bodyPr>
          <a:lstStyle/>
          <a:p>
            <a:pPr algn="ctr" defTabSz="676645"/>
            <a:r>
              <a:rPr lang="en-US" sz="1993" dirty="0">
                <a:solidFill>
                  <a:prstClr val="white"/>
                </a:solidFill>
                <a:latin typeface="Arial Black"/>
                <a:cs typeface="Arial Black"/>
              </a:rPr>
              <a:t>CONTENIDO</a:t>
            </a:r>
          </a:p>
        </p:txBody>
      </p:sp>
      <p:sp>
        <p:nvSpPr>
          <p:cNvPr id="2" name="Marcador de número de diapositiva 1"/>
          <p:cNvSpPr>
            <a:spLocks noGrp="1"/>
          </p:cNvSpPr>
          <p:nvPr>
            <p:ph type="sldNum" sz="quarter" idx="12"/>
          </p:nvPr>
        </p:nvSpPr>
        <p:spPr/>
        <p:txBody>
          <a:bodyPr/>
          <a:lstStyle/>
          <a:p>
            <a:fld id="{D8F55B15-47A6-4AD0-991D-66EC9D8959F2}" type="slidenum">
              <a:rPr lang="es-MX" smtClean="0">
                <a:solidFill>
                  <a:prstClr val="black">
                    <a:tint val="75000"/>
                  </a:prstClr>
                </a:solidFill>
              </a:rPr>
              <a:pPr/>
              <a:t>42</a:t>
            </a:fld>
            <a:endParaRPr lang="es-MX">
              <a:solidFill>
                <a:prstClr val="black">
                  <a:tint val="75000"/>
                </a:prstClr>
              </a:solidFill>
            </a:endParaRPr>
          </a:p>
        </p:txBody>
      </p:sp>
      <p:sp>
        <p:nvSpPr>
          <p:cNvPr id="3" name="Rectángulo 2"/>
          <p:cNvSpPr/>
          <p:nvPr/>
        </p:nvSpPr>
        <p:spPr>
          <a:xfrm>
            <a:off x="1338943" y="1230068"/>
            <a:ext cx="7426778" cy="5447645"/>
          </a:xfrm>
          <a:prstGeom prst="rect">
            <a:avLst/>
          </a:prstGeom>
        </p:spPr>
        <p:txBody>
          <a:bodyPr wrap="square">
            <a:spAutoFit/>
          </a:bodyPr>
          <a:lstStyle/>
          <a:p>
            <a:pPr marL="342900" indent="-342900" algn="just">
              <a:spcBef>
                <a:spcPts val="400"/>
              </a:spcBef>
              <a:spcAft>
                <a:spcPts val="400"/>
              </a:spcAft>
              <a:buAutoNum type="arabicPeriod"/>
            </a:pPr>
            <a:r>
              <a:rPr lang="es-MX" sz="1200" dirty="0">
                <a:solidFill>
                  <a:prstClr val="black"/>
                </a:solidFill>
                <a:latin typeface="Arial Black" panose="020B0A04020102020204" pitchFamily="34" charset="0"/>
              </a:rPr>
              <a:t>Contexto</a:t>
            </a:r>
          </a:p>
          <a:p>
            <a:pPr algn="just">
              <a:spcBef>
                <a:spcPts val="400"/>
              </a:spcBef>
              <a:spcAft>
                <a:spcPts val="400"/>
              </a:spcAft>
            </a:pPr>
            <a:r>
              <a:rPr lang="es-MX" sz="1200" dirty="0">
                <a:solidFill>
                  <a:schemeClr val="accent5"/>
                </a:solidFill>
                <a:latin typeface="Arial Black" panose="020B0A04020102020204" pitchFamily="34" charset="0"/>
              </a:rPr>
              <a:t>	</a:t>
            </a:r>
            <a:r>
              <a:rPr lang="es-MX" sz="1200" dirty="0">
                <a:latin typeface="Arial Black" panose="020B0A04020102020204" pitchFamily="34" charset="0"/>
              </a:rPr>
              <a:t>a) Evolución del marco Normativo</a:t>
            </a:r>
          </a:p>
          <a:p>
            <a:pPr algn="just">
              <a:spcBef>
                <a:spcPts val="400"/>
              </a:spcBef>
              <a:spcAft>
                <a:spcPts val="400"/>
              </a:spcAft>
            </a:pPr>
            <a:r>
              <a:rPr lang="es-MX" sz="1200" dirty="0">
                <a:latin typeface="Arial Black" panose="020B0A04020102020204" pitchFamily="34" charset="0"/>
              </a:rPr>
              <a:t>	b) Comparativo armonización </a:t>
            </a:r>
          </a:p>
          <a:p>
            <a:pPr algn="just">
              <a:spcBef>
                <a:spcPts val="400"/>
              </a:spcBef>
              <a:spcAft>
                <a:spcPts val="400"/>
              </a:spcAft>
            </a:pPr>
            <a:r>
              <a:rPr lang="es-MX" sz="1200" dirty="0">
                <a:latin typeface="Arial Black" panose="020B0A04020102020204" pitchFamily="34" charset="0"/>
              </a:rPr>
              <a:t>	c) Responsables</a:t>
            </a:r>
          </a:p>
          <a:p>
            <a:pPr marL="1543050" lvl="3" indent="-171450" algn="just">
              <a:spcBef>
                <a:spcPts val="400"/>
              </a:spcBef>
              <a:spcAft>
                <a:spcPts val="400"/>
              </a:spcAft>
              <a:buFont typeface="Arial" panose="020B0604020202020204" pitchFamily="34" charset="0"/>
              <a:buChar char="•"/>
            </a:pPr>
            <a:r>
              <a:rPr lang="es-MX" sz="1200" dirty="0">
                <a:latin typeface="Arial Black" panose="020B0A04020102020204" pitchFamily="34" charset="0"/>
              </a:rPr>
              <a:t>Area Administrativa</a:t>
            </a:r>
          </a:p>
          <a:p>
            <a:pPr marL="1543050" lvl="3" indent="-171450" algn="just">
              <a:spcBef>
                <a:spcPts val="400"/>
              </a:spcBef>
              <a:spcAft>
                <a:spcPts val="400"/>
              </a:spcAft>
              <a:buFont typeface="Arial" panose="020B0604020202020204" pitchFamily="34" charset="0"/>
              <a:buChar char="•"/>
            </a:pPr>
            <a:r>
              <a:rPr lang="es-MX" sz="1200" dirty="0">
                <a:latin typeface="Arial Black" panose="020B0A04020102020204" pitchFamily="34" charset="0"/>
              </a:rPr>
              <a:t>Unidad de Transparencia</a:t>
            </a:r>
          </a:p>
          <a:p>
            <a:pPr marL="1543050" lvl="3" indent="-171450" algn="just">
              <a:spcBef>
                <a:spcPts val="400"/>
              </a:spcBef>
              <a:spcAft>
                <a:spcPts val="400"/>
              </a:spcAft>
              <a:buFont typeface="Arial" panose="020B0604020202020204" pitchFamily="34" charset="0"/>
              <a:buChar char="•"/>
            </a:pPr>
            <a:r>
              <a:rPr lang="es-MX" sz="1200" dirty="0">
                <a:latin typeface="Arial Black" panose="020B0A04020102020204" pitchFamily="34" charset="0"/>
              </a:rPr>
              <a:t>Comité de Transparencia</a:t>
            </a:r>
          </a:p>
          <a:p>
            <a:pPr algn="just">
              <a:spcBef>
                <a:spcPts val="400"/>
              </a:spcBef>
              <a:spcAft>
                <a:spcPts val="400"/>
              </a:spcAft>
            </a:pPr>
            <a:r>
              <a:rPr lang="es-MX" sz="1200" dirty="0">
                <a:solidFill>
                  <a:prstClr val="black"/>
                </a:solidFill>
                <a:latin typeface="Arial Black" panose="020B0A04020102020204" pitchFamily="34" charset="0"/>
              </a:rPr>
              <a:t>2. Obligaciones de Transparencia</a:t>
            </a:r>
          </a:p>
          <a:p>
            <a:pPr algn="just">
              <a:spcBef>
                <a:spcPts val="400"/>
              </a:spcBef>
              <a:spcAft>
                <a:spcPts val="400"/>
              </a:spcAft>
            </a:pPr>
            <a:r>
              <a:rPr lang="es-MX" sz="1200" dirty="0">
                <a:solidFill>
                  <a:prstClr val="black"/>
                </a:solidFill>
                <a:latin typeface="Arial Black" panose="020B0A04020102020204" pitchFamily="34" charset="0"/>
              </a:rPr>
              <a:t>	a) Tabla de aplicabilidad</a:t>
            </a:r>
          </a:p>
          <a:p>
            <a:pPr algn="just">
              <a:spcBef>
                <a:spcPts val="400"/>
              </a:spcBef>
              <a:spcAft>
                <a:spcPts val="400"/>
              </a:spcAft>
            </a:pPr>
            <a:r>
              <a:rPr lang="es-MX" sz="1200" dirty="0">
                <a:solidFill>
                  <a:prstClr val="black"/>
                </a:solidFill>
                <a:latin typeface="Arial Black" panose="020B0A04020102020204" pitchFamily="34" charset="0"/>
              </a:rPr>
              <a:t>	b) Tabla de actualización y conservación de la Información</a:t>
            </a:r>
          </a:p>
          <a:p>
            <a:pPr algn="just">
              <a:spcBef>
                <a:spcPts val="400"/>
              </a:spcBef>
              <a:spcAft>
                <a:spcPts val="400"/>
              </a:spcAft>
            </a:pPr>
            <a:r>
              <a:rPr lang="es-MX" sz="1200" dirty="0">
                <a:solidFill>
                  <a:prstClr val="black"/>
                </a:solidFill>
                <a:latin typeface="Arial Black" panose="020B0A04020102020204" pitchFamily="34" charset="0"/>
              </a:rPr>
              <a:t>	c) Obligaciones Comunes</a:t>
            </a:r>
          </a:p>
          <a:p>
            <a:pPr algn="just">
              <a:spcBef>
                <a:spcPts val="400"/>
              </a:spcBef>
              <a:spcAft>
                <a:spcPts val="400"/>
              </a:spcAft>
            </a:pPr>
            <a:r>
              <a:rPr lang="es-MX" sz="1200" dirty="0">
                <a:solidFill>
                  <a:prstClr val="black"/>
                </a:solidFill>
                <a:latin typeface="Arial Black" panose="020B0A04020102020204" pitchFamily="34" charset="0"/>
              </a:rPr>
              <a:t>	d) Obligaciones Especificas</a:t>
            </a:r>
          </a:p>
          <a:p>
            <a:pPr algn="just">
              <a:spcBef>
                <a:spcPts val="400"/>
              </a:spcBef>
              <a:spcAft>
                <a:spcPts val="400"/>
              </a:spcAft>
            </a:pPr>
            <a:r>
              <a:rPr lang="es-MX" sz="1200" dirty="0">
                <a:solidFill>
                  <a:srgbClr val="0070C0"/>
                </a:solidFill>
                <a:latin typeface="Arial Black" panose="020B0A04020102020204" pitchFamily="34" charset="0"/>
              </a:rPr>
              <a:t>3. Lineamientos Técnicos Generales</a:t>
            </a:r>
          </a:p>
          <a:p>
            <a:pPr algn="just">
              <a:spcBef>
                <a:spcPts val="400"/>
              </a:spcBef>
              <a:spcAft>
                <a:spcPts val="400"/>
              </a:spcAft>
            </a:pPr>
            <a:r>
              <a:rPr lang="es-MX" sz="1200" dirty="0">
                <a:solidFill>
                  <a:srgbClr val="0070C0"/>
                </a:solidFill>
                <a:latin typeface="Arial Black" panose="020B0A04020102020204" pitchFamily="34" charset="0"/>
              </a:rPr>
              <a:t>	</a:t>
            </a:r>
            <a:r>
              <a:rPr lang="es-MX" sz="1200" dirty="0">
                <a:solidFill>
                  <a:prstClr val="black"/>
                </a:solidFill>
                <a:latin typeface="Arial Black" panose="020B0A04020102020204" pitchFamily="34" charset="0"/>
              </a:rPr>
              <a:t>a) Estructura</a:t>
            </a:r>
          </a:p>
          <a:p>
            <a:pPr algn="just">
              <a:spcBef>
                <a:spcPts val="400"/>
              </a:spcBef>
              <a:spcAft>
                <a:spcPts val="400"/>
              </a:spcAft>
            </a:pPr>
            <a:r>
              <a:rPr lang="es-MX" sz="1200" dirty="0">
                <a:solidFill>
                  <a:srgbClr val="0070C0"/>
                </a:solidFill>
                <a:latin typeface="Arial Black" panose="020B0A04020102020204" pitchFamily="34" charset="0"/>
              </a:rPr>
              <a:t>	</a:t>
            </a:r>
            <a:r>
              <a:rPr lang="es-MX" sz="1200" dirty="0">
                <a:solidFill>
                  <a:srgbClr val="00B050"/>
                </a:solidFill>
                <a:latin typeface="Arial Black" panose="020B0A04020102020204" pitchFamily="34" charset="0"/>
              </a:rPr>
              <a:t>b) Contenido </a:t>
            </a:r>
          </a:p>
          <a:p>
            <a:pPr algn="just">
              <a:spcBef>
                <a:spcPts val="400"/>
              </a:spcBef>
              <a:spcAft>
                <a:spcPts val="400"/>
              </a:spcAft>
            </a:pPr>
            <a:r>
              <a:rPr lang="es-MX" sz="1200" dirty="0">
                <a:solidFill>
                  <a:prstClr val="black"/>
                </a:solidFill>
                <a:latin typeface="Arial Black" panose="020B0A04020102020204" pitchFamily="34" charset="0"/>
              </a:rPr>
              <a:t>4. Aplicaciones Tecnológicas para cumplimiento y soporte  materia de transparencia</a:t>
            </a:r>
          </a:p>
          <a:p>
            <a:pPr algn="just">
              <a:spcBef>
                <a:spcPts val="400"/>
              </a:spcBef>
              <a:spcAft>
                <a:spcPts val="400"/>
              </a:spcAft>
            </a:pPr>
            <a:r>
              <a:rPr lang="es-MX" sz="1200" dirty="0">
                <a:solidFill>
                  <a:prstClr val="black"/>
                </a:solidFill>
                <a:latin typeface="Arial Black" panose="020B0A04020102020204" pitchFamily="34" charset="0"/>
              </a:rPr>
              <a:t>	a) PNT</a:t>
            </a:r>
          </a:p>
          <a:p>
            <a:pPr algn="just">
              <a:spcBef>
                <a:spcPts val="400"/>
              </a:spcBef>
              <a:spcAft>
                <a:spcPts val="400"/>
              </a:spcAft>
            </a:pPr>
            <a:r>
              <a:rPr lang="es-MX" sz="1200" dirty="0">
                <a:solidFill>
                  <a:prstClr val="black"/>
                </a:solidFill>
                <a:latin typeface="Arial Black" panose="020B0A04020102020204" pitchFamily="34" charset="0"/>
              </a:rPr>
              <a:t>	b) Infomex</a:t>
            </a:r>
          </a:p>
          <a:p>
            <a:pPr algn="just">
              <a:spcBef>
                <a:spcPts val="400"/>
              </a:spcBef>
              <a:spcAft>
                <a:spcPts val="400"/>
              </a:spcAft>
            </a:pPr>
            <a:r>
              <a:rPr lang="es-MX" sz="1200" dirty="0">
                <a:solidFill>
                  <a:prstClr val="black"/>
                </a:solidFill>
                <a:latin typeface="Arial Black" panose="020B0A04020102020204" pitchFamily="34" charset="0"/>
              </a:rPr>
              <a:t>	c) INTRANET</a:t>
            </a:r>
          </a:p>
        </p:txBody>
      </p:sp>
    </p:spTree>
    <p:extLst>
      <p:ext uri="{BB962C8B-B14F-4D97-AF65-F5344CB8AC3E}">
        <p14:creationId xmlns:p14="http://schemas.microsoft.com/office/powerpoint/2010/main" val="30405902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132608" y="1880754"/>
            <a:ext cx="7399831" cy="3996517"/>
          </a:xfrm>
        </p:spPr>
        <p:txBody>
          <a:bodyPr>
            <a:noAutofit/>
          </a:bodyPr>
          <a:lstStyle/>
          <a:p>
            <a:pPr marL="0" indent="0" algn="just">
              <a:buNone/>
            </a:pPr>
            <a:r>
              <a:rPr lang="es-MX" sz="2000" dirty="0">
                <a:latin typeface="Arial Black" panose="020B0A04020102020204" pitchFamily="34" charset="0"/>
                <a:cs typeface="Arial" panose="020B0604020202020204" pitchFamily="34" charset="0"/>
              </a:rPr>
              <a:t>Lineamiento </a:t>
            </a:r>
            <a:r>
              <a:rPr lang="es-MX" sz="2000" dirty="0">
                <a:solidFill>
                  <a:schemeClr val="accent2">
                    <a:lumMod val="75000"/>
                  </a:schemeClr>
                </a:solidFill>
                <a:latin typeface="Arial Black" panose="020B0A04020102020204" pitchFamily="34" charset="0"/>
                <a:cs typeface="Arial" panose="020B0604020202020204" pitchFamily="34" charset="0"/>
              </a:rPr>
              <a:t>primero</a:t>
            </a:r>
            <a:r>
              <a:rPr lang="es-MX" sz="2000" dirty="0">
                <a:latin typeface="Arial Black" panose="020B0A04020102020204" pitchFamily="34" charset="0"/>
                <a:cs typeface="Arial" panose="020B0604020202020204" pitchFamily="34" charset="0"/>
              </a:rPr>
              <a:t> Son de </a:t>
            </a:r>
            <a:r>
              <a:rPr lang="es-MX" sz="2000" b="1" dirty="0">
                <a:solidFill>
                  <a:srgbClr val="0070C0"/>
                </a:solidFill>
                <a:latin typeface="Arial Black" panose="020B0A04020102020204" pitchFamily="34" charset="0"/>
                <a:cs typeface="Arial" panose="020B0604020202020204" pitchFamily="34" charset="0"/>
              </a:rPr>
              <a:t>observancia obligatoria </a:t>
            </a:r>
            <a:r>
              <a:rPr lang="es-MX" sz="2000" dirty="0">
                <a:latin typeface="Arial Black" panose="020B0A04020102020204" pitchFamily="34" charset="0"/>
                <a:cs typeface="Arial" panose="020B0604020202020204" pitchFamily="34" charset="0"/>
              </a:rPr>
              <a:t>(federal, estatal y municipal) </a:t>
            </a:r>
          </a:p>
          <a:p>
            <a:pPr marL="0" indent="0" algn="just">
              <a:buNone/>
            </a:pPr>
            <a:r>
              <a:rPr lang="es-MX" sz="2000" b="1" dirty="0">
                <a:solidFill>
                  <a:schemeClr val="accent2">
                    <a:lumMod val="75000"/>
                  </a:schemeClr>
                </a:solidFill>
                <a:latin typeface="Arial Black" panose="020B0A04020102020204" pitchFamily="34" charset="0"/>
                <a:cs typeface="Arial" panose="020B0604020202020204" pitchFamily="34" charset="0"/>
              </a:rPr>
              <a:t>Propósito</a:t>
            </a:r>
            <a:r>
              <a:rPr lang="es-MX" sz="2000" b="1" dirty="0">
                <a:solidFill>
                  <a:srgbClr val="0070C0"/>
                </a:solidFill>
                <a:latin typeface="Arial Black" panose="020B0A04020102020204" pitchFamily="34" charset="0"/>
                <a:cs typeface="Arial" panose="020B0604020202020204" pitchFamily="34" charset="0"/>
              </a:rPr>
              <a:t> definir los formatos para publicar la información </a:t>
            </a:r>
            <a:r>
              <a:rPr lang="es-MX" sz="2000" dirty="0">
                <a:latin typeface="Arial Black" panose="020B0A04020102020204" pitchFamily="34" charset="0"/>
                <a:cs typeface="Arial" panose="020B0604020202020204" pitchFamily="34" charset="0"/>
              </a:rPr>
              <a:t>y que sea </a:t>
            </a:r>
            <a:r>
              <a:rPr lang="es-MX" sz="2000" b="1" dirty="0">
                <a:solidFill>
                  <a:srgbClr val="0070C0"/>
                </a:solidFill>
                <a:latin typeface="Arial Black" panose="020B0A04020102020204" pitchFamily="34" charset="0"/>
                <a:cs typeface="Arial" panose="020B0604020202020204" pitchFamily="34" charset="0"/>
              </a:rPr>
              <a:t>veraz, confiable, oportuna, congruente, integral, actualizada, accesible, comprensible y verificable</a:t>
            </a:r>
            <a:r>
              <a:rPr lang="es-MX" sz="2000" dirty="0">
                <a:solidFill>
                  <a:srgbClr val="0070C0"/>
                </a:solidFill>
                <a:latin typeface="Arial Black" panose="020B0A04020102020204" pitchFamily="34" charset="0"/>
                <a:cs typeface="Arial" panose="020B0604020202020204" pitchFamily="34" charset="0"/>
              </a:rPr>
              <a:t>.</a:t>
            </a:r>
          </a:p>
          <a:p>
            <a:pPr marL="0" indent="0" algn="just">
              <a:buNone/>
            </a:pPr>
            <a:r>
              <a:rPr lang="es-MX" sz="2000" b="1" dirty="0">
                <a:solidFill>
                  <a:schemeClr val="accent2">
                    <a:lumMod val="75000"/>
                  </a:schemeClr>
                </a:solidFill>
                <a:latin typeface="Arial Black" panose="020B0A04020102020204" pitchFamily="34" charset="0"/>
                <a:cs typeface="Arial" panose="020B0604020202020204" pitchFamily="34" charset="0"/>
              </a:rPr>
              <a:t>Contemplan</a:t>
            </a:r>
            <a:r>
              <a:rPr lang="es-MX" sz="2000" dirty="0">
                <a:latin typeface="Arial Black" panose="020B0A04020102020204" pitchFamily="34" charset="0"/>
                <a:cs typeface="Arial" panose="020B0604020202020204" pitchFamily="34" charset="0"/>
              </a:rPr>
              <a:t> las especificaciones necesarias para </a:t>
            </a:r>
            <a:r>
              <a:rPr lang="es-MX" sz="2000" b="1" dirty="0">
                <a:solidFill>
                  <a:srgbClr val="0070C0"/>
                </a:solidFill>
                <a:latin typeface="Arial Black" panose="020B0A04020102020204" pitchFamily="34" charset="0"/>
                <a:cs typeface="Arial" panose="020B0604020202020204" pitchFamily="34" charset="0"/>
              </a:rPr>
              <a:t>la homologación</a:t>
            </a:r>
            <a:r>
              <a:rPr lang="es-MX" sz="2000" b="1" dirty="0">
                <a:solidFill>
                  <a:schemeClr val="accent6">
                    <a:lumMod val="75000"/>
                  </a:schemeClr>
                </a:solidFill>
                <a:latin typeface="Arial Black" panose="020B0A04020102020204" pitchFamily="34" charset="0"/>
                <a:cs typeface="Arial" panose="020B0604020202020204" pitchFamily="34" charset="0"/>
              </a:rPr>
              <a:t> </a:t>
            </a:r>
            <a:r>
              <a:rPr lang="es-MX" sz="2000" dirty="0">
                <a:latin typeface="Arial Black" panose="020B0A04020102020204" pitchFamily="34" charset="0"/>
                <a:cs typeface="Arial" panose="020B0604020202020204" pitchFamily="34" charset="0"/>
              </a:rPr>
              <a:t>en la presentación y publicación </a:t>
            </a:r>
            <a:r>
              <a:rPr lang="es-MX" sz="2000" b="1" dirty="0">
                <a:solidFill>
                  <a:srgbClr val="0070C0"/>
                </a:solidFill>
                <a:latin typeface="Arial Black" panose="020B0A04020102020204" pitchFamily="34" charset="0"/>
                <a:cs typeface="Arial" panose="020B0604020202020204" pitchFamily="34" charset="0"/>
              </a:rPr>
              <a:t>de la información</a:t>
            </a:r>
            <a:r>
              <a:rPr lang="es-MX" sz="2000" dirty="0">
                <a:solidFill>
                  <a:srgbClr val="0070C0"/>
                </a:solidFill>
                <a:latin typeface="Arial Black" panose="020B0A04020102020204" pitchFamily="34" charset="0"/>
                <a:cs typeface="Arial" panose="020B0604020202020204" pitchFamily="34" charset="0"/>
              </a:rPr>
              <a:t>,</a:t>
            </a:r>
            <a:r>
              <a:rPr lang="es-MX" sz="2000" dirty="0">
                <a:latin typeface="Arial Black" panose="020B0A04020102020204" pitchFamily="34" charset="0"/>
                <a:cs typeface="Arial" panose="020B0604020202020204" pitchFamily="34" charset="0"/>
              </a:rPr>
              <a:t> al tiempo que detallan los </a:t>
            </a:r>
            <a:r>
              <a:rPr lang="es-MX" sz="2000" b="1" dirty="0">
                <a:solidFill>
                  <a:srgbClr val="0070C0"/>
                </a:solidFill>
                <a:latin typeface="Arial Black" panose="020B0A04020102020204" pitchFamily="34" charset="0"/>
                <a:cs typeface="Arial" panose="020B0604020202020204" pitchFamily="34" charset="0"/>
              </a:rPr>
              <a:t>criterios mínimos</a:t>
            </a:r>
            <a:r>
              <a:rPr lang="es-MX" sz="2000" dirty="0">
                <a:latin typeface="Arial Black" panose="020B0A04020102020204" pitchFamily="34" charset="0"/>
                <a:cs typeface="Arial" panose="020B0604020202020204" pitchFamily="34" charset="0"/>
              </a:rPr>
              <a:t>, tanto de </a:t>
            </a:r>
            <a:r>
              <a:rPr lang="es-MX" sz="2000" b="1" dirty="0">
                <a:solidFill>
                  <a:schemeClr val="accent1">
                    <a:lumMod val="75000"/>
                  </a:schemeClr>
                </a:solidFill>
                <a:latin typeface="Arial Black" panose="020B0A04020102020204" pitchFamily="34" charset="0"/>
                <a:cs typeface="Arial" panose="020B0604020202020204" pitchFamily="34" charset="0"/>
              </a:rPr>
              <a:t>contenido</a:t>
            </a:r>
            <a:r>
              <a:rPr lang="es-MX" sz="2000" dirty="0">
                <a:solidFill>
                  <a:schemeClr val="accent1">
                    <a:lumMod val="75000"/>
                  </a:schemeClr>
                </a:solidFill>
                <a:latin typeface="Arial Black" panose="020B0A04020102020204" pitchFamily="34" charset="0"/>
                <a:cs typeface="Arial" panose="020B0604020202020204" pitchFamily="34" charset="0"/>
              </a:rPr>
              <a:t> </a:t>
            </a:r>
            <a:r>
              <a:rPr lang="es-MX" sz="2000" dirty="0">
                <a:latin typeface="Arial Black" panose="020B0A04020102020204" pitchFamily="34" charset="0"/>
                <a:cs typeface="Arial" panose="020B0604020202020204" pitchFamily="34" charset="0"/>
              </a:rPr>
              <a:t>como de </a:t>
            </a:r>
            <a:r>
              <a:rPr lang="es-MX" sz="2000" b="1" dirty="0">
                <a:solidFill>
                  <a:srgbClr val="0070C0"/>
                </a:solidFill>
                <a:latin typeface="Arial Black" panose="020B0A04020102020204" pitchFamily="34" charset="0"/>
                <a:cs typeface="Arial" panose="020B0604020202020204" pitchFamily="34" charset="0"/>
              </a:rPr>
              <a:t>forma</a:t>
            </a:r>
            <a:r>
              <a:rPr lang="es-MX" sz="2000" dirty="0">
                <a:latin typeface="Arial Black" panose="020B0A04020102020204" pitchFamily="34" charset="0"/>
                <a:cs typeface="Arial" panose="020B0604020202020204" pitchFamily="34" charset="0"/>
              </a:rPr>
              <a:t>, que los sujetos obligados deberán tomar en consideración al preparar la información que publicarán para cumplir con sus obligaciones de transparencia.</a:t>
            </a:r>
          </a:p>
          <a:p>
            <a:pPr marL="0" indent="0" algn="just">
              <a:buNone/>
            </a:pPr>
            <a:endParaRPr lang="es-ES" sz="1050" dirty="0">
              <a:latin typeface="Arial Black" panose="020B0A04020102020204" pitchFamily="34" charset="0"/>
            </a:endParaRPr>
          </a:p>
        </p:txBody>
      </p:sp>
      <p:grpSp>
        <p:nvGrpSpPr>
          <p:cNvPr id="5" name="Grupo 4"/>
          <p:cNvGrpSpPr/>
          <p:nvPr/>
        </p:nvGrpSpPr>
        <p:grpSpPr>
          <a:xfrm>
            <a:off x="5927649" y="250339"/>
            <a:ext cx="3216351" cy="684844"/>
            <a:chOff x="5240215" y="1005843"/>
            <a:chExt cx="4840410" cy="1069113"/>
          </a:xfrm>
        </p:grpSpPr>
        <p:sp>
          <p:nvSpPr>
            <p:cNvPr id="6" name="Redondear rectángulo de esquina sencilla 5"/>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7" name="Rectángulo redondeado 6"/>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8" name="TextBox 4"/>
          <p:cNvSpPr txBox="1"/>
          <p:nvPr/>
        </p:nvSpPr>
        <p:spPr>
          <a:xfrm>
            <a:off x="6052285" y="393251"/>
            <a:ext cx="2998705" cy="399020"/>
          </a:xfrm>
          <a:prstGeom prst="rect">
            <a:avLst/>
          </a:prstGeom>
          <a:noFill/>
        </p:spPr>
        <p:txBody>
          <a:bodyPr wrap="square" rtlCol="0">
            <a:spAutoFit/>
          </a:bodyPr>
          <a:lstStyle/>
          <a:p>
            <a:pPr algn="ctr" defTabSz="676645"/>
            <a:r>
              <a:rPr lang="es-MX" sz="1993" dirty="0">
                <a:solidFill>
                  <a:prstClr val="white"/>
                </a:solidFill>
                <a:latin typeface="Arial Black"/>
                <a:cs typeface="Arial Black"/>
              </a:rPr>
              <a:t>Naturaleza</a:t>
            </a:r>
          </a:p>
        </p:txBody>
      </p:sp>
      <p:sp>
        <p:nvSpPr>
          <p:cNvPr id="2" name="Marcador de número de diapositiva 1"/>
          <p:cNvSpPr>
            <a:spLocks noGrp="1"/>
          </p:cNvSpPr>
          <p:nvPr>
            <p:ph type="sldNum" sz="quarter" idx="12"/>
          </p:nvPr>
        </p:nvSpPr>
        <p:spPr/>
        <p:txBody>
          <a:bodyPr/>
          <a:lstStyle/>
          <a:p>
            <a:fld id="{D8F55B15-47A6-4AD0-991D-66EC9D8959F2}" type="slidenum">
              <a:rPr lang="es-MX" smtClean="0">
                <a:solidFill>
                  <a:prstClr val="black">
                    <a:tint val="75000"/>
                  </a:prstClr>
                </a:solidFill>
              </a:rPr>
              <a:pPr/>
              <a:t>43</a:t>
            </a:fld>
            <a:endParaRPr lang="es-MX">
              <a:solidFill>
                <a:prstClr val="black">
                  <a:tint val="75000"/>
                </a:prstClr>
              </a:solidFill>
            </a:endParaRPr>
          </a:p>
        </p:txBody>
      </p:sp>
    </p:spTree>
    <p:extLst>
      <p:ext uri="{BB962C8B-B14F-4D97-AF65-F5344CB8AC3E}">
        <p14:creationId xmlns:p14="http://schemas.microsoft.com/office/powerpoint/2010/main" val="2733579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1268760"/>
            <a:ext cx="7992888" cy="936104"/>
          </a:xfrm>
        </p:spPr>
        <p:txBody>
          <a:bodyPr>
            <a:normAutofit/>
          </a:bodyPr>
          <a:lstStyle/>
          <a:p>
            <a:pPr marL="0" indent="0" algn="just">
              <a:buNone/>
            </a:pPr>
            <a:r>
              <a:rPr lang="es-MX" sz="2000" dirty="0">
                <a:solidFill>
                  <a:schemeClr val="tx1"/>
                </a:solidFill>
                <a:latin typeface="Arial Black" panose="020B0A04020102020204" pitchFamily="34" charset="0"/>
                <a:cs typeface="Arial" panose="020B0604020202020204" pitchFamily="34" charset="0"/>
              </a:rPr>
              <a:t>Lineamiento </a:t>
            </a:r>
            <a:r>
              <a:rPr lang="es-MX" sz="2000" b="1" dirty="0">
                <a:solidFill>
                  <a:srgbClr val="FB6305"/>
                </a:solidFill>
                <a:latin typeface="Arial Black" panose="020B0A04020102020204" pitchFamily="34" charset="0"/>
                <a:cs typeface="Arial" panose="020B0604020202020204" pitchFamily="34" charset="0"/>
              </a:rPr>
              <a:t>Segundo</a:t>
            </a:r>
            <a:r>
              <a:rPr lang="es-MX" sz="2000" dirty="0">
                <a:solidFill>
                  <a:schemeClr val="tx1"/>
                </a:solidFill>
                <a:latin typeface="Arial Black" panose="020B0A04020102020204" pitchFamily="34" charset="0"/>
                <a:cs typeface="Arial" panose="020B0604020202020204" pitchFamily="34" charset="0"/>
              </a:rPr>
              <a:t>, hace una relación de términos contenidos en el documento con lo cual se evita la interpretación.</a:t>
            </a:r>
            <a:endParaRPr lang="es-MX" sz="2000" dirty="0">
              <a:solidFill>
                <a:schemeClr val="accent6">
                  <a:lumMod val="75000"/>
                </a:schemeClr>
              </a:solidFill>
              <a:latin typeface="Arial Black" panose="020B0A04020102020204" pitchFamily="34" charset="0"/>
              <a:cs typeface="Arial" panose="020B0604020202020204" pitchFamily="34" charset="0"/>
            </a:endParaRPr>
          </a:p>
          <a:p>
            <a:pPr marL="0" indent="0" algn="just">
              <a:buNone/>
            </a:pPr>
            <a:endParaRPr lang="es-ES" sz="2000" dirty="0">
              <a:latin typeface="Arial Black" panose="020B0A04020102020204" pitchFamily="34" charset="0"/>
            </a:endParaRPr>
          </a:p>
        </p:txBody>
      </p:sp>
      <p:grpSp>
        <p:nvGrpSpPr>
          <p:cNvPr id="11" name="10 Grupo"/>
          <p:cNvGrpSpPr/>
          <p:nvPr/>
        </p:nvGrpSpPr>
        <p:grpSpPr>
          <a:xfrm>
            <a:off x="2587264" y="2383348"/>
            <a:ext cx="3927193" cy="2257425"/>
            <a:chOff x="3120419" y="2300288"/>
            <a:chExt cx="3927193" cy="2257425"/>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0419" y="2300288"/>
              <a:ext cx="3076575" cy="225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926244" y="3102930"/>
              <a:ext cx="3121368" cy="1200329"/>
            </a:xfrm>
            <a:prstGeom prst="rect">
              <a:avLst/>
            </a:prstGeom>
            <a:noFill/>
          </p:spPr>
          <p:txBody>
            <a:bodyPr wrap="none" rtlCol="0">
              <a:spAutoFit/>
            </a:bodyPr>
            <a:lstStyle/>
            <a:p>
              <a:pPr algn="ctr"/>
              <a:r>
                <a:rPr lang="es-ES" b="1" dirty="0">
                  <a:solidFill>
                    <a:schemeClr val="accent3">
                      <a:lumMod val="75000"/>
                    </a:schemeClr>
                  </a:solidFill>
                  <a:latin typeface="Arial Black" panose="020B0A04020102020204" pitchFamily="34" charset="0"/>
                </a:rPr>
                <a:t>Lineamientos Técnicos</a:t>
              </a:r>
            </a:p>
            <a:p>
              <a:pPr algn="ctr"/>
              <a:r>
                <a:rPr lang="es-ES" b="1" dirty="0">
                  <a:solidFill>
                    <a:schemeClr val="accent3">
                      <a:lumMod val="75000"/>
                    </a:schemeClr>
                  </a:solidFill>
                  <a:latin typeface="Arial Black" panose="020B0A04020102020204" pitchFamily="34" charset="0"/>
                </a:rPr>
                <a:t>Generales de</a:t>
              </a:r>
            </a:p>
            <a:p>
              <a:pPr algn="ctr"/>
              <a:r>
                <a:rPr lang="es-ES" b="1" dirty="0">
                  <a:solidFill>
                    <a:schemeClr val="accent3">
                      <a:lumMod val="75000"/>
                    </a:schemeClr>
                  </a:solidFill>
                  <a:latin typeface="Arial Black" panose="020B0A04020102020204" pitchFamily="34" charset="0"/>
                </a:rPr>
                <a:t>Obligaciones de</a:t>
              </a:r>
            </a:p>
            <a:p>
              <a:pPr algn="ctr"/>
              <a:r>
                <a:rPr lang="es-ES" b="1" dirty="0">
                  <a:solidFill>
                    <a:schemeClr val="accent3">
                      <a:lumMod val="75000"/>
                    </a:schemeClr>
                  </a:solidFill>
                  <a:latin typeface="Arial Black" panose="020B0A04020102020204" pitchFamily="34" charset="0"/>
                </a:rPr>
                <a:t>Transparencia</a:t>
              </a:r>
            </a:p>
          </p:txBody>
        </p:sp>
      </p:grpSp>
      <p:sp>
        <p:nvSpPr>
          <p:cNvPr id="4" name="3 CuadroTexto"/>
          <p:cNvSpPr txBox="1"/>
          <p:nvPr/>
        </p:nvSpPr>
        <p:spPr>
          <a:xfrm>
            <a:off x="1164620" y="2349834"/>
            <a:ext cx="778291" cy="369332"/>
          </a:xfrm>
          <a:prstGeom prst="rect">
            <a:avLst/>
          </a:prstGeom>
          <a:noFill/>
        </p:spPr>
        <p:txBody>
          <a:bodyPr wrap="none" rtlCol="0">
            <a:spAutoFit/>
          </a:bodyPr>
          <a:lstStyle/>
          <a:p>
            <a:pPr algn="ctr"/>
            <a:r>
              <a:rPr lang="es-ES" b="1" dirty="0">
                <a:solidFill>
                  <a:schemeClr val="accent1">
                    <a:lumMod val="75000"/>
                  </a:schemeClr>
                </a:solidFill>
                <a:latin typeface="Arial Black" panose="020B0A04020102020204" pitchFamily="34" charset="0"/>
              </a:rPr>
              <a:t>Área</a:t>
            </a:r>
          </a:p>
        </p:txBody>
      </p:sp>
      <p:sp>
        <p:nvSpPr>
          <p:cNvPr id="5" name="4 CuadroTexto"/>
          <p:cNvSpPr txBox="1"/>
          <p:nvPr/>
        </p:nvSpPr>
        <p:spPr>
          <a:xfrm>
            <a:off x="762619" y="3692933"/>
            <a:ext cx="1582293" cy="646331"/>
          </a:xfrm>
          <a:prstGeom prst="rect">
            <a:avLst/>
          </a:prstGeom>
          <a:noFill/>
        </p:spPr>
        <p:txBody>
          <a:bodyPr wrap="none" rtlCol="0">
            <a:spAutoFit/>
          </a:bodyPr>
          <a:lstStyle/>
          <a:p>
            <a:pPr algn="ctr"/>
            <a:r>
              <a:rPr lang="es-ES" b="1" dirty="0">
                <a:solidFill>
                  <a:schemeClr val="accent5">
                    <a:lumMod val="50000"/>
                  </a:schemeClr>
                </a:solidFill>
                <a:latin typeface="Arial Black" panose="020B0A04020102020204" pitchFamily="34" charset="0"/>
              </a:rPr>
              <a:t>Datos</a:t>
            </a:r>
          </a:p>
          <a:p>
            <a:pPr algn="ctr"/>
            <a:r>
              <a:rPr lang="es-ES" b="1" dirty="0">
                <a:solidFill>
                  <a:schemeClr val="accent5">
                    <a:lumMod val="50000"/>
                  </a:schemeClr>
                </a:solidFill>
                <a:latin typeface="Arial Black" panose="020B0A04020102020204" pitchFamily="34" charset="0"/>
              </a:rPr>
              <a:t>Personales</a:t>
            </a:r>
          </a:p>
        </p:txBody>
      </p:sp>
      <p:sp>
        <p:nvSpPr>
          <p:cNvPr id="6" name="5 CuadroTexto"/>
          <p:cNvSpPr txBox="1"/>
          <p:nvPr/>
        </p:nvSpPr>
        <p:spPr>
          <a:xfrm>
            <a:off x="6804248" y="2383348"/>
            <a:ext cx="1819281" cy="646331"/>
          </a:xfrm>
          <a:prstGeom prst="rect">
            <a:avLst/>
          </a:prstGeom>
          <a:noFill/>
        </p:spPr>
        <p:txBody>
          <a:bodyPr wrap="none" rtlCol="0">
            <a:spAutoFit/>
          </a:bodyPr>
          <a:lstStyle/>
          <a:p>
            <a:pPr algn="ctr"/>
            <a:r>
              <a:rPr lang="es-ES" b="1" dirty="0">
                <a:solidFill>
                  <a:schemeClr val="tx2">
                    <a:lumMod val="75000"/>
                  </a:schemeClr>
                </a:solidFill>
                <a:latin typeface="Arial Black" panose="020B0A04020102020204" pitchFamily="34" charset="0"/>
              </a:rPr>
              <a:t>Formatos </a:t>
            </a:r>
          </a:p>
          <a:p>
            <a:pPr algn="ctr"/>
            <a:r>
              <a:rPr lang="es-ES" b="1" dirty="0">
                <a:solidFill>
                  <a:schemeClr val="tx2">
                    <a:lumMod val="75000"/>
                  </a:schemeClr>
                </a:solidFill>
                <a:latin typeface="Arial Black" panose="020B0A04020102020204" pitchFamily="34" charset="0"/>
              </a:rPr>
              <a:t>reutilizables</a:t>
            </a:r>
            <a:r>
              <a:rPr lang="es-ES" dirty="0">
                <a:latin typeface="Arial Black" panose="020B0A04020102020204" pitchFamily="34" charset="0"/>
              </a:rPr>
              <a:t> </a:t>
            </a:r>
          </a:p>
        </p:txBody>
      </p:sp>
      <p:sp>
        <p:nvSpPr>
          <p:cNvPr id="9" name="8 CuadroTexto"/>
          <p:cNvSpPr txBox="1"/>
          <p:nvPr/>
        </p:nvSpPr>
        <p:spPr>
          <a:xfrm>
            <a:off x="3935484" y="5493321"/>
            <a:ext cx="1508426" cy="646331"/>
          </a:xfrm>
          <a:prstGeom prst="rect">
            <a:avLst/>
          </a:prstGeom>
          <a:noFill/>
        </p:spPr>
        <p:txBody>
          <a:bodyPr wrap="none" rtlCol="0">
            <a:spAutoFit/>
          </a:bodyPr>
          <a:lstStyle/>
          <a:p>
            <a:pPr algn="ctr"/>
            <a:r>
              <a:rPr lang="es-ES" b="1" dirty="0">
                <a:solidFill>
                  <a:schemeClr val="accent4">
                    <a:lumMod val="75000"/>
                  </a:schemeClr>
                </a:solidFill>
                <a:latin typeface="Arial Black" panose="020B0A04020102020204" pitchFamily="34" charset="0"/>
              </a:rPr>
              <a:t>Fecha de </a:t>
            </a:r>
          </a:p>
          <a:p>
            <a:pPr algn="ctr"/>
            <a:r>
              <a:rPr lang="es-ES" b="1" dirty="0">
                <a:solidFill>
                  <a:schemeClr val="accent4">
                    <a:lumMod val="75000"/>
                  </a:schemeClr>
                </a:solidFill>
                <a:latin typeface="Arial Black" panose="020B0A04020102020204" pitchFamily="34" charset="0"/>
              </a:rPr>
              <a:t>Validación</a:t>
            </a:r>
          </a:p>
        </p:txBody>
      </p:sp>
      <p:sp>
        <p:nvSpPr>
          <p:cNvPr id="12" name="11 CuadroTexto"/>
          <p:cNvSpPr txBox="1"/>
          <p:nvPr/>
        </p:nvSpPr>
        <p:spPr>
          <a:xfrm>
            <a:off x="6824833" y="5408348"/>
            <a:ext cx="1903086" cy="646331"/>
          </a:xfrm>
          <a:prstGeom prst="rect">
            <a:avLst/>
          </a:prstGeom>
          <a:noFill/>
        </p:spPr>
        <p:txBody>
          <a:bodyPr wrap="none" rtlCol="0">
            <a:spAutoFit/>
          </a:bodyPr>
          <a:lstStyle/>
          <a:p>
            <a:pPr algn="ctr"/>
            <a:r>
              <a:rPr lang="es-ES" b="1" dirty="0">
                <a:solidFill>
                  <a:srgbClr val="FF0000"/>
                </a:solidFill>
                <a:latin typeface="Arial Black" panose="020B0A04020102020204" pitchFamily="34" charset="0"/>
              </a:rPr>
              <a:t>Fecha de </a:t>
            </a:r>
          </a:p>
          <a:p>
            <a:pPr algn="ctr"/>
            <a:r>
              <a:rPr lang="es-ES" b="1" dirty="0">
                <a:solidFill>
                  <a:srgbClr val="FF0000"/>
                </a:solidFill>
                <a:latin typeface="Arial Black" panose="020B0A04020102020204" pitchFamily="34" charset="0"/>
              </a:rPr>
              <a:t>Actualización</a:t>
            </a:r>
          </a:p>
        </p:txBody>
      </p:sp>
      <p:sp>
        <p:nvSpPr>
          <p:cNvPr id="8" name="Rectángulo 7"/>
          <p:cNvSpPr/>
          <p:nvPr/>
        </p:nvSpPr>
        <p:spPr>
          <a:xfrm>
            <a:off x="6715245" y="4078165"/>
            <a:ext cx="2361865" cy="369332"/>
          </a:xfrm>
          <a:prstGeom prst="rect">
            <a:avLst/>
          </a:prstGeom>
        </p:spPr>
        <p:txBody>
          <a:bodyPr wrap="none">
            <a:spAutoFit/>
          </a:bodyPr>
          <a:lstStyle/>
          <a:p>
            <a:r>
              <a:rPr lang="es-ES" b="1" dirty="0">
                <a:solidFill>
                  <a:srgbClr val="00B050"/>
                </a:solidFill>
                <a:latin typeface="Arial Black" panose="020B0A04020102020204" pitchFamily="34" charset="0"/>
              </a:rPr>
              <a:t>Interoperabilidad</a:t>
            </a:r>
            <a:endParaRPr lang="es-MX" dirty="0">
              <a:latin typeface="Arial Black" panose="020B0A04020102020204" pitchFamily="34" charset="0"/>
            </a:endParaRPr>
          </a:p>
        </p:txBody>
      </p:sp>
      <p:sp>
        <p:nvSpPr>
          <p:cNvPr id="13" name="Rectángulo 12"/>
          <p:cNvSpPr/>
          <p:nvPr/>
        </p:nvSpPr>
        <p:spPr>
          <a:xfrm>
            <a:off x="548682" y="5332193"/>
            <a:ext cx="3034933" cy="923330"/>
          </a:xfrm>
          <a:prstGeom prst="rect">
            <a:avLst/>
          </a:prstGeom>
        </p:spPr>
        <p:txBody>
          <a:bodyPr wrap="none">
            <a:spAutoFit/>
          </a:bodyPr>
          <a:lstStyle/>
          <a:p>
            <a:pPr algn="ctr"/>
            <a:r>
              <a:rPr lang="es-ES" b="1" dirty="0">
                <a:solidFill>
                  <a:srgbClr val="0070C0"/>
                </a:solidFill>
                <a:latin typeface="Arial Black" panose="020B0A04020102020204" pitchFamily="34" charset="0"/>
              </a:rPr>
              <a:t>Tabla de actualización</a:t>
            </a:r>
          </a:p>
          <a:p>
            <a:pPr algn="ctr"/>
            <a:r>
              <a:rPr lang="es-ES" b="1" dirty="0">
                <a:solidFill>
                  <a:srgbClr val="0070C0"/>
                </a:solidFill>
                <a:latin typeface="Arial Black" panose="020B0A04020102020204" pitchFamily="34" charset="0"/>
              </a:rPr>
              <a:t>y conservación de la </a:t>
            </a:r>
          </a:p>
          <a:p>
            <a:pPr algn="ctr"/>
            <a:r>
              <a:rPr lang="es-ES" b="1" dirty="0">
                <a:solidFill>
                  <a:srgbClr val="0070C0"/>
                </a:solidFill>
                <a:latin typeface="Arial Black" panose="020B0A04020102020204" pitchFamily="34" charset="0"/>
              </a:rPr>
              <a:t>Información</a:t>
            </a:r>
            <a:endParaRPr lang="es-MX" dirty="0">
              <a:solidFill>
                <a:srgbClr val="0070C0"/>
              </a:solidFill>
              <a:latin typeface="Arial Black" panose="020B0A04020102020204" pitchFamily="34" charset="0"/>
            </a:endParaRPr>
          </a:p>
        </p:txBody>
      </p:sp>
      <p:grpSp>
        <p:nvGrpSpPr>
          <p:cNvPr id="15" name="Grupo 14"/>
          <p:cNvGrpSpPr/>
          <p:nvPr/>
        </p:nvGrpSpPr>
        <p:grpSpPr>
          <a:xfrm>
            <a:off x="5927649" y="250339"/>
            <a:ext cx="3216351" cy="684844"/>
            <a:chOff x="5240215" y="1005843"/>
            <a:chExt cx="4840410" cy="1069113"/>
          </a:xfrm>
        </p:grpSpPr>
        <p:sp>
          <p:nvSpPr>
            <p:cNvPr id="16" name="Redondear rectángulo de esquina sencilla 15"/>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17" name="Rectángulo redondeado 16"/>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18" name="TextBox 4"/>
          <p:cNvSpPr txBox="1"/>
          <p:nvPr/>
        </p:nvSpPr>
        <p:spPr>
          <a:xfrm>
            <a:off x="6052285" y="393251"/>
            <a:ext cx="2998705" cy="399020"/>
          </a:xfrm>
          <a:prstGeom prst="rect">
            <a:avLst/>
          </a:prstGeom>
          <a:noFill/>
        </p:spPr>
        <p:txBody>
          <a:bodyPr wrap="square" rtlCol="0">
            <a:spAutoFit/>
          </a:bodyPr>
          <a:lstStyle/>
          <a:p>
            <a:pPr algn="ctr" defTabSz="676645"/>
            <a:r>
              <a:rPr lang="es-MX" sz="1993" dirty="0">
                <a:solidFill>
                  <a:prstClr val="white"/>
                </a:solidFill>
                <a:latin typeface="Arial Black"/>
                <a:cs typeface="Arial Black"/>
              </a:rPr>
              <a:t>Glosario</a:t>
            </a:r>
          </a:p>
        </p:txBody>
      </p:sp>
      <p:sp>
        <p:nvSpPr>
          <p:cNvPr id="2" name="Marcador de número de diapositiva 1"/>
          <p:cNvSpPr>
            <a:spLocks noGrp="1"/>
          </p:cNvSpPr>
          <p:nvPr>
            <p:ph type="sldNum" sz="quarter" idx="12"/>
          </p:nvPr>
        </p:nvSpPr>
        <p:spPr/>
        <p:txBody>
          <a:bodyPr/>
          <a:lstStyle/>
          <a:p>
            <a:fld id="{D8F55B15-47A6-4AD0-991D-66EC9D8959F2}" type="slidenum">
              <a:rPr lang="es-MX" smtClean="0">
                <a:solidFill>
                  <a:prstClr val="black">
                    <a:tint val="75000"/>
                  </a:prstClr>
                </a:solidFill>
              </a:rPr>
              <a:pPr/>
              <a:t>44</a:t>
            </a:fld>
            <a:endParaRPr lang="es-MX">
              <a:solidFill>
                <a:prstClr val="black">
                  <a:tint val="75000"/>
                </a:prstClr>
              </a:solidFill>
            </a:endParaRPr>
          </a:p>
        </p:txBody>
      </p:sp>
    </p:spTree>
    <p:extLst>
      <p:ext uri="{BB962C8B-B14F-4D97-AF65-F5344CB8AC3E}">
        <p14:creationId xmlns:p14="http://schemas.microsoft.com/office/powerpoint/2010/main" val="3953830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2000" fill="hold"/>
                                        <p:tgtEl>
                                          <p:spTgt spid="12"/>
                                        </p:tgtEl>
                                        <p:attrNameLst>
                                          <p:attrName>stroke.color</p:attrName>
                                        </p:attrNameLst>
                                      </p:cBhvr>
                                      <p:to>
                                        <a:schemeClr val="accent2"/>
                                      </p:to>
                                    </p:animClr>
                                    <p:set>
                                      <p:cBhvr>
                                        <p:cTn id="7" dur="2000" fill="hold"/>
                                        <p:tgtEl>
                                          <p:spTgt spid="12"/>
                                        </p:tgtEl>
                                        <p:attrNameLst>
                                          <p:attrName>stroke.on</p:attrName>
                                        </p:attrNameLst>
                                      </p:cBhvr>
                                      <p:to>
                                        <p:strVal val="true"/>
                                      </p:to>
                                    </p:set>
                                  </p:childTnLst>
                                </p:cTn>
                              </p:par>
                            </p:childTnLst>
                          </p:cTn>
                        </p:par>
                      </p:childTnLst>
                    </p:cTn>
                  </p:par>
                  <p:par>
                    <p:cTn id="8" fill="hold">
                      <p:stCondLst>
                        <p:cond delay="indefinite"/>
                      </p:stCondLst>
                      <p:childTnLst>
                        <p:par>
                          <p:cTn id="9" fill="hold">
                            <p:stCondLst>
                              <p:cond delay="0"/>
                            </p:stCondLst>
                            <p:childTnLst>
                              <p:par>
                                <p:cTn id="10" presetID="7" presetClass="emph" presetSubtype="2" fill="hold" nodeType="clickEffect">
                                  <p:stCondLst>
                                    <p:cond delay="0"/>
                                  </p:stCondLst>
                                  <p:childTnLst>
                                    <p:animClr clrSpc="rgb" dir="cw">
                                      <p:cBhvr>
                                        <p:cTn id="11" dur="2000" fill="hold"/>
                                        <p:tgtEl>
                                          <p:spTgt spid="9"/>
                                        </p:tgtEl>
                                        <p:attrNameLst>
                                          <p:attrName>stroke.color</p:attrName>
                                        </p:attrNameLst>
                                      </p:cBhvr>
                                      <p:to>
                                        <a:schemeClr val="accent2"/>
                                      </p:to>
                                    </p:animClr>
                                    <p:set>
                                      <p:cBhvr>
                                        <p:cTn id="12" dur="2000" fill="hold"/>
                                        <p:tgtEl>
                                          <p:spTgt spid="9"/>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8 CuadroTexto"/>
          <p:cNvSpPr txBox="1"/>
          <p:nvPr/>
        </p:nvSpPr>
        <p:spPr>
          <a:xfrm>
            <a:off x="535277" y="1995734"/>
            <a:ext cx="8278976" cy="1200329"/>
          </a:xfrm>
          <a:prstGeom prst="rect">
            <a:avLst/>
          </a:prstGeom>
          <a:noFill/>
        </p:spPr>
        <p:txBody>
          <a:bodyPr wrap="square" rtlCol="0">
            <a:spAutoFit/>
          </a:bodyPr>
          <a:lstStyle/>
          <a:p>
            <a:pPr algn="just"/>
            <a:r>
              <a:rPr lang="es-ES" b="1" dirty="0">
                <a:solidFill>
                  <a:schemeClr val="accent4">
                    <a:lumMod val="75000"/>
                  </a:schemeClr>
                </a:solidFill>
              </a:rPr>
              <a:t>Fecha de Validación: </a:t>
            </a:r>
            <a:r>
              <a:rPr lang="es-MX" b="1" dirty="0"/>
              <a:t>Es el día, mes y año en que se confirma que la información publicada en la Plataforma Nacional y/o en el portal de Internet es la más actualizada de conformidad con la Tabla de actualización y conservación de la información. Esta fecha siempre debe ser igual o posterior a la de actualización;</a:t>
            </a:r>
            <a:r>
              <a:rPr lang="es-ES" b="1" dirty="0"/>
              <a:t>  </a:t>
            </a:r>
          </a:p>
        </p:txBody>
      </p:sp>
      <p:sp>
        <p:nvSpPr>
          <p:cNvPr id="5" name="11 CuadroTexto"/>
          <p:cNvSpPr txBox="1"/>
          <p:nvPr/>
        </p:nvSpPr>
        <p:spPr>
          <a:xfrm>
            <a:off x="535277" y="1072404"/>
            <a:ext cx="8278976" cy="923330"/>
          </a:xfrm>
          <a:prstGeom prst="rect">
            <a:avLst/>
          </a:prstGeom>
          <a:noFill/>
        </p:spPr>
        <p:txBody>
          <a:bodyPr wrap="square" rtlCol="0">
            <a:spAutoFit/>
          </a:bodyPr>
          <a:lstStyle/>
          <a:p>
            <a:pPr algn="just"/>
            <a:r>
              <a:rPr lang="es-ES" b="1" dirty="0">
                <a:solidFill>
                  <a:srgbClr val="FF0000"/>
                </a:solidFill>
              </a:rPr>
              <a:t>Fecha de Actualización</a:t>
            </a:r>
            <a:r>
              <a:rPr lang="es-ES" b="1" dirty="0"/>
              <a:t>: </a:t>
            </a:r>
            <a:r>
              <a:rPr lang="es-MX" b="1" dirty="0"/>
              <a:t>Es el día, mes y año en que el sujeto obligado generó o modificó la información que debe publicar en su portal de Internet y en la Plataforma Nacional</a:t>
            </a:r>
            <a:r>
              <a:rPr lang="es-ES" b="1" dirty="0"/>
              <a:t> </a:t>
            </a:r>
          </a:p>
        </p:txBody>
      </p:sp>
      <p:grpSp>
        <p:nvGrpSpPr>
          <p:cNvPr id="6" name="Grupo 5"/>
          <p:cNvGrpSpPr/>
          <p:nvPr/>
        </p:nvGrpSpPr>
        <p:grpSpPr>
          <a:xfrm>
            <a:off x="5927649" y="250339"/>
            <a:ext cx="3216351" cy="684844"/>
            <a:chOff x="5240215" y="1005843"/>
            <a:chExt cx="4840410" cy="1069113"/>
          </a:xfrm>
        </p:grpSpPr>
        <p:sp>
          <p:nvSpPr>
            <p:cNvPr id="7" name="Redondear rectángulo de esquina sencilla 6"/>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8" name="Rectángulo redondeado 7"/>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9" name="TextBox 4"/>
          <p:cNvSpPr txBox="1"/>
          <p:nvPr/>
        </p:nvSpPr>
        <p:spPr>
          <a:xfrm>
            <a:off x="6052285" y="393251"/>
            <a:ext cx="2998705" cy="399020"/>
          </a:xfrm>
          <a:prstGeom prst="rect">
            <a:avLst/>
          </a:prstGeom>
          <a:noFill/>
        </p:spPr>
        <p:txBody>
          <a:bodyPr wrap="square" rtlCol="0">
            <a:spAutoFit/>
          </a:bodyPr>
          <a:lstStyle/>
          <a:p>
            <a:pPr algn="ctr" defTabSz="676645"/>
            <a:r>
              <a:rPr lang="es-MX" sz="1993" dirty="0">
                <a:solidFill>
                  <a:prstClr val="white"/>
                </a:solidFill>
                <a:latin typeface="Arial Black"/>
                <a:cs typeface="Arial Black"/>
              </a:rPr>
              <a:t>Glosario</a:t>
            </a:r>
          </a:p>
        </p:txBody>
      </p:sp>
      <p:pic>
        <p:nvPicPr>
          <p:cNvPr id="11" name="Imagen 10"/>
          <p:cNvPicPr>
            <a:picLocks noChangeAspect="1"/>
          </p:cNvPicPr>
          <p:nvPr/>
        </p:nvPicPr>
        <p:blipFill>
          <a:blip r:embed="rId2"/>
          <a:stretch>
            <a:fillRect/>
          </a:stretch>
        </p:blipFill>
        <p:spPr>
          <a:xfrm>
            <a:off x="102765" y="3410271"/>
            <a:ext cx="8948225" cy="3343820"/>
          </a:xfrm>
          <a:prstGeom prst="rect">
            <a:avLst/>
          </a:prstGeom>
        </p:spPr>
      </p:pic>
      <p:sp>
        <p:nvSpPr>
          <p:cNvPr id="12" name="Flecha arriba 11"/>
          <p:cNvSpPr/>
          <p:nvPr/>
        </p:nvSpPr>
        <p:spPr>
          <a:xfrm>
            <a:off x="5268190" y="5368152"/>
            <a:ext cx="484632" cy="978408"/>
          </a:xfrm>
          <a:prstGeom prst="upArrow">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Flecha arriba 12"/>
          <p:cNvSpPr/>
          <p:nvPr/>
        </p:nvSpPr>
        <p:spPr>
          <a:xfrm>
            <a:off x="7535824" y="5368152"/>
            <a:ext cx="484632" cy="978408"/>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Marcador de número de diapositiva 1"/>
          <p:cNvSpPr>
            <a:spLocks noGrp="1"/>
          </p:cNvSpPr>
          <p:nvPr>
            <p:ph type="sldNum" sz="quarter" idx="12"/>
          </p:nvPr>
        </p:nvSpPr>
        <p:spPr/>
        <p:txBody>
          <a:bodyPr/>
          <a:lstStyle/>
          <a:p>
            <a:fld id="{D8F55B15-47A6-4AD0-991D-66EC9D8959F2}" type="slidenum">
              <a:rPr lang="es-MX" smtClean="0">
                <a:solidFill>
                  <a:prstClr val="black">
                    <a:tint val="75000"/>
                  </a:prstClr>
                </a:solidFill>
              </a:rPr>
              <a:pPr/>
              <a:t>45</a:t>
            </a:fld>
            <a:endParaRPr lang="es-MX">
              <a:solidFill>
                <a:prstClr val="black">
                  <a:tint val="75000"/>
                </a:prstClr>
              </a:solidFill>
            </a:endParaRPr>
          </a:p>
        </p:txBody>
      </p:sp>
    </p:spTree>
    <p:extLst>
      <p:ext uri="{BB962C8B-B14F-4D97-AF65-F5344CB8AC3E}">
        <p14:creationId xmlns:p14="http://schemas.microsoft.com/office/powerpoint/2010/main" val="29825305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0" y="238991"/>
            <a:ext cx="9144000" cy="6073886"/>
          </a:xfrm>
          <a:prstGeom prst="rect">
            <a:avLst/>
          </a:prstGeom>
        </p:spPr>
      </p:pic>
      <p:sp>
        <p:nvSpPr>
          <p:cNvPr id="8" name="Flecha arriba y abajo 7"/>
          <p:cNvSpPr/>
          <p:nvPr/>
        </p:nvSpPr>
        <p:spPr>
          <a:xfrm>
            <a:off x="5237018" y="2109355"/>
            <a:ext cx="484632" cy="1216152"/>
          </a:xfrm>
          <a:prstGeom prst="upDownArrow">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Flecha arriba y abajo 8"/>
          <p:cNvSpPr/>
          <p:nvPr/>
        </p:nvSpPr>
        <p:spPr>
          <a:xfrm>
            <a:off x="7457209" y="2109355"/>
            <a:ext cx="484632" cy="1216152"/>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Marcador de número de diapositiva 1"/>
          <p:cNvSpPr>
            <a:spLocks noGrp="1"/>
          </p:cNvSpPr>
          <p:nvPr>
            <p:ph type="sldNum" sz="quarter" idx="12"/>
          </p:nvPr>
        </p:nvSpPr>
        <p:spPr/>
        <p:txBody>
          <a:bodyPr/>
          <a:lstStyle/>
          <a:p>
            <a:fld id="{D8F55B15-47A6-4AD0-991D-66EC9D8959F2}" type="slidenum">
              <a:rPr lang="es-MX" smtClean="0">
                <a:solidFill>
                  <a:prstClr val="black">
                    <a:tint val="75000"/>
                  </a:prstClr>
                </a:solidFill>
              </a:rPr>
              <a:pPr/>
              <a:t>46</a:t>
            </a:fld>
            <a:endParaRPr lang="es-MX">
              <a:solidFill>
                <a:prstClr val="black">
                  <a:tint val="75000"/>
                </a:prstClr>
              </a:solidFill>
            </a:endParaRPr>
          </a:p>
        </p:txBody>
      </p:sp>
    </p:spTree>
    <p:extLst>
      <p:ext uri="{BB962C8B-B14F-4D97-AF65-F5344CB8AC3E}">
        <p14:creationId xmlns:p14="http://schemas.microsoft.com/office/powerpoint/2010/main" val="1740914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198" y="1374122"/>
            <a:ext cx="8375074" cy="5359187"/>
          </a:xfrm>
        </p:spPr>
        <p:txBody>
          <a:bodyPr>
            <a:noAutofit/>
          </a:bodyPr>
          <a:lstStyle/>
          <a:p>
            <a:pPr marL="0" indent="0" algn="just">
              <a:buNone/>
            </a:pPr>
            <a:r>
              <a:rPr lang="es-MX" sz="1800" dirty="0">
                <a:solidFill>
                  <a:schemeClr val="tx1"/>
                </a:solidFill>
                <a:latin typeface="Arial Black" panose="020B0A04020102020204" pitchFamily="34" charset="0"/>
                <a:cs typeface="Arial" panose="020B0604020202020204" pitchFamily="34" charset="0"/>
              </a:rPr>
              <a:t>Lineamiento </a:t>
            </a:r>
            <a:r>
              <a:rPr lang="es-MX" sz="1800" b="1" dirty="0">
                <a:solidFill>
                  <a:schemeClr val="accent5">
                    <a:lumMod val="75000"/>
                  </a:schemeClr>
                </a:solidFill>
                <a:latin typeface="Arial Black" panose="020B0A04020102020204" pitchFamily="34" charset="0"/>
                <a:cs typeface="Arial" panose="020B0604020202020204" pitchFamily="34" charset="0"/>
              </a:rPr>
              <a:t>Cuarto</a:t>
            </a:r>
            <a:r>
              <a:rPr lang="es-MX" sz="1800" dirty="0">
                <a:solidFill>
                  <a:schemeClr val="accent5"/>
                </a:solidFill>
                <a:latin typeface="Arial Black" panose="020B0A04020102020204" pitchFamily="34" charset="0"/>
                <a:cs typeface="Arial" panose="020B0604020202020204" pitchFamily="34" charset="0"/>
              </a:rPr>
              <a:t>,</a:t>
            </a:r>
            <a:r>
              <a:rPr lang="es-MX" sz="1800" dirty="0">
                <a:solidFill>
                  <a:schemeClr val="tx1"/>
                </a:solidFill>
                <a:latin typeface="Arial Black" panose="020B0A04020102020204" pitchFamily="34" charset="0"/>
                <a:cs typeface="Arial" panose="020B0604020202020204" pitchFamily="34" charset="0"/>
              </a:rPr>
              <a:t> los SO deben poner su información a disposición de los particulares en:</a:t>
            </a:r>
          </a:p>
          <a:p>
            <a:pPr marL="0" indent="0" algn="just">
              <a:buNone/>
            </a:pPr>
            <a:endParaRPr lang="es-MX" sz="1800" dirty="0">
              <a:latin typeface="Arial Black" panose="020B0A04020102020204" pitchFamily="34" charset="0"/>
              <a:cs typeface="Arial" panose="020B0604020202020204" pitchFamily="34" charset="0"/>
            </a:endParaRPr>
          </a:p>
          <a:p>
            <a:pPr marL="0" indent="0" algn="just">
              <a:buNone/>
            </a:pPr>
            <a:r>
              <a:rPr lang="es-MX" sz="1800" dirty="0">
                <a:solidFill>
                  <a:schemeClr val="accent5"/>
                </a:solidFill>
                <a:latin typeface="Arial Black" panose="020B0A04020102020204" pitchFamily="34" charset="0"/>
                <a:cs typeface="Arial" panose="020B0604020202020204" pitchFamily="34" charset="0"/>
              </a:rPr>
              <a:t>1. </a:t>
            </a:r>
            <a:r>
              <a:rPr lang="es-MX" sz="1800" dirty="0">
                <a:solidFill>
                  <a:schemeClr val="tx1"/>
                </a:solidFill>
                <a:latin typeface="Arial Black" panose="020B0A04020102020204" pitchFamily="34" charset="0"/>
                <a:cs typeface="Arial" panose="020B0604020202020204" pitchFamily="34" charset="0"/>
              </a:rPr>
              <a:t>El sitio de internet / plataforma Nacional de Transparencia. </a:t>
            </a:r>
          </a:p>
          <a:p>
            <a:pPr marL="0" indent="0" algn="just">
              <a:buNone/>
            </a:pPr>
            <a:endParaRPr lang="es-MX" sz="1800" dirty="0">
              <a:solidFill>
                <a:schemeClr val="tx1"/>
              </a:solidFill>
              <a:latin typeface="Arial Black" panose="020B0A04020102020204" pitchFamily="34" charset="0"/>
              <a:cs typeface="Arial" panose="020B0604020202020204" pitchFamily="34" charset="0"/>
            </a:endParaRPr>
          </a:p>
          <a:p>
            <a:pPr marL="0" indent="0" algn="just">
              <a:buNone/>
            </a:pPr>
            <a:r>
              <a:rPr lang="es-MX" sz="1800" b="1" dirty="0">
                <a:solidFill>
                  <a:schemeClr val="accent5">
                    <a:lumMod val="75000"/>
                  </a:schemeClr>
                </a:solidFill>
                <a:latin typeface="Arial Black" panose="020B0A04020102020204" pitchFamily="34" charset="0"/>
                <a:cs typeface="Arial" panose="020B0604020202020204" pitchFamily="34" charset="0"/>
              </a:rPr>
              <a:t>2. </a:t>
            </a:r>
            <a:r>
              <a:rPr lang="es-MX" sz="1800" dirty="0">
                <a:solidFill>
                  <a:schemeClr val="tx1"/>
                </a:solidFill>
                <a:latin typeface="Arial Black" panose="020B0A04020102020204" pitchFamily="34" charset="0"/>
                <a:cs typeface="Arial" panose="020B0604020202020204" pitchFamily="34" charset="0"/>
              </a:rPr>
              <a:t>Por lo menos un medio distinto al digital</a:t>
            </a:r>
            <a:r>
              <a:rPr lang="es-MX" sz="1800" dirty="0">
                <a:latin typeface="Arial Black" panose="020B0A04020102020204" pitchFamily="34" charset="0"/>
                <a:cs typeface="Arial" panose="020B0604020202020204" pitchFamily="34" charset="0"/>
              </a:rPr>
              <a:t> (radio comunitaria, carteles, volantes, periódicos murales, audiovisuales pedagógicos, mantas, redes sociales, folletos, etcétera) a fin de garantizar su uso a las personales que no cuenten con internet.</a:t>
            </a:r>
          </a:p>
          <a:p>
            <a:pPr marL="0" indent="0" algn="just">
              <a:buNone/>
            </a:pPr>
            <a:endParaRPr lang="es-MX" sz="1800" dirty="0">
              <a:solidFill>
                <a:schemeClr val="tx1"/>
              </a:solidFill>
              <a:latin typeface="Arial Black" panose="020B0A04020102020204" pitchFamily="34" charset="0"/>
              <a:cs typeface="Arial" panose="020B0604020202020204" pitchFamily="34" charset="0"/>
            </a:endParaRPr>
          </a:p>
          <a:p>
            <a:pPr marL="0" indent="0" algn="just">
              <a:buNone/>
            </a:pPr>
            <a:r>
              <a:rPr lang="es-MX" sz="1800" b="1" dirty="0">
                <a:solidFill>
                  <a:schemeClr val="accent5">
                    <a:lumMod val="75000"/>
                  </a:schemeClr>
                </a:solidFill>
                <a:latin typeface="Arial Black" panose="020B0A04020102020204" pitchFamily="34" charset="0"/>
                <a:cs typeface="Arial" panose="020B0604020202020204" pitchFamily="34" charset="0"/>
              </a:rPr>
              <a:t>3. </a:t>
            </a:r>
            <a:r>
              <a:rPr lang="es-MX" sz="1800" dirty="0">
                <a:latin typeface="Arial Black" panose="020B0A04020102020204" pitchFamily="34" charset="0"/>
                <a:cs typeface="Arial" panose="020B0604020202020204" pitchFamily="34" charset="0"/>
              </a:rPr>
              <a:t>Los sujetos obligados de reciente creación y/o incorporación, contarán con un periodo de </a:t>
            </a:r>
            <a:r>
              <a:rPr lang="es-MX" sz="1800" b="1" dirty="0">
                <a:solidFill>
                  <a:schemeClr val="accent5">
                    <a:lumMod val="75000"/>
                  </a:schemeClr>
                </a:solidFill>
                <a:latin typeface="Arial Black" panose="020B0A04020102020204" pitchFamily="34" charset="0"/>
                <a:cs typeface="Arial" panose="020B0604020202020204" pitchFamily="34" charset="0"/>
              </a:rPr>
              <a:t>seis meses </a:t>
            </a:r>
            <a:r>
              <a:rPr lang="es-MX" sz="1800" dirty="0">
                <a:latin typeface="Arial Black" panose="020B0A04020102020204" pitchFamily="34" charset="0"/>
                <a:cs typeface="Arial" panose="020B0604020202020204" pitchFamily="34" charset="0"/>
              </a:rPr>
              <a:t>para publicar la información derivada de las obligaciones de transparencia. Dicho periodo se contará </a:t>
            </a:r>
            <a:r>
              <a:rPr lang="es-MX" sz="1800" b="1" dirty="0">
                <a:solidFill>
                  <a:schemeClr val="accent5">
                    <a:lumMod val="75000"/>
                  </a:schemeClr>
                </a:solidFill>
                <a:latin typeface="Arial Black" panose="020B0A04020102020204" pitchFamily="34" charset="0"/>
                <a:cs typeface="Arial" panose="020B0604020202020204" pitchFamily="34" charset="0"/>
              </a:rPr>
              <a:t>a partir de que el Organismo Garante proporcione</a:t>
            </a:r>
            <a:r>
              <a:rPr lang="es-MX" sz="1800" dirty="0">
                <a:solidFill>
                  <a:schemeClr val="accent2">
                    <a:lumMod val="75000"/>
                  </a:schemeClr>
                </a:solidFill>
                <a:latin typeface="Arial Black" panose="020B0A04020102020204" pitchFamily="34" charset="0"/>
                <a:cs typeface="Arial" panose="020B0604020202020204" pitchFamily="34" charset="0"/>
              </a:rPr>
              <a:t> </a:t>
            </a:r>
            <a:r>
              <a:rPr lang="es-MX" sz="1800" dirty="0">
                <a:latin typeface="Arial Black" panose="020B0A04020102020204" pitchFamily="34" charset="0"/>
                <a:cs typeface="Arial" panose="020B0604020202020204" pitchFamily="34" charset="0"/>
              </a:rPr>
              <a:t>al Titular de la Unidad de Transparencia, </a:t>
            </a:r>
            <a:r>
              <a:rPr lang="es-MX" sz="1800" b="1" dirty="0">
                <a:solidFill>
                  <a:schemeClr val="accent5">
                    <a:lumMod val="75000"/>
                  </a:schemeClr>
                </a:solidFill>
                <a:latin typeface="Arial Black" panose="020B0A04020102020204" pitchFamily="34" charset="0"/>
                <a:cs typeface="Arial" panose="020B0604020202020204" pitchFamily="34" charset="0"/>
              </a:rPr>
              <a:t>los elementos de seguridad de la Plataforma Nacional </a:t>
            </a:r>
            <a:r>
              <a:rPr lang="es-MX" sz="1800" dirty="0">
                <a:latin typeface="Arial Black" panose="020B0A04020102020204" pitchFamily="34" charset="0"/>
                <a:cs typeface="Arial" panose="020B0604020202020204" pitchFamily="34" charset="0"/>
              </a:rPr>
              <a:t>para acceder a los sistemas y llevar a cabo el registro de la información.</a:t>
            </a:r>
            <a:r>
              <a:rPr lang="es-MX" sz="1800" b="1" dirty="0">
                <a:solidFill>
                  <a:schemeClr val="accent5">
                    <a:lumMod val="75000"/>
                  </a:schemeClr>
                </a:solidFill>
                <a:latin typeface="Arial Black" panose="020B0A04020102020204" pitchFamily="34" charset="0"/>
                <a:cs typeface="Arial" panose="020B0604020202020204" pitchFamily="34" charset="0"/>
              </a:rPr>
              <a:t>1</a:t>
            </a:r>
            <a:r>
              <a:rPr lang="es-MX" sz="1800" dirty="0">
                <a:latin typeface="Arial Black" panose="020B0A04020102020204" pitchFamily="34" charset="0"/>
                <a:cs typeface="Arial" panose="020B0604020202020204" pitchFamily="34" charset="0"/>
              </a:rPr>
              <a:t>” </a:t>
            </a:r>
          </a:p>
          <a:p>
            <a:pPr marL="0" indent="0" algn="just">
              <a:buNone/>
            </a:pPr>
            <a:r>
              <a:rPr lang="es-MX" sz="1800" b="1" dirty="0">
                <a:solidFill>
                  <a:schemeClr val="accent5">
                    <a:lumMod val="75000"/>
                  </a:schemeClr>
                </a:solidFill>
                <a:latin typeface="Arial Black" panose="020B0A04020102020204" pitchFamily="34" charset="0"/>
                <a:cs typeface="Arial" panose="020B0604020202020204" pitchFamily="34" charset="0"/>
              </a:rPr>
              <a:t>…</a:t>
            </a:r>
          </a:p>
        </p:txBody>
      </p:sp>
      <p:grpSp>
        <p:nvGrpSpPr>
          <p:cNvPr id="8" name="Grupo 7"/>
          <p:cNvGrpSpPr/>
          <p:nvPr/>
        </p:nvGrpSpPr>
        <p:grpSpPr>
          <a:xfrm>
            <a:off x="5927649" y="250339"/>
            <a:ext cx="3216351" cy="684844"/>
            <a:chOff x="5240215" y="1005843"/>
            <a:chExt cx="4840410" cy="1069113"/>
          </a:xfrm>
        </p:grpSpPr>
        <p:sp>
          <p:nvSpPr>
            <p:cNvPr id="9" name="Redondear rectángulo de esquina sencilla 8"/>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10" name="Rectángulo redondeado 9"/>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11" name="TextBox 4"/>
          <p:cNvSpPr txBox="1"/>
          <p:nvPr/>
        </p:nvSpPr>
        <p:spPr>
          <a:xfrm>
            <a:off x="6098789" y="250339"/>
            <a:ext cx="2998705" cy="705706"/>
          </a:xfrm>
          <a:prstGeom prst="rect">
            <a:avLst/>
          </a:prstGeom>
          <a:noFill/>
        </p:spPr>
        <p:txBody>
          <a:bodyPr wrap="square" rtlCol="0">
            <a:spAutoFit/>
          </a:bodyPr>
          <a:lstStyle/>
          <a:p>
            <a:pPr algn="ctr" defTabSz="676645"/>
            <a:r>
              <a:rPr lang="es-MX" sz="1993" dirty="0">
                <a:solidFill>
                  <a:prstClr val="white"/>
                </a:solidFill>
                <a:latin typeface="Arial Black"/>
                <a:cs typeface="Arial Black"/>
              </a:rPr>
              <a:t>Políticas para difusión</a:t>
            </a:r>
          </a:p>
        </p:txBody>
      </p:sp>
      <p:sp>
        <p:nvSpPr>
          <p:cNvPr id="2" name="Marcador de número de diapositiva 1"/>
          <p:cNvSpPr>
            <a:spLocks noGrp="1"/>
          </p:cNvSpPr>
          <p:nvPr>
            <p:ph type="sldNum" sz="quarter" idx="12"/>
          </p:nvPr>
        </p:nvSpPr>
        <p:spPr/>
        <p:txBody>
          <a:bodyPr/>
          <a:lstStyle/>
          <a:p>
            <a:fld id="{D8F55B15-47A6-4AD0-991D-66EC9D8959F2}" type="slidenum">
              <a:rPr lang="es-MX" smtClean="0">
                <a:solidFill>
                  <a:prstClr val="black">
                    <a:tint val="75000"/>
                  </a:prstClr>
                </a:solidFill>
              </a:rPr>
              <a:pPr/>
              <a:t>47</a:t>
            </a:fld>
            <a:endParaRPr lang="es-MX">
              <a:solidFill>
                <a:prstClr val="black">
                  <a:tint val="75000"/>
                </a:prstClr>
              </a:solidFill>
            </a:endParaRPr>
          </a:p>
        </p:txBody>
      </p:sp>
    </p:spTree>
    <p:extLst>
      <p:ext uri="{BB962C8B-B14F-4D97-AF65-F5344CB8AC3E}">
        <p14:creationId xmlns:p14="http://schemas.microsoft.com/office/powerpoint/2010/main" val="19765581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280" y="4797152"/>
            <a:ext cx="1944216" cy="1915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Marcador de contenido"/>
          <p:cNvSpPr>
            <a:spLocks noGrp="1"/>
          </p:cNvSpPr>
          <p:nvPr>
            <p:ph idx="1"/>
          </p:nvPr>
        </p:nvSpPr>
        <p:spPr>
          <a:xfrm>
            <a:off x="251520" y="1183316"/>
            <a:ext cx="8640960" cy="5040560"/>
          </a:xfrm>
        </p:spPr>
        <p:txBody>
          <a:bodyPr>
            <a:noAutofit/>
          </a:bodyPr>
          <a:lstStyle/>
          <a:p>
            <a:pPr marL="0" indent="0" algn="just">
              <a:buNone/>
            </a:pPr>
            <a:r>
              <a:rPr lang="es-MX" sz="2000" dirty="0">
                <a:solidFill>
                  <a:schemeClr val="tx1"/>
                </a:solidFill>
                <a:latin typeface="Arial Black" panose="020B0A04020102020204" pitchFamily="34" charset="0"/>
                <a:cs typeface="Arial" panose="020B0604020202020204" pitchFamily="34" charset="0"/>
              </a:rPr>
              <a:t>Lineamiento </a:t>
            </a:r>
            <a:r>
              <a:rPr lang="es-MX" sz="2000" b="1" dirty="0">
                <a:solidFill>
                  <a:schemeClr val="accent6">
                    <a:lumMod val="75000"/>
                  </a:schemeClr>
                </a:solidFill>
                <a:latin typeface="Arial Black" panose="020B0A04020102020204" pitchFamily="34" charset="0"/>
                <a:cs typeface="Arial" panose="020B0604020202020204" pitchFamily="34" charset="0"/>
              </a:rPr>
              <a:t>Sexto</a:t>
            </a:r>
            <a:r>
              <a:rPr lang="es-MX" sz="2000" dirty="0">
                <a:solidFill>
                  <a:schemeClr val="tx1"/>
                </a:solidFill>
                <a:latin typeface="Arial Black" panose="020B0A04020102020204" pitchFamily="34" charset="0"/>
                <a:cs typeface="Arial" panose="020B0604020202020204" pitchFamily="34" charset="0"/>
              </a:rPr>
              <a:t>, Con base en los atributos de la información, esta deberá contar con las siguientes características:</a:t>
            </a:r>
          </a:p>
          <a:p>
            <a:pPr marL="400050" indent="-400050" algn="just">
              <a:buAutoNum type="romanUcPeriod"/>
            </a:pPr>
            <a:r>
              <a:rPr lang="es-MX" sz="1800" b="1" dirty="0">
                <a:solidFill>
                  <a:schemeClr val="accent6">
                    <a:lumMod val="75000"/>
                  </a:schemeClr>
                </a:solidFill>
                <a:latin typeface="Arial Black" panose="020B0A04020102020204" pitchFamily="34" charset="0"/>
              </a:rPr>
              <a:t>Veracidad, </a:t>
            </a:r>
            <a:r>
              <a:rPr lang="es-MX" sz="1800" b="1" dirty="0">
                <a:solidFill>
                  <a:schemeClr val="accent5">
                    <a:lumMod val="75000"/>
                  </a:schemeClr>
                </a:solidFill>
                <a:latin typeface="Arial Black" panose="020B0A04020102020204" pitchFamily="34" charset="0"/>
              </a:rPr>
              <a:t>exacta y refiere o manifiesta siempre la verdad.</a:t>
            </a:r>
            <a:endParaRPr lang="es-MX" sz="1800" dirty="0">
              <a:solidFill>
                <a:schemeClr val="accent5">
                  <a:lumMod val="75000"/>
                </a:schemeClr>
              </a:solidFill>
              <a:latin typeface="Arial Black" panose="020B0A04020102020204" pitchFamily="34" charset="0"/>
            </a:endParaRPr>
          </a:p>
          <a:p>
            <a:pPr marL="400050" indent="-400050" algn="just">
              <a:buAutoNum type="romanUcPeriod"/>
            </a:pPr>
            <a:r>
              <a:rPr lang="es-MX" sz="1800" b="1" dirty="0">
                <a:solidFill>
                  <a:schemeClr val="accent6">
                    <a:lumMod val="75000"/>
                  </a:schemeClr>
                </a:solidFill>
                <a:latin typeface="Arial Black" panose="020B0A04020102020204" pitchFamily="34" charset="0"/>
              </a:rPr>
              <a:t>Confiabilidad, </a:t>
            </a:r>
            <a:r>
              <a:rPr lang="es-MX" sz="1800" b="1" dirty="0">
                <a:solidFill>
                  <a:schemeClr val="accent5">
                    <a:lumMod val="75000"/>
                  </a:schemeClr>
                </a:solidFill>
                <a:latin typeface="Arial Black" panose="020B0A04020102020204" pitchFamily="34" charset="0"/>
              </a:rPr>
              <a:t>es creíble, fidedigna y sin error.</a:t>
            </a:r>
            <a:endParaRPr lang="es-MX" sz="1800" dirty="0">
              <a:solidFill>
                <a:schemeClr val="accent5">
                  <a:lumMod val="75000"/>
                </a:schemeClr>
              </a:solidFill>
              <a:latin typeface="Arial Black" panose="020B0A04020102020204" pitchFamily="34" charset="0"/>
            </a:endParaRPr>
          </a:p>
          <a:p>
            <a:pPr marL="400050" indent="-400050" algn="just">
              <a:buAutoNum type="romanUcPeriod"/>
            </a:pPr>
            <a:r>
              <a:rPr lang="es-MX" sz="1800" b="1" dirty="0">
                <a:solidFill>
                  <a:schemeClr val="accent6">
                    <a:lumMod val="75000"/>
                  </a:schemeClr>
                </a:solidFill>
                <a:latin typeface="Arial Black" panose="020B0A04020102020204" pitchFamily="34" charset="0"/>
              </a:rPr>
              <a:t>Oportunidad, </a:t>
            </a:r>
            <a:r>
              <a:rPr lang="es-MX" sz="1800" b="1" dirty="0">
                <a:solidFill>
                  <a:schemeClr val="accent5">
                    <a:lumMod val="75000"/>
                  </a:schemeClr>
                </a:solidFill>
                <a:latin typeface="Arial Black" panose="020B0A04020102020204" pitchFamily="34" charset="0"/>
              </a:rPr>
              <a:t>se publica a tiempo para preservar su valor.</a:t>
            </a:r>
            <a:endParaRPr lang="es-MX" sz="1800" dirty="0">
              <a:solidFill>
                <a:schemeClr val="accent5">
                  <a:lumMod val="75000"/>
                </a:schemeClr>
              </a:solidFill>
              <a:latin typeface="Arial Black" panose="020B0A04020102020204" pitchFamily="34" charset="0"/>
            </a:endParaRPr>
          </a:p>
          <a:p>
            <a:pPr marL="400050" indent="-400050" algn="just">
              <a:buAutoNum type="romanUcPeriod"/>
            </a:pPr>
            <a:r>
              <a:rPr lang="es-MX" sz="1800" b="1" dirty="0">
                <a:solidFill>
                  <a:schemeClr val="accent6">
                    <a:lumMod val="75000"/>
                  </a:schemeClr>
                </a:solidFill>
                <a:latin typeface="Arial Black" panose="020B0A04020102020204" pitchFamily="34" charset="0"/>
              </a:rPr>
              <a:t>Congruencia, </a:t>
            </a:r>
            <a:r>
              <a:rPr lang="es-MX" sz="1800" b="1" dirty="0">
                <a:solidFill>
                  <a:schemeClr val="accent5">
                    <a:lumMod val="75000"/>
                  </a:schemeClr>
                </a:solidFill>
                <a:latin typeface="Arial Black" panose="020B0A04020102020204" pitchFamily="34" charset="0"/>
              </a:rPr>
              <a:t>mantiene relación y coherencia con otra información generada.</a:t>
            </a:r>
          </a:p>
          <a:p>
            <a:pPr marL="400050" indent="-400050" algn="just">
              <a:buAutoNum type="romanUcPeriod"/>
            </a:pPr>
            <a:r>
              <a:rPr lang="es-MX" sz="1800" b="1" dirty="0">
                <a:solidFill>
                  <a:schemeClr val="accent6">
                    <a:lumMod val="75000"/>
                  </a:schemeClr>
                </a:solidFill>
                <a:latin typeface="Arial Black" panose="020B0A04020102020204" pitchFamily="34" charset="0"/>
              </a:rPr>
              <a:t>Integralidad, </a:t>
            </a:r>
            <a:r>
              <a:rPr lang="es-MX" sz="1800" b="1" dirty="0">
                <a:solidFill>
                  <a:schemeClr val="accent5">
                    <a:lumMod val="75000"/>
                  </a:schemeClr>
                </a:solidFill>
                <a:latin typeface="Arial Black" panose="020B0A04020102020204" pitchFamily="34" charset="0"/>
              </a:rPr>
              <a:t>proporciona todos los datos, aspectos, partes.</a:t>
            </a:r>
          </a:p>
          <a:p>
            <a:pPr marL="400050" indent="-400050" algn="just">
              <a:buAutoNum type="romanUcPeriod"/>
            </a:pPr>
            <a:r>
              <a:rPr lang="es-MX" sz="1800" b="1" dirty="0">
                <a:solidFill>
                  <a:schemeClr val="accent6">
                    <a:lumMod val="75000"/>
                  </a:schemeClr>
                </a:solidFill>
                <a:latin typeface="Arial Black" panose="020B0A04020102020204" pitchFamily="34" charset="0"/>
              </a:rPr>
              <a:t>Actualidad, </a:t>
            </a:r>
            <a:r>
              <a:rPr lang="es-MX" sz="1800" b="1" dirty="0">
                <a:solidFill>
                  <a:schemeClr val="accent5">
                    <a:lumMod val="75000"/>
                  </a:schemeClr>
                </a:solidFill>
                <a:latin typeface="Arial Black" panose="020B0A04020102020204" pitchFamily="34" charset="0"/>
              </a:rPr>
              <a:t>es la última versión de la información </a:t>
            </a:r>
          </a:p>
          <a:p>
            <a:pPr marL="400050" indent="-400050" algn="just">
              <a:buAutoNum type="romanUcPeriod"/>
            </a:pPr>
            <a:r>
              <a:rPr lang="es-MX" sz="1800" b="1" dirty="0">
                <a:solidFill>
                  <a:schemeClr val="accent6">
                    <a:lumMod val="75000"/>
                  </a:schemeClr>
                </a:solidFill>
                <a:latin typeface="Arial Black" panose="020B0A04020102020204" pitchFamily="34" charset="0"/>
              </a:rPr>
              <a:t>Accesibilidad, </a:t>
            </a:r>
            <a:r>
              <a:rPr lang="es-MX" sz="1800" b="1" dirty="0">
                <a:solidFill>
                  <a:schemeClr val="accent5">
                    <a:lumMod val="75000"/>
                  </a:schemeClr>
                </a:solidFill>
                <a:latin typeface="Arial Black" panose="020B0A04020102020204" pitchFamily="34" charset="0"/>
              </a:rPr>
              <a:t>todas las personas pueden consultarla</a:t>
            </a:r>
          </a:p>
          <a:p>
            <a:pPr marL="400050" indent="-400050" algn="just">
              <a:buAutoNum type="romanUcPeriod"/>
            </a:pPr>
            <a:r>
              <a:rPr lang="es-MX" sz="1800" b="1" dirty="0">
                <a:solidFill>
                  <a:schemeClr val="accent6">
                    <a:lumMod val="75000"/>
                  </a:schemeClr>
                </a:solidFill>
                <a:latin typeface="Arial Black" panose="020B0A04020102020204" pitchFamily="34" charset="0"/>
              </a:rPr>
              <a:t>Comprensibilidad, </a:t>
            </a:r>
            <a:r>
              <a:rPr lang="es-MX" sz="1800" b="1" dirty="0">
                <a:solidFill>
                  <a:schemeClr val="accent5">
                    <a:lumMod val="75000"/>
                  </a:schemeClr>
                </a:solidFill>
                <a:latin typeface="Arial Black" panose="020B0A04020102020204" pitchFamily="34" charset="0"/>
              </a:rPr>
              <a:t>sencilla, clara y entendible </a:t>
            </a:r>
          </a:p>
          <a:p>
            <a:pPr marL="400050" indent="-400050" algn="just">
              <a:buAutoNum type="romanUcPeriod"/>
            </a:pPr>
            <a:r>
              <a:rPr lang="es-MX" sz="1800" b="1" dirty="0">
                <a:solidFill>
                  <a:schemeClr val="accent6">
                    <a:lumMod val="75000"/>
                  </a:schemeClr>
                </a:solidFill>
                <a:latin typeface="Arial Black" panose="020B0A04020102020204" pitchFamily="34" charset="0"/>
              </a:rPr>
              <a:t>Verificabilidad, </a:t>
            </a:r>
            <a:r>
              <a:rPr lang="es-MX" sz="1800" b="1" dirty="0">
                <a:solidFill>
                  <a:schemeClr val="accent5">
                    <a:lumMod val="75000"/>
                  </a:schemeClr>
                </a:solidFill>
                <a:latin typeface="Arial Black" panose="020B0A04020102020204" pitchFamily="34" charset="0"/>
              </a:rPr>
              <a:t>es posible comprobar la veracidad </a:t>
            </a:r>
          </a:p>
          <a:p>
            <a:pPr marL="0" indent="0" algn="just">
              <a:buNone/>
            </a:pPr>
            <a:endParaRPr lang="es-MX" sz="1400" dirty="0">
              <a:latin typeface="Arial Black" panose="020B0A04020102020204" pitchFamily="34" charset="0"/>
            </a:endParaRPr>
          </a:p>
          <a:p>
            <a:pPr marL="0" indent="0" algn="just">
              <a:buNone/>
            </a:pPr>
            <a:endParaRPr lang="es-ES" sz="1400" dirty="0">
              <a:latin typeface="Arial Black" panose="020B0A04020102020204" pitchFamily="34" charset="0"/>
            </a:endParaRPr>
          </a:p>
        </p:txBody>
      </p:sp>
      <p:grpSp>
        <p:nvGrpSpPr>
          <p:cNvPr id="5" name="Grupo 4"/>
          <p:cNvGrpSpPr/>
          <p:nvPr/>
        </p:nvGrpSpPr>
        <p:grpSpPr>
          <a:xfrm>
            <a:off x="5927649" y="250339"/>
            <a:ext cx="3216351" cy="684844"/>
            <a:chOff x="5240215" y="1005843"/>
            <a:chExt cx="4840410" cy="1069113"/>
          </a:xfrm>
        </p:grpSpPr>
        <p:sp>
          <p:nvSpPr>
            <p:cNvPr id="6" name="Redondear rectángulo de esquina sencilla 5"/>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7" name="Rectángulo redondeado 6"/>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8" name="TextBox 4"/>
          <p:cNvSpPr txBox="1"/>
          <p:nvPr/>
        </p:nvSpPr>
        <p:spPr>
          <a:xfrm>
            <a:off x="6098789" y="250339"/>
            <a:ext cx="2998705" cy="705706"/>
          </a:xfrm>
          <a:prstGeom prst="rect">
            <a:avLst/>
          </a:prstGeom>
          <a:noFill/>
        </p:spPr>
        <p:txBody>
          <a:bodyPr wrap="square" rtlCol="0">
            <a:spAutoFit/>
          </a:bodyPr>
          <a:lstStyle/>
          <a:p>
            <a:pPr algn="ctr" defTabSz="676645"/>
            <a:r>
              <a:rPr lang="es-MX" sz="1993" dirty="0">
                <a:solidFill>
                  <a:prstClr val="white"/>
                </a:solidFill>
                <a:latin typeface="Arial Black"/>
                <a:cs typeface="Arial Black"/>
              </a:rPr>
              <a:t>Características de la información</a:t>
            </a:r>
          </a:p>
        </p:txBody>
      </p:sp>
      <p:sp>
        <p:nvSpPr>
          <p:cNvPr id="2" name="Marcador de número de diapositiva 1"/>
          <p:cNvSpPr>
            <a:spLocks noGrp="1"/>
          </p:cNvSpPr>
          <p:nvPr>
            <p:ph type="sldNum" sz="quarter" idx="12"/>
          </p:nvPr>
        </p:nvSpPr>
        <p:spPr/>
        <p:txBody>
          <a:bodyPr/>
          <a:lstStyle/>
          <a:p>
            <a:fld id="{D8F55B15-47A6-4AD0-991D-66EC9D8959F2}" type="slidenum">
              <a:rPr lang="es-MX" smtClean="0">
                <a:solidFill>
                  <a:prstClr val="black">
                    <a:tint val="75000"/>
                  </a:prstClr>
                </a:solidFill>
              </a:rPr>
              <a:pPr/>
              <a:t>48</a:t>
            </a:fld>
            <a:endParaRPr lang="es-MX">
              <a:solidFill>
                <a:prstClr val="black">
                  <a:tint val="75000"/>
                </a:prstClr>
              </a:solidFill>
            </a:endParaRPr>
          </a:p>
        </p:txBody>
      </p:sp>
    </p:spTree>
    <p:extLst>
      <p:ext uri="{BB962C8B-B14F-4D97-AF65-F5344CB8AC3E}">
        <p14:creationId xmlns:p14="http://schemas.microsoft.com/office/powerpoint/2010/main" val="37504990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17781" y="1213453"/>
            <a:ext cx="7992888" cy="3528392"/>
          </a:xfrm>
        </p:spPr>
        <p:txBody>
          <a:bodyPr>
            <a:noAutofit/>
          </a:bodyPr>
          <a:lstStyle/>
          <a:p>
            <a:pPr marL="0" indent="0" algn="just">
              <a:buNone/>
            </a:pPr>
            <a:r>
              <a:rPr lang="es-MX" sz="2400" dirty="0">
                <a:solidFill>
                  <a:schemeClr val="tx1"/>
                </a:solidFill>
                <a:latin typeface="Arial Black" panose="020B0A04020102020204" pitchFamily="34" charset="0"/>
                <a:cs typeface="Arial" panose="020B0604020202020204" pitchFamily="34" charset="0"/>
              </a:rPr>
              <a:t>Lineamiento </a:t>
            </a:r>
            <a:r>
              <a:rPr lang="es-MX" sz="2400" b="1" dirty="0">
                <a:solidFill>
                  <a:srgbClr val="0070C0"/>
                </a:solidFill>
                <a:latin typeface="Arial Black" panose="020B0A04020102020204" pitchFamily="34" charset="0"/>
                <a:cs typeface="Arial" panose="020B0604020202020204" pitchFamily="34" charset="0"/>
              </a:rPr>
              <a:t>Séptimo:</a:t>
            </a:r>
            <a:endParaRPr lang="es-MX" sz="2400" dirty="0">
              <a:solidFill>
                <a:schemeClr val="tx1"/>
              </a:solidFill>
              <a:latin typeface="Arial Black" panose="020B0A04020102020204" pitchFamily="34" charset="0"/>
              <a:cs typeface="Arial" panose="020B0604020202020204" pitchFamily="34" charset="0"/>
            </a:endParaRPr>
          </a:p>
          <a:p>
            <a:pPr marL="0" indent="0" algn="just">
              <a:buNone/>
            </a:pPr>
            <a:r>
              <a:rPr lang="es-MX" sz="2400" dirty="0">
                <a:latin typeface="Arial Black" panose="020B0A04020102020204" pitchFamily="34" charset="0"/>
                <a:cs typeface="Arial" panose="020B0604020202020204" pitchFamily="34" charset="0"/>
              </a:rPr>
              <a:t>Los sujetos obligados </a:t>
            </a:r>
            <a:r>
              <a:rPr lang="es-MX" sz="2400" u="sng" dirty="0">
                <a:solidFill>
                  <a:srgbClr val="0070C0"/>
                </a:solidFill>
                <a:latin typeface="Arial Black" panose="020B0A04020102020204" pitchFamily="34" charset="0"/>
                <a:cs typeface="Arial" panose="020B0604020202020204" pitchFamily="34" charset="0"/>
              </a:rPr>
              <a:t>usarán los formatos</a:t>
            </a:r>
            <a:r>
              <a:rPr lang="es-MX" sz="2400" dirty="0">
                <a:solidFill>
                  <a:srgbClr val="0070C0"/>
                </a:solidFill>
                <a:latin typeface="Arial Black" panose="020B0A04020102020204" pitchFamily="34" charset="0"/>
                <a:cs typeface="Arial" panose="020B0604020202020204" pitchFamily="34" charset="0"/>
              </a:rPr>
              <a:t> </a:t>
            </a:r>
            <a:r>
              <a:rPr lang="es-MX" sz="2400" dirty="0">
                <a:latin typeface="Arial Black" panose="020B0A04020102020204" pitchFamily="34" charset="0"/>
                <a:cs typeface="Arial" panose="020B0604020202020204" pitchFamily="34" charset="0"/>
              </a:rPr>
              <a:t>especificados en cada rubro de información incluidos en estos Lineamientos, con el objetivo de </a:t>
            </a:r>
            <a:r>
              <a:rPr lang="es-MX" sz="2400" dirty="0">
                <a:solidFill>
                  <a:srgbClr val="0070C0"/>
                </a:solidFill>
                <a:latin typeface="Arial Black" panose="020B0A04020102020204" pitchFamily="34" charset="0"/>
                <a:cs typeface="Arial" panose="020B0604020202020204" pitchFamily="34" charset="0"/>
              </a:rPr>
              <a:t>asegurar</a:t>
            </a:r>
            <a:r>
              <a:rPr lang="es-MX" sz="2400" dirty="0">
                <a:latin typeface="Arial Black" panose="020B0A04020102020204" pitchFamily="34" charset="0"/>
                <a:cs typeface="Arial" panose="020B0604020202020204" pitchFamily="34" charset="0"/>
              </a:rPr>
              <a:t> que la organización, presentación y publicación </a:t>
            </a:r>
            <a:r>
              <a:rPr lang="es-MX" sz="2400" dirty="0">
                <a:solidFill>
                  <a:srgbClr val="0070C0"/>
                </a:solidFill>
                <a:latin typeface="Arial Black" panose="020B0A04020102020204" pitchFamily="34" charset="0"/>
                <a:cs typeface="Arial" panose="020B0604020202020204" pitchFamily="34" charset="0"/>
              </a:rPr>
              <a:t>de esta  garantice su homologación y estandarización, </a:t>
            </a:r>
            <a:r>
              <a:rPr lang="es-MX" sz="2400" dirty="0">
                <a:latin typeface="Arial Black" panose="020B0A04020102020204" pitchFamily="34" charset="0"/>
                <a:cs typeface="Arial" panose="020B0604020202020204" pitchFamily="34" charset="0"/>
              </a:rPr>
              <a:t>como lo especifican los artículos 61 y 65 de la Ley General.</a:t>
            </a:r>
          </a:p>
          <a:p>
            <a:pPr marL="0" indent="0" algn="just">
              <a:buNone/>
            </a:pPr>
            <a:endParaRPr lang="es-MX" sz="2400" dirty="0">
              <a:solidFill>
                <a:srgbClr val="0070C0"/>
              </a:solidFill>
              <a:latin typeface="Arial Black" panose="020B0A04020102020204" pitchFamily="34" charset="0"/>
              <a:cs typeface="Arial" panose="020B0604020202020204" pitchFamily="34" charset="0"/>
            </a:endParaRPr>
          </a:p>
          <a:p>
            <a:pPr marL="0" indent="0" algn="just">
              <a:buNone/>
            </a:pPr>
            <a:r>
              <a:rPr lang="es-MX" sz="2000" dirty="0">
                <a:solidFill>
                  <a:srgbClr val="00B050"/>
                </a:solidFill>
                <a:latin typeface="Arial Black" panose="020B0A04020102020204" pitchFamily="34" charset="0"/>
                <a:cs typeface="Arial" panose="020B0604020202020204" pitchFamily="34" charset="0"/>
              </a:rPr>
              <a:t>Modificaciones sustantivas:</a:t>
            </a:r>
          </a:p>
          <a:p>
            <a:pPr marL="0" indent="0" algn="just">
              <a:buNone/>
            </a:pPr>
            <a:r>
              <a:rPr lang="es-MX" sz="2000" dirty="0">
                <a:solidFill>
                  <a:srgbClr val="FF0000"/>
                </a:solidFill>
                <a:latin typeface="Arial Black" panose="020B0A04020102020204" pitchFamily="34" charset="0"/>
                <a:cs typeface="Arial" panose="020B0604020202020204" pitchFamily="34" charset="0"/>
              </a:rPr>
              <a:t>Se agregó la columna de funcionario público responsable </a:t>
            </a:r>
            <a:r>
              <a:rPr lang="es-MX" sz="1100" dirty="0">
                <a:solidFill>
                  <a:srgbClr val="FF0000"/>
                </a:solidFill>
                <a:latin typeface="Arial Black" panose="020B0A04020102020204" pitchFamily="34" charset="0"/>
                <a:cs typeface="Arial" panose="020B0604020202020204" pitchFamily="34" charset="0"/>
              </a:rPr>
              <a:t>(legislación de Puebla, art. 72)</a:t>
            </a:r>
            <a:r>
              <a:rPr lang="es-MX" sz="2000" dirty="0">
                <a:solidFill>
                  <a:srgbClr val="FF0000"/>
                </a:solidFill>
                <a:latin typeface="Arial Black" panose="020B0A04020102020204" pitchFamily="34" charset="0"/>
                <a:cs typeface="Arial" panose="020B0604020202020204" pitchFamily="34" charset="0"/>
              </a:rPr>
              <a:t> y ejercicio y período que se informa.</a:t>
            </a:r>
          </a:p>
          <a:p>
            <a:pPr marL="0" indent="0" algn="just">
              <a:buNone/>
            </a:pPr>
            <a:r>
              <a:rPr lang="es-MX" sz="2000" dirty="0">
                <a:solidFill>
                  <a:srgbClr val="FF0000"/>
                </a:solidFill>
                <a:latin typeface="Arial Black" panose="020B0A04020102020204" pitchFamily="34" charset="0"/>
                <a:cs typeface="Arial" panose="020B0604020202020204" pitchFamily="34" charset="0"/>
              </a:rPr>
              <a:t>Se eliminaron formatos y se agregaron columnas.</a:t>
            </a:r>
            <a:endParaRPr lang="es-ES" sz="1800" dirty="0">
              <a:solidFill>
                <a:srgbClr val="FF0000"/>
              </a:solidFill>
              <a:latin typeface="Arial Black" panose="020B0A04020102020204" pitchFamily="34" charset="0"/>
            </a:endParaRPr>
          </a:p>
        </p:txBody>
      </p:sp>
      <p:grpSp>
        <p:nvGrpSpPr>
          <p:cNvPr id="4" name="Grupo 3"/>
          <p:cNvGrpSpPr/>
          <p:nvPr/>
        </p:nvGrpSpPr>
        <p:grpSpPr>
          <a:xfrm>
            <a:off x="5927649" y="250339"/>
            <a:ext cx="3216351" cy="684844"/>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098789" y="250339"/>
            <a:ext cx="2998705" cy="399020"/>
          </a:xfrm>
          <a:prstGeom prst="rect">
            <a:avLst/>
          </a:prstGeom>
          <a:noFill/>
        </p:spPr>
        <p:txBody>
          <a:bodyPr wrap="square" rtlCol="0">
            <a:spAutoFit/>
          </a:bodyPr>
          <a:lstStyle/>
          <a:p>
            <a:pPr algn="ctr" defTabSz="676645"/>
            <a:r>
              <a:rPr lang="es-MX" sz="1993" dirty="0">
                <a:solidFill>
                  <a:prstClr val="white"/>
                </a:solidFill>
                <a:latin typeface="Arial Black"/>
                <a:cs typeface="Arial Black"/>
              </a:rPr>
              <a:t>Formatos</a:t>
            </a:r>
          </a:p>
        </p:txBody>
      </p:sp>
      <p:sp>
        <p:nvSpPr>
          <p:cNvPr id="2" name="Marcador de número de diapositiva 1"/>
          <p:cNvSpPr>
            <a:spLocks noGrp="1"/>
          </p:cNvSpPr>
          <p:nvPr>
            <p:ph type="sldNum" sz="quarter" idx="12"/>
          </p:nvPr>
        </p:nvSpPr>
        <p:spPr/>
        <p:txBody>
          <a:bodyPr/>
          <a:lstStyle/>
          <a:p>
            <a:fld id="{D8F55B15-47A6-4AD0-991D-66EC9D8959F2}" type="slidenum">
              <a:rPr lang="es-MX" smtClean="0">
                <a:solidFill>
                  <a:prstClr val="black">
                    <a:tint val="75000"/>
                  </a:prstClr>
                </a:solidFill>
              </a:rPr>
              <a:pPr/>
              <a:t>49</a:t>
            </a:fld>
            <a:endParaRPr lang="es-MX">
              <a:solidFill>
                <a:prstClr val="black">
                  <a:tint val="75000"/>
                </a:prstClr>
              </a:solidFill>
            </a:endParaRPr>
          </a:p>
        </p:txBody>
      </p:sp>
    </p:spTree>
    <p:extLst>
      <p:ext uri="{BB962C8B-B14F-4D97-AF65-F5344CB8AC3E}">
        <p14:creationId xmlns:p14="http://schemas.microsoft.com/office/powerpoint/2010/main" val="2690046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5927649" y="250338"/>
            <a:ext cx="3216351" cy="710403"/>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036471" y="255035"/>
            <a:ext cx="2998705" cy="705706"/>
          </a:xfrm>
          <a:prstGeom prst="rect">
            <a:avLst/>
          </a:prstGeom>
          <a:noFill/>
        </p:spPr>
        <p:txBody>
          <a:bodyPr wrap="square" rtlCol="0">
            <a:spAutoFit/>
          </a:bodyPr>
          <a:lstStyle/>
          <a:p>
            <a:pPr algn="ctr" defTabSz="676645"/>
            <a:r>
              <a:rPr lang="es-MX" sz="1993" dirty="0">
                <a:solidFill>
                  <a:prstClr val="white"/>
                </a:solidFill>
                <a:latin typeface="Arial Black"/>
                <a:cs typeface="Arial Black"/>
              </a:rPr>
              <a:t>Evolución</a:t>
            </a:r>
            <a:r>
              <a:rPr lang="en-US" sz="1993" dirty="0">
                <a:solidFill>
                  <a:prstClr val="white"/>
                </a:solidFill>
                <a:latin typeface="Arial Black"/>
                <a:cs typeface="Arial Black"/>
              </a:rPr>
              <a:t> del Marco </a:t>
            </a:r>
            <a:r>
              <a:rPr lang="en-US" sz="1993" dirty="0" err="1">
                <a:solidFill>
                  <a:prstClr val="white"/>
                </a:solidFill>
                <a:latin typeface="Arial Black"/>
                <a:cs typeface="Arial Black"/>
              </a:rPr>
              <a:t>Normativo</a:t>
            </a:r>
            <a:endParaRPr lang="en-US" sz="1993" dirty="0">
              <a:solidFill>
                <a:prstClr val="white"/>
              </a:solidFill>
              <a:latin typeface="Arial Black"/>
              <a:cs typeface="Arial Black"/>
            </a:endParaRPr>
          </a:p>
        </p:txBody>
      </p:sp>
      <p:sp>
        <p:nvSpPr>
          <p:cNvPr id="2" name="Marcador de número de diapositiva 1"/>
          <p:cNvSpPr>
            <a:spLocks noGrp="1"/>
          </p:cNvSpPr>
          <p:nvPr>
            <p:ph type="sldNum" sz="quarter" idx="12"/>
          </p:nvPr>
        </p:nvSpPr>
        <p:spPr/>
        <p:txBody>
          <a:bodyPr/>
          <a:lstStyle/>
          <a:p>
            <a:fld id="{D8F55B15-47A6-4AD0-991D-66EC9D8959F2}" type="slidenum">
              <a:rPr lang="es-MX" smtClean="0">
                <a:solidFill>
                  <a:prstClr val="black">
                    <a:tint val="75000"/>
                  </a:prstClr>
                </a:solidFill>
              </a:rPr>
              <a:pPr/>
              <a:t>5</a:t>
            </a:fld>
            <a:endParaRPr lang="es-MX">
              <a:solidFill>
                <a:prstClr val="black">
                  <a:tint val="75000"/>
                </a:prstClr>
              </a:solidFill>
            </a:endParaRPr>
          </a:p>
        </p:txBody>
      </p:sp>
      <p:cxnSp>
        <p:nvCxnSpPr>
          <p:cNvPr id="29" name="Conector recto 28"/>
          <p:cNvCxnSpPr/>
          <p:nvPr/>
        </p:nvCxnSpPr>
        <p:spPr>
          <a:xfrm>
            <a:off x="216889" y="1223884"/>
            <a:ext cx="7445" cy="509507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2" name="CuadroTexto 31"/>
          <p:cNvSpPr txBox="1"/>
          <p:nvPr/>
        </p:nvSpPr>
        <p:spPr>
          <a:xfrm>
            <a:off x="941498" y="1343287"/>
            <a:ext cx="800219" cy="369332"/>
          </a:xfrm>
          <a:prstGeom prst="rect">
            <a:avLst/>
          </a:prstGeom>
          <a:noFill/>
        </p:spPr>
        <p:txBody>
          <a:bodyPr wrap="none" rtlCol="0">
            <a:spAutoFit/>
          </a:bodyPr>
          <a:lstStyle/>
          <a:p>
            <a:r>
              <a:rPr lang="es-MX" dirty="0">
                <a:solidFill>
                  <a:srgbClr val="0070C0"/>
                </a:solidFill>
                <a:latin typeface="Arial Black" panose="020B0A04020102020204" pitchFamily="34" charset="0"/>
              </a:rPr>
              <a:t>2014</a:t>
            </a:r>
          </a:p>
        </p:txBody>
      </p:sp>
      <p:sp>
        <p:nvSpPr>
          <p:cNvPr id="33" name="CuadroTexto 32"/>
          <p:cNvSpPr txBox="1"/>
          <p:nvPr/>
        </p:nvSpPr>
        <p:spPr>
          <a:xfrm>
            <a:off x="2296305" y="1390290"/>
            <a:ext cx="800219" cy="369332"/>
          </a:xfrm>
          <a:prstGeom prst="rect">
            <a:avLst/>
          </a:prstGeom>
          <a:noFill/>
        </p:spPr>
        <p:txBody>
          <a:bodyPr wrap="none" rtlCol="0">
            <a:spAutoFit/>
          </a:bodyPr>
          <a:lstStyle/>
          <a:p>
            <a:r>
              <a:rPr lang="es-MX" dirty="0">
                <a:solidFill>
                  <a:srgbClr val="0070C0"/>
                </a:solidFill>
                <a:latin typeface="Arial Black" panose="020B0A04020102020204" pitchFamily="34" charset="0"/>
              </a:rPr>
              <a:t>2015</a:t>
            </a:r>
          </a:p>
        </p:txBody>
      </p:sp>
      <p:sp>
        <p:nvSpPr>
          <p:cNvPr id="34" name="CuadroTexto 33"/>
          <p:cNvSpPr txBox="1"/>
          <p:nvPr/>
        </p:nvSpPr>
        <p:spPr>
          <a:xfrm>
            <a:off x="3826360" y="1385338"/>
            <a:ext cx="800219" cy="369332"/>
          </a:xfrm>
          <a:prstGeom prst="rect">
            <a:avLst/>
          </a:prstGeom>
          <a:noFill/>
        </p:spPr>
        <p:txBody>
          <a:bodyPr wrap="none" rtlCol="0">
            <a:spAutoFit/>
          </a:bodyPr>
          <a:lstStyle/>
          <a:p>
            <a:r>
              <a:rPr lang="es-MX" dirty="0">
                <a:solidFill>
                  <a:srgbClr val="0070C0"/>
                </a:solidFill>
                <a:latin typeface="Arial Black" panose="020B0A04020102020204" pitchFamily="34" charset="0"/>
              </a:rPr>
              <a:t>2016</a:t>
            </a:r>
          </a:p>
        </p:txBody>
      </p:sp>
      <p:sp>
        <p:nvSpPr>
          <p:cNvPr id="35" name="CuadroTexto 34"/>
          <p:cNvSpPr txBox="1"/>
          <p:nvPr/>
        </p:nvSpPr>
        <p:spPr>
          <a:xfrm>
            <a:off x="5499471" y="1408211"/>
            <a:ext cx="800219" cy="369332"/>
          </a:xfrm>
          <a:prstGeom prst="rect">
            <a:avLst/>
          </a:prstGeom>
          <a:noFill/>
        </p:spPr>
        <p:txBody>
          <a:bodyPr wrap="none" rtlCol="0">
            <a:spAutoFit/>
          </a:bodyPr>
          <a:lstStyle/>
          <a:p>
            <a:r>
              <a:rPr lang="es-MX" dirty="0">
                <a:solidFill>
                  <a:srgbClr val="0070C0"/>
                </a:solidFill>
                <a:latin typeface="Arial Black" panose="020B0A04020102020204" pitchFamily="34" charset="0"/>
              </a:rPr>
              <a:t>2017</a:t>
            </a:r>
          </a:p>
        </p:txBody>
      </p:sp>
      <p:sp>
        <p:nvSpPr>
          <p:cNvPr id="36" name="CuadroTexto 35"/>
          <p:cNvSpPr txBox="1"/>
          <p:nvPr/>
        </p:nvSpPr>
        <p:spPr>
          <a:xfrm>
            <a:off x="7445084" y="1400681"/>
            <a:ext cx="800219" cy="369332"/>
          </a:xfrm>
          <a:prstGeom prst="rect">
            <a:avLst/>
          </a:prstGeom>
          <a:noFill/>
        </p:spPr>
        <p:txBody>
          <a:bodyPr wrap="none" rtlCol="0">
            <a:spAutoFit/>
          </a:bodyPr>
          <a:lstStyle/>
          <a:p>
            <a:r>
              <a:rPr lang="es-MX" dirty="0">
                <a:solidFill>
                  <a:srgbClr val="0070C0"/>
                </a:solidFill>
                <a:latin typeface="Arial Black" panose="020B0A04020102020204" pitchFamily="34" charset="0"/>
              </a:rPr>
              <a:t>2018</a:t>
            </a:r>
          </a:p>
        </p:txBody>
      </p:sp>
      <p:cxnSp>
        <p:nvCxnSpPr>
          <p:cNvPr id="21" name="Conector recto 20"/>
          <p:cNvCxnSpPr/>
          <p:nvPr/>
        </p:nvCxnSpPr>
        <p:spPr>
          <a:xfrm>
            <a:off x="240269" y="1766019"/>
            <a:ext cx="8710634" cy="2874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 name="Conector recto 21"/>
          <p:cNvCxnSpPr/>
          <p:nvPr/>
        </p:nvCxnSpPr>
        <p:spPr>
          <a:xfrm>
            <a:off x="1961423" y="1305289"/>
            <a:ext cx="15914" cy="501367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Conector recto 24"/>
          <p:cNvCxnSpPr/>
          <p:nvPr/>
        </p:nvCxnSpPr>
        <p:spPr>
          <a:xfrm>
            <a:off x="5018579" y="1323188"/>
            <a:ext cx="1089" cy="5028841"/>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 name="Conector recto 25"/>
          <p:cNvCxnSpPr/>
          <p:nvPr/>
        </p:nvCxnSpPr>
        <p:spPr>
          <a:xfrm>
            <a:off x="6679190" y="1305289"/>
            <a:ext cx="15587" cy="504674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 name="Conector recto 26"/>
          <p:cNvCxnSpPr/>
          <p:nvPr/>
        </p:nvCxnSpPr>
        <p:spPr>
          <a:xfrm flipH="1">
            <a:off x="8939046" y="1305289"/>
            <a:ext cx="26993" cy="504674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8" name="Conector recto 27"/>
          <p:cNvCxnSpPr/>
          <p:nvPr/>
        </p:nvCxnSpPr>
        <p:spPr>
          <a:xfrm flipH="1">
            <a:off x="3476077" y="1278539"/>
            <a:ext cx="4199" cy="507349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1" name="Conector recto 30"/>
          <p:cNvCxnSpPr/>
          <p:nvPr/>
        </p:nvCxnSpPr>
        <p:spPr>
          <a:xfrm>
            <a:off x="234980" y="1277998"/>
            <a:ext cx="8728912" cy="929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45" name="CuadroTexto 44"/>
          <p:cNvSpPr txBox="1"/>
          <p:nvPr/>
        </p:nvSpPr>
        <p:spPr>
          <a:xfrm>
            <a:off x="617577" y="1897758"/>
            <a:ext cx="1343846" cy="769441"/>
          </a:xfrm>
          <a:prstGeom prst="rect">
            <a:avLst/>
          </a:prstGeom>
          <a:noFill/>
        </p:spPr>
        <p:txBody>
          <a:bodyPr wrap="square" rtlCol="0">
            <a:spAutoFit/>
          </a:bodyPr>
          <a:lstStyle/>
          <a:p>
            <a:r>
              <a:rPr lang="es-MX" sz="1100" dirty="0">
                <a:latin typeface="Arial Black" panose="020B0A04020102020204" pitchFamily="34" charset="0"/>
              </a:rPr>
              <a:t>Reforma Constitucional</a:t>
            </a:r>
          </a:p>
          <a:p>
            <a:r>
              <a:rPr lang="es-MX" sz="1100" dirty="0">
                <a:latin typeface="Arial Black" panose="020B0A04020102020204" pitchFamily="34" charset="0"/>
              </a:rPr>
              <a:t>Artículo 6º </a:t>
            </a:r>
          </a:p>
          <a:p>
            <a:r>
              <a:rPr lang="es-MX" sz="1100" dirty="0">
                <a:solidFill>
                  <a:srgbClr val="0070C0"/>
                </a:solidFill>
                <a:latin typeface="Arial Black" panose="020B0A04020102020204" pitchFamily="34" charset="0"/>
              </a:rPr>
              <a:t>FEBRERO</a:t>
            </a:r>
          </a:p>
        </p:txBody>
      </p:sp>
      <p:sp>
        <p:nvSpPr>
          <p:cNvPr id="47" name="CuadroTexto 46"/>
          <p:cNvSpPr txBox="1"/>
          <p:nvPr/>
        </p:nvSpPr>
        <p:spPr>
          <a:xfrm>
            <a:off x="2077354" y="1858343"/>
            <a:ext cx="1244722" cy="600164"/>
          </a:xfrm>
          <a:prstGeom prst="rect">
            <a:avLst/>
          </a:prstGeom>
          <a:noFill/>
        </p:spPr>
        <p:txBody>
          <a:bodyPr wrap="square" rtlCol="0">
            <a:spAutoFit/>
          </a:bodyPr>
          <a:lstStyle/>
          <a:p>
            <a:r>
              <a:rPr lang="es-MX" sz="1100" dirty="0">
                <a:latin typeface="Arial Black" panose="020B0A04020102020204" pitchFamily="34" charset="0"/>
              </a:rPr>
              <a:t>Publicación LGTAIP</a:t>
            </a:r>
          </a:p>
          <a:p>
            <a:r>
              <a:rPr lang="es-MX" sz="1100" b="1" dirty="0">
                <a:solidFill>
                  <a:srgbClr val="0070C0"/>
                </a:solidFill>
                <a:latin typeface="Arial Black" panose="020B0A04020102020204" pitchFamily="34" charset="0"/>
              </a:rPr>
              <a:t>MAYO</a:t>
            </a:r>
          </a:p>
        </p:txBody>
      </p:sp>
      <p:sp>
        <p:nvSpPr>
          <p:cNvPr id="48" name="CuadroTexto 47"/>
          <p:cNvSpPr txBox="1"/>
          <p:nvPr/>
        </p:nvSpPr>
        <p:spPr>
          <a:xfrm>
            <a:off x="2049996" y="2560987"/>
            <a:ext cx="1330624" cy="938719"/>
          </a:xfrm>
          <a:prstGeom prst="rect">
            <a:avLst/>
          </a:prstGeom>
          <a:noFill/>
        </p:spPr>
        <p:txBody>
          <a:bodyPr wrap="square" rtlCol="0">
            <a:spAutoFit/>
          </a:bodyPr>
          <a:lstStyle/>
          <a:p>
            <a:r>
              <a:rPr lang="es-MX" sz="1100" dirty="0">
                <a:latin typeface="Arial Black" panose="020B0A04020102020204" pitchFamily="34" charset="0"/>
              </a:rPr>
              <a:t>Publicación Lineamientos Técnicos</a:t>
            </a:r>
          </a:p>
          <a:p>
            <a:r>
              <a:rPr lang="es-MX" sz="1100" dirty="0">
                <a:latin typeface="Arial Black" panose="020B0A04020102020204" pitchFamily="34" charset="0"/>
              </a:rPr>
              <a:t>Generales </a:t>
            </a:r>
          </a:p>
          <a:p>
            <a:r>
              <a:rPr lang="es-MX" sz="1100" b="1" dirty="0">
                <a:solidFill>
                  <a:srgbClr val="0070C0"/>
                </a:solidFill>
                <a:latin typeface="Arial Black" panose="020B0A04020102020204" pitchFamily="34" charset="0"/>
              </a:rPr>
              <a:t>MAYO</a:t>
            </a:r>
          </a:p>
        </p:txBody>
      </p:sp>
      <p:sp>
        <p:nvSpPr>
          <p:cNvPr id="49" name="CuadroTexto 48"/>
          <p:cNvSpPr txBox="1"/>
          <p:nvPr/>
        </p:nvSpPr>
        <p:spPr>
          <a:xfrm>
            <a:off x="3542136" y="4101359"/>
            <a:ext cx="1423278" cy="600164"/>
          </a:xfrm>
          <a:prstGeom prst="rect">
            <a:avLst/>
          </a:prstGeom>
          <a:noFill/>
        </p:spPr>
        <p:txBody>
          <a:bodyPr wrap="square" rtlCol="0">
            <a:spAutoFit/>
          </a:bodyPr>
          <a:lstStyle/>
          <a:p>
            <a:r>
              <a:rPr lang="es-MX" sz="1100" dirty="0">
                <a:latin typeface="Arial Black" panose="020B0A04020102020204" pitchFamily="34" charset="0"/>
              </a:rPr>
              <a:t>Publicación LTAIPPUE</a:t>
            </a:r>
          </a:p>
          <a:p>
            <a:r>
              <a:rPr lang="es-MX" sz="1100" b="1" dirty="0">
                <a:solidFill>
                  <a:srgbClr val="0070C0"/>
                </a:solidFill>
                <a:latin typeface="Arial Black" panose="020B0A04020102020204" pitchFamily="34" charset="0"/>
              </a:rPr>
              <a:t>MAYO</a:t>
            </a:r>
          </a:p>
        </p:txBody>
      </p:sp>
      <p:sp>
        <p:nvSpPr>
          <p:cNvPr id="50" name="CuadroTexto 49"/>
          <p:cNvSpPr txBox="1"/>
          <p:nvPr/>
        </p:nvSpPr>
        <p:spPr>
          <a:xfrm>
            <a:off x="3520904" y="1868922"/>
            <a:ext cx="1415762" cy="1107996"/>
          </a:xfrm>
          <a:prstGeom prst="rect">
            <a:avLst/>
          </a:prstGeom>
          <a:noFill/>
        </p:spPr>
        <p:txBody>
          <a:bodyPr wrap="square" rtlCol="0">
            <a:spAutoFit/>
          </a:bodyPr>
          <a:lstStyle/>
          <a:p>
            <a:r>
              <a:rPr lang="es-MX" sz="1100" dirty="0">
                <a:latin typeface="Arial Black" panose="020B0A04020102020204" pitchFamily="34" charset="0"/>
              </a:rPr>
              <a:t>Modificación  Lineamientos</a:t>
            </a:r>
          </a:p>
          <a:p>
            <a:r>
              <a:rPr lang="es-MX" sz="1100" dirty="0">
                <a:latin typeface="Arial Black" panose="020B0A04020102020204" pitchFamily="34" charset="0"/>
              </a:rPr>
              <a:t>(Ampliación plazo publicación)</a:t>
            </a:r>
          </a:p>
          <a:p>
            <a:r>
              <a:rPr lang="es-MX" sz="1100" b="1" dirty="0">
                <a:solidFill>
                  <a:srgbClr val="0070C0"/>
                </a:solidFill>
                <a:latin typeface="Arial Black" panose="020B0A04020102020204" pitchFamily="34" charset="0"/>
              </a:rPr>
              <a:t>OCTUBRE</a:t>
            </a:r>
          </a:p>
        </p:txBody>
      </p:sp>
      <p:sp>
        <p:nvSpPr>
          <p:cNvPr id="51" name="CuadroTexto 50"/>
          <p:cNvSpPr txBox="1"/>
          <p:nvPr/>
        </p:nvSpPr>
        <p:spPr>
          <a:xfrm>
            <a:off x="5112334" y="1862945"/>
            <a:ext cx="1593326" cy="1015663"/>
          </a:xfrm>
          <a:prstGeom prst="rect">
            <a:avLst/>
          </a:prstGeom>
          <a:noFill/>
        </p:spPr>
        <p:txBody>
          <a:bodyPr wrap="square" rtlCol="0">
            <a:spAutoFit/>
          </a:bodyPr>
          <a:lstStyle/>
          <a:p>
            <a:r>
              <a:rPr lang="es-MX" sz="1000" dirty="0">
                <a:latin typeface="Arial Black" panose="020B0A04020102020204" pitchFamily="34" charset="0"/>
              </a:rPr>
              <a:t>Directrices para verificación diagnostica y Procedimiento de denuncia.</a:t>
            </a:r>
          </a:p>
          <a:p>
            <a:r>
              <a:rPr lang="es-MX" sz="1000" b="1" dirty="0">
                <a:solidFill>
                  <a:srgbClr val="0070C0"/>
                </a:solidFill>
                <a:latin typeface="Arial Black" panose="020B0A04020102020204" pitchFamily="34" charset="0"/>
              </a:rPr>
              <a:t>MAYO</a:t>
            </a:r>
          </a:p>
        </p:txBody>
      </p:sp>
      <p:sp>
        <p:nvSpPr>
          <p:cNvPr id="52" name="CuadroTexto 51"/>
          <p:cNvSpPr txBox="1"/>
          <p:nvPr/>
        </p:nvSpPr>
        <p:spPr>
          <a:xfrm>
            <a:off x="5105929" y="2969783"/>
            <a:ext cx="1498182" cy="900246"/>
          </a:xfrm>
          <a:prstGeom prst="rect">
            <a:avLst/>
          </a:prstGeom>
          <a:noFill/>
        </p:spPr>
        <p:txBody>
          <a:bodyPr wrap="square" rtlCol="0">
            <a:spAutoFit/>
          </a:bodyPr>
          <a:lstStyle/>
          <a:p>
            <a:r>
              <a:rPr lang="es-MX" sz="1050" dirty="0">
                <a:latin typeface="Arial Black" panose="020B0A04020102020204" pitchFamily="34" charset="0"/>
              </a:rPr>
              <a:t>Modificación Lineamientos, criterios y formatos</a:t>
            </a:r>
          </a:p>
          <a:p>
            <a:r>
              <a:rPr lang="es-MX" sz="1050" b="1" dirty="0">
                <a:solidFill>
                  <a:srgbClr val="0070C0"/>
                </a:solidFill>
                <a:latin typeface="Arial Black" panose="020B0A04020102020204" pitchFamily="34" charset="0"/>
              </a:rPr>
              <a:t>DICIEMBRE</a:t>
            </a:r>
          </a:p>
        </p:txBody>
      </p:sp>
      <p:cxnSp>
        <p:nvCxnSpPr>
          <p:cNvPr id="59" name="Conector recto 58"/>
          <p:cNvCxnSpPr/>
          <p:nvPr/>
        </p:nvCxnSpPr>
        <p:spPr>
          <a:xfrm>
            <a:off x="626562" y="1305289"/>
            <a:ext cx="14081" cy="501367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60" name="CuadroTexto 59"/>
          <p:cNvSpPr txBox="1"/>
          <p:nvPr/>
        </p:nvSpPr>
        <p:spPr>
          <a:xfrm>
            <a:off x="246740" y="2056927"/>
            <a:ext cx="333201" cy="1600438"/>
          </a:xfrm>
          <a:prstGeom prst="rect">
            <a:avLst/>
          </a:prstGeom>
          <a:noFill/>
        </p:spPr>
        <p:txBody>
          <a:bodyPr wrap="square" rtlCol="0">
            <a:spAutoFit/>
          </a:bodyPr>
          <a:lstStyle>
            <a:defPPr>
              <a:defRPr lang="es-MX"/>
            </a:defPPr>
            <a:lvl1pPr>
              <a:defRPr sz="2000">
                <a:solidFill>
                  <a:srgbClr val="0070C0"/>
                </a:solidFill>
              </a:defRPr>
            </a:lvl1pPr>
          </a:lstStyle>
          <a:p>
            <a:r>
              <a:rPr lang="es-MX" sz="1400" dirty="0">
                <a:latin typeface="Arial Black" panose="020B0A04020102020204" pitchFamily="34" charset="0"/>
              </a:rPr>
              <a:t>F</a:t>
            </a:r>
          </a:p>
          <a:p>
            <a:r>
              <a:rPr lang="es-MX" sz="1400" dirty="0">
                <a:latin typeface="Arial Black" panose="020B0A04020102020204" pitchFamily="34" charset="0"/>
              </a:rPr>
              <a:t>E</a:t>
            </a:r>
          </a:p>
          <a:p>
            <a:r>
              <a:rPr lang="es-MX" sz="1400" dirty="0">
                <a:latin typeface="Arial Black" panose="020B0A04020102020204" pitchFamily="34" charset="0"/>
              </a:rPr>
              <a:t>D</a:t>
            </a:r>
          </a:p>
          <a:p>
            <a:r>
              <a:rPr lang="es-MX" sz="1400" dirty="0">
                <a:latin typeface="Arial Black" panose="020B0A04020102020204" pitchFamily="34" charset="0"/>
              </a:rPr>
              <a:t>E</a:t>
            </a:r>
          </a:p>
          <a:p>
            <a:r>
              <a:rPr lang="es-MX" sz="1400" dirty="0">
                <a:latin typeface="Arial Black" panose="020B0A04020102020204" pitchFamily="34" charset="0"/>
              </a:rPr>
              <a:t>R</a:t>
            </a:r>
          </a:p>
          <a:p>
            <a:r>
              <a:rPr lang="es-MX" sz="1400" dirty="0">
                <a:latin typeface="Arial Black" panose="020B0A04020102020204" pitchFamily="34" charset="0"/>
              </a:rPr>
              <a:t>A</a:t>
            </a:r>
          </a:p>
          <a:p>
            <a:r>
              <a:rPr lang="es-MX" sz="1400" dirty="0">
                <a:latin typeface="Arial Black" panose="020B0A04020102020204" pitchFamily="34" charset="0"/>
              </a:rPr>
              <a:t>L</a:t>
            </a:r>
          </a:p>
        </p:txBody>
      </p:sp>
      <p:sp>
        <p:nvSpPr>
          <p:cNvPr id="61" name="CuadroTexto 60"/>
          <p:cNvSpPr txBox="1"/>
          <p:nvPr/>
        </p:nvSpPr>
        <p:spPr>
          <a:xfrm>
            <a:off x="271024" y="4175622"/>
            <a:ext cx="288135" cy="1600438"/>
          </a:xfrm>
          <a:prstGeom prst="rect">
            <a:avLst/>
          </a:prstGeom>
          <a:noFill/>
        </p:spPr>
        <p:txBody>
          <a:bodyPr wrap="square" rtlCol="0">
            <a:spAutoFit/>
          </a:bodyPr>
          <a:lstStyle/>
          <a:p>
            <a:r>
              <a:rPr lang="es-MX" sz="1400" dirty="0">
                <a:solidFill>
                  <a:srgbClr val="0070C0"/>
                </a:solidFill>
                <a:latin typeface="Arial Black" panose="020B0A04020102020204" pitchFamily="34" charset="0"/>
              </a:rPr>
              <a:t>E</a:t>
            </a:r>
          </a:p>
          <a:p>
            <a:r>
              <a:rPr lang="es-MX" sz="1400" dirty="0">
                <a:solidFill>
                  <a:srgbClr val="0070C0"/>
                </a:solidFill>
                <a:latin typeface="Arial Black" panose="020B0A04020102020204" pitchFamily="34" charset="0"/>
              </a:rPr>
              <a:t>S</a:t>
            </a:r>
          </a:p>
          <a:p>
            <a:r>
              <a:rPr lang="es-MX" sz="1400" dirty="0">
                <a:solidFill>
                  <a:srgbClr val="0070C0"/>
                </a:solidFill>
                <a:latin typeface="Arial Black" panose="020B0A04020102020204" pitchFamily="34" charset="0"/>
              </a:rPr>
              <a:t>T</a:t>
            </a:r>
          </a:p>
          <a:p>
            <a:r>
              <a:rPr lang="es-MX" sz="1400" dirty="0">
                <a:solidFill>
                  <a:srgbClr val="0070C0"/>
                </a:solidFill>
                <a:latin typeface="Arial Black" panose="020B0A04020102020204" pitchFamily="34" charset="0"/>
              </a:rPr>
              <a:t>A</a:t>
            </a:r>
          </a:p>
          <a:p>
            <a:r>
              <a:rPr lang="es-MX" sz="1400" dirty="0">
                <a:solidFill>
                  <a:srgbClr val="0070C0"/>
                </a:solidFill>
                <a:latin typeface="Arial Black" panose="020B0A04020102020204" pitchFamily="34" charset="0"/>
              </a:rPr>
              <a:t>T</a:t>
            </a:r>
          </a:p>
          <a:p>
            <a:r>
              <a:rPr lang="es-MX" sz="1400" dirty="0">
                <a:solidFill>
                  <a:srgbClr val="0070C0"/>
                </a:solidFill>
                <a:latin typeface="Arial Black" panose="020B0A04020102020204" pitchFamily="34" charset="0"/>
              </a:rPr>
              <a:t>A</a:t>
            </a:r>
          </a:p>
          <a:p>
            <a:r>
              <a:rPr lang="es-MX" sz="1400" dirty="0">
                <a:solidFill>
                  <a:srgbClr val="0070C0"/>
                </a:solidFill>
                <a:latin typeface="Arial Black" panose="020B0A04020102020204" pitchFamily="34" charset="0"/>
              </a:rPr>
              <a:t>L</a:t>
            </a:r>
          </a:p>
        </p:txBody>
      </p:sp>
      <p:cxnSp>
        <p:nvCxnSpPr>
          <p:cNvPr id="63" name="Conector recto 62"/>
          <p:cNvCxnSpPr/>
          <p:nvPr/>
        </p:nvCxnSpPr>
        <p:spPr>
          <a:xfrm>
            <a:off x="234980" y="4031286"/>
            <a:ext cx="6444210" cy="3322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67" name="CuadroTexto 66"/>
          <p:cNvSpPr txBox="1"/>
          <p:nvPr/>
        </p:nvSpPr>
        <p:spPr>
          <a:xfrm>
            <a:off x="6760674" y="1844193"/>
            <a:ext cx="2112475" cy="769441"/>
          </a:xfrm>
          <a:prstGeom prst="rect">
            <a:avLst/>
          </a:prstGeom>
          <a:noFill/>
        </p:spPr>
        <p:txBody>
          <a:bodyPr wrap="square" rtlCol="0">
            <a:spAutoFit/>
          </a:bodyPr>
          <a:lstStyle/>
          <a:p>
            <a:r>
              <a:rPr lang="es-MX" sz="1100" dirty="0">
                <a:solidFill>
                  <a:srgbClr val="FF0000"/>
                </a:solidFill>
                <a:latin typeface="Arial Black" panose="020B0A04020102020204" pitchFamily="34" charset="0"/>
              </a:rPr>
              <a:t>PUBLICACIÓN</a:t>
            </a:r>
          </a:p>
          <a:p>
            <a:r>
              <a:rPr lang="es-MX" sz="1100" dirty="0">
                <a:solidFill>
                  <a:srgbClr val="FF0000"/>
                </a:solidFill>
                <a:latin typeface="Arial Black" panose="020B0A04020102020204" pitchFamily="34" charset="0"/>
              </a:rPr>
              <a:t>VERIFICACIÓN</a:t>
            </a:r>
          </a:p>
          <a:p>
            <a:r>
              <a:rPr lang="es-MX" sz="1100" dirty="0">
                <a:solidFill>
                  <a:srgbClr val="FF0000"/>
                </a:solidFill>
                <a:latin typeface="Arial Black" panose="020B0A04020102020204" pitchFamily="34" charset="0"/>
              </a:rPr>
              <a:t>DENUNCIA</a:t>
            </a:r>
          </a:p>
          <a:p>
            <a:r>
              <a:rPr lang="es-MX" sz="1100" dirty="0">
                <a:solidFill>
                  <a:srgbClr val="FF0000"/>
                </a:solidFill>
                <a:latin typeface="Arial Black" panose="020B0A04020102020204" pitchFamily="34" charset="0"/>
              </a:rPr>
              <a:t>EFECTOS VINCULANTES</a:t>
            </a:r>
          </a:p>
        </p:txBody>
      </p:sp>
      <p:sp>
        <p:nvSpPr>
          <p:cNvPr id="74" name="CuadroTexto 73"/>
          <p:cNvSpPr txBox="1"/>
          <p:nvPr/>
        </p:nvSpPr>
        <p:spPr>
          <a:xfrm>
            <a:off x="6791849" y="2644646"/>
            <a:ext cx="1740598" cy="830997"/>
          </a:xfrm>
          <a:prstGeom prst="rect">
            <a:avLst/>
          </a:prstGeom>
          <a:noFill/>
        </p:spPr>
        <p:txBody>
          <a:bodyPr wrap="square" rtlCol="0">
            <a:spAutoFit/>
          </a:bodyPr>
          <a:lstStyle/>
          <a:p>
            <a:r>
              <a:rPr lang="es-MX" sz="1200" dirty="0">
                <a:latin typeface="Arial Black" panose="020B0A04020102020204" pitchFamily="34" charset="0"/>
              </a:rPr>
              <a:t>Publicación INFORMACION 4º trimestre 2017</a:t>
            </a:r>
          </a:p>
          <a:p>
            <a:r>
              <a:rPr lang="es-MX" sz="1200" dirty="0">
                <a:solidFill>
                  <a:srgbClr val="0070C0"/>
                </a:solidFill>
                <a:latin typeface="Arial Black" panose="020B0A04020102020204" pitchFamily="34" charset="0"/>
              </a:rPr>
              <a:t>ENERO</a:t>
            </a:r>
          </a:p>
        </p:txBody>
      </p:sp>
      <p:sp>
        <p:nvSpPr>
          <p:cNvPr id="75" name="CuadroTexto 74"/>
          <p:cNvSpPr txBox="1"/>
          <p:nvPr/>
        </p:nvSpPr>
        <p:spPr>
          <a:xfrm>
            <a:off x="6799758" y="4633619"/>
            <a:ext cx="1965095" cy="1569660"/>
          </a:xfrm>
          <a:prstGeom prst="rect">
            <a:avLst/>
          </a:prstGeom>
          <a:noFill/>
        </p:spPr>
        <p:txBody>
          <a:bodyPr wrap="square" rtlCol="0">
            <a:spAutoFit/>
          </a:bodyPr>
          <a:lstStyle/>
          <a:p>
            <a:r>
              <a:rPr lang="es-MX" sz="1200" dirty="0">
                <a:latin typeface="Arial Black" panose="020B0A04020102020204" pitchFamily="34" charset="0"/>
              </a:rPr>
              <a:t>Publicación INFORMACION 1er  trimestre 2018</a:t>
            </a:r>
          </a:p>
          <a:p>
            <a:endParaRPr lang="es-MX" sz="1200" dirty="0">
              <a:latin typeface="Arial Black" panose="020B0A04020102020204" pitchFamily="34" charset="0"/>
            </a:endParaRPr>
          </a:p>
          <a:p>
            <a:r>
              <a:rPr lang="es-MX" sz="1200" dirty="0">
                <a:solidFill>
                  <a:srgbClr val="7030A0"/>
                </a:solidFill>
                <a:latin typeface="Arial Black" panose="020B0A04020102020204" pitchFamily="34" charset="0"/>
              </a:rPr>
              <a:t>DESCARGA DE NUEVOS FORMATOS</a:t>
            </a:r>
          </a:p>
          <a:p>
            <a:endParaRPr lang="es-MX" sz="1200" dirty="0">
              <a:solidFill>
                <a:srgbClr val="7030A0"/>
              </a:solidFill>
              <a:latin typeface="Arial Black" panose="020B0A04020102020204" pitchFamily="34" charset="0"/>
            </a:endParaRPr>
          </a:p>
          <a:p>
            <a:r>
              <a:rPr lang="es-MX" sz="1200" dirty="0">
                <a:solidFill>
                  <a:srgbClr val="0070C0"/>
                </a:solidFill>
                <a:latin typeface="Arial Black" panose="020B0A04020102020204" pitchFamily="34" charset="0"/>
              </a:rPr>
              <a:t>1º ABRIL</a:t>
            </a:r>
          </a:p>
        </p:txBody>
      </p:sp>
      <p:sp>
        <p:nvSpPr>
          <p:cNvPr id="76" name="Rectángulo 75"/>
          <p:cNvSpPr/>
          <p:nvPr/>
        </p:nvSpPr>
        <p:spPr>
          <a:xfrm>
            <a:off x="3476077" y="4915399"/>
            <a:ext cx="1419961" cy="877163"/>
          </a:xfrm>
          <a:prstGeom prst="rect">
            <a:avLst/>
          </a:prstGeom>
        </p:spPr>
        <p:txBody>
          <a:bodyPr wrap="square">
            <a:spAutoFit/>
          </a:bodyPr>
          <a:lstStyle/>
          <a:p>
            <a:r>
              <a:rPr lang="es-MX" sz="1100" dirty="0">
                <a:latin typeface="Arial Black" panose="020B0A04020102020204" pitchFamily="34" charset="0"/>
              </a:rPr>
              <a:t>Criterios</a:t>
            </a:r>
            <a:r>
              <a:rPr lang="es-MX" dirty="0"/>
              <a:t> </a:t>
            </a:r>
            <a:r>
              <a:rPr lang="es-MX" sz="1100" dirty="0">
                <a:latin typeface="Arial Black" panose="020B0A04020102020204" pitchFamily="34" charset="0"/>
              </a:rPr>
              <a:t>Técnicos Generales</a:t>
            </a:r>
          </a:p>
          <a:p>
            <a:r>
              <a:rPr lang="es-MX" sz="1100" dirty="0">
                <a:solidFill>
                  <a:srgbClr val="0070C0"/>
                </a:solidFill>
                <a:latin typeface="Arial Black" panose="020B0A04020102020204" pitchFamily="34" charset="0"/>
              </a:rPr>
              <a:t>SEPTIEMBRE</a:t>
            </a:r>
          </a:p>
        </p:txBody>
      </p:sp>
      <p:sp>
        <p:nvSpPr>
          <p:cNvPr id="77" name="Rectángulo 76"/>
          <p:cNvSpPr/>
          <p:nvPr/>
        </p:nvSpPr>
        <p:spPr>
          <a:xfrm>
            <a:off x="3569180" y="3118757"/>
            <a:ext cx="1356733" cy="769441"/>
          </a:xfrm>
          <a:prstGeom prst="rect">
            <a:avLst/>
          </a:prstGeom>
        </p:spPr>
        <p:txBody>
          <a:bodyPr wrap="square">
            <a:spAutoFit/>
          </a:bodyPr>
          <a:lstStyle/>
          <a:p>
            <a:r>
              <a:rPr lang="es-MX" sz="1100" dirty="0">
                <a:latin typeface="Arial Black" panose="020B0A04020102020204" pitchFamily="34" charset="0"/>
              </a:rPr>
              <a:t>Modificaciones a los formatos del SIPOT.</a:t>
            </a:r>
          </a:p>
          <a:p>
            <a:r>
              <a:rPr lang="es-MX" sz="1100" dirty="0">
                <a:solidFill>
                  <a:srgbClr val="0070C0"/>
                </a:solidFill>
                <a:latin typeface="Arial Black" panose="020B0A04020102020204" pitchFamily="34" charset="0"/>
              </a:rPr>
              <a:t>NOVIEMBRE</a:t>
            </a:r>
          </a:p>
        </p:txBody>
      </p:sp>
      <p:cxnSp>
        <p:nvCxnSpPr>
          <p:cNvPr id="78" name="Conector recto 77"/>
          <p:cNvCxnSpPr/>
          <p:nvPr/>
        </p:nvCxnSpPr>
        <p:spPr>
          <a:xfrm>
            <a:off x="196368" y="6323284"/>
            <a:ext cx="8710634" cy="2874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79" name="CuadroTexto 78"/>
          <p:cNvSpPr txBox="1"/>
          <p:nvPr/>
        </p:nvSpPr>
        <p:spPr>
          <a:xfrm>
            <a:off x="6829106" y="3644018"/>
            <a:ext cx="1740598" cy="1015663"/>
          </a:xfrm>
          <a:prstGeom prst="rect">
            <a:avLst/>
          </a:prstGeom>
          <a:noFill/>
        </p:spPr>
        <p:txBody>
          <a:bodyPr wrap="square" rtlCol="0">
            <a:spAutoFit/>
          </a:bodyPr>
          <a:lstStyle/>
          <a:p>
            <a:r>
              <a:rPr lang="es-MX" sz="1200" dirty="0">
                <a:latin typeface="Arial Black" panose="020B0A04020102020204" pitchFamily="34" charset="0"/>
              </a:rPr>
              <a:t>ITAIPUE asignara nuevos formatos a SO</a:t>
            </a:r>
          </a:p>
          <a:p>
            <a:r>
              <a:rPr lang="es-MX" sz="1200" dirty="0">
                <a:solidFill>
                  <a:srgbClr val="0070C0"/>
                </a:solidFill>
                <a:latin typeface="Arial Black" panose="020B0A04020102020204" pitchFamily="34" charset="0"/>
              </a:rPr>
              <a:t>1º FEBRERO – 30 MARZO</a:t>
            </a:r>
          </a:p>
        </p:txBody>
      </p:sp>
      <p:sp>
        <p:nvSpPr>
          <p:cNvPr id="88" name="Rectángulo 87"/>
          <p:cNvSpPr/>
          <p:nvPr/>
        </p:nvSpPr>
        <p:spPr>
          <a:xfrm>
            <a:off x="5027274" y="4130464"/>
            <a:ext cx="1641033" cy="1708160"/>
          </a:xfrm>
          <a:prstGeom prst="rect">
            <a:avLst/>
          </a:prstGeom>
        </p:spPr>
        <p:txBody>
          <a:bodyPr wrap="square">
            <a:spAutoFit/>
          </a:bodyPr>
          <a:lstStyle/>
          <a:p>
            <a:r>
              <a:rPr lang="es-MX" sz="1050" dirty="0">
                <a:latin typeface="Arial Black" panose="020B0A04020102020204" pitchFamily="34" charset="0"/>
              </a:rPr>
              <a:t>Lineamientos verificación OT, denuncia por incumplimiento, recurso de revisión, notificación y ejecución de las medidas de apremio.</a:t>
            </a:r>
          </a:p>
          <a:p>
            <a:r>
              <a:rPr lang="es-MX" sz="1050" dirty="0">
                <a:solidFill>
                  <a:srgbClr val="0070C0"/>
                </a:solidFill>
                <a:latin typeface="Arial Black" panose="020B0A04020102020204" pitchFamily="34" charset="0"/>
              </a:rPr>
              <a:t>DICIEMBRE</a:t>
            </a:r>
          </a:p>
        </p:txBody>
      </p:sp>
    </p:spTree>
    <p:extLst>
      <p:ext uri="{BB962C8B-B14F-4D97-AF65-F5344CB8AC3E}">
        <p14:creationId xmlns:p14="http://schemas.microsoft.com/office/powerpoint/2010/main" val="139375827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57162" y="1971675"/>
            <a:ext cx="8829675" cy="29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4" name="Grupo 3"/>
          <p:cNvGrpSpPr/>
          <p:nvPr/>
        </p:nvGrpSpPr>
        <p:grpSpPr>
          <a:xfrm>
            <a:off x="5927649" y="250339"/>
            <a:ext cx="3216351" cy="684844"/>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145295" y="250339"/>
            <a:ext cx="2998705" cy="399020"/>
          </a:xfrm>
          <a:prstGeom prst="rect">
            <a:avLst/>
          </a:prstGeom>
          <a:noFill/>
        </p:spPr>
        <p:txBody>
          <a:bodyPr wrap="square" rtlCol="0">
            <a:spAutoFit/>
          </a:bodyPr>
          <a:lstStyle/>
          <a:p>
            <a:pPr algn="ctr" defTabSz="676645"/>
            <a:r>
              <a:rPr lang="es-MX" sz="1993" dirty="0">
                <a:solidFill>
                  <a:prstClr val="white"/>
                </a:solidFill>
                <a:latin typeface="Arial Black"/>
                <a:cs typeface="Arial Black"/>
              </a:rPr>
              <a:t>Formatos</a:t>
            </a:r>
          </a:p>
        </p:txBody>
      </p:sp>
      <p:sp>
        <p:nvSpPr>
          <p:cNvPr id="3" name="Marcador de número de diapositiva 2"/>
          <p:cNvSpPr>
            <a:spLocks noGrp="1"/>
          </p:cNvSpPr>
          <p:nvPr>
            <p:ph type="sldNum" sz="quarter" idx="12"/>
          </p:nvPr>
        </p:nvSpPr>
        <p:spPr/>
        <p:txBody>
          <a:bodyPr/>
          <a:lstStyle/>
          <a:p>
            <a:fld id="{D8F55B15-47A6-4AD0-991D-66EC9D8959F2}" type="slidenum">
              <a:rPr lang="es-MX" smtClean="0">
                <a:solidFill>
                  <a:prstClr val="black">
                    <a:tint val="75000"/>
                  </a:prstClr>
                </a:solidFill>
              </a:rPr>
              <a:pPr/>
              <a:t>50</a:t>
            </a:fld>
            <a:endParaRPr lang="es-MX">
              <a:solidFill>
                <a:prstClr val="black">
                  <a:tint val="75000"/>
                </a:prstClr>
              </a:solidFill>
            </a:endParaRPr>
          </a:p>
        </p:txBody>
      </p:sp>
    </p:spTree>
    <p:extLst>
      <p:ext uri="{BB962C8B-B14F-4D97-AF65-F5344CB8AC3E}">
        <p14:creationId xmlns:p14="http://schemas.microsoft.com/office/powerpoint/2010/main" val="15940858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25253" y="1496465"/>
            <a:ext cx="7992888" cy="4104456"/>
          </a:xfrm>
        </p:spPr>
        <p:txBody>
          <a:bodyPr>
            <a:noAutofit/>
          </a:bodyPr>
          <a:lstStyle/>
          <a:p>
            <a:pPr marL="0" indent="0" algn="just">
              <a:buNone/>
            </a:pPr>
            <a:r>
              <a:rPr lang="es-MX" sz="2400" dirty="0">
                <a:solidFill>
                  <a:schemeClr val="tx1"/>
                </a:solidFill>
                <a:latin typeface="Arial Black" panose="020B0A04020102020204" pitchFamily="34" charset="0"/>
                <a:cs typeface="Arial" panose="020B0604020202020204" pitchFamily="34" charset="0"/>
              </a:rPr>
              <a:t>Lineamiento </a:t>
            </a:r>
            <a:r>
              <a:rPr lang="es-MX" sz="2400" b="1" dirty="0">
                <a:solidFill>
                  <a:schemeClr val="accent6">
                    <a:lumMod val="75000"/>
                  </a:schemeClr>
                </a:solidFill>
                <a:latin typeface="Arial Black" panose="020B0A04020102020204" pitchFamily="34" charset="0"/>
                <a:cs typeface="Arial" panose="020B0604020202020204" pitchFamily="34" charset="0"/>
              </a:rPr>
              <a:t>Octavo:</a:t>
            </a:r>
            <a:endParaRPr lang="es-MX" sz="2400" dirty="0">
              <a:solidFill>
                <a:schemeClr val="tx1"/>
              </a:solidFill>
              <a:latin typeface="Arial Black" panose="020B0A04020102020204" pitchFamily="34" charset="0"/>
              <a:cs typeface="Arial" panose="020B0604020202020204" pitchFamily="34" charset="0"/>
            </a:endParaRPr>
          </a:p>
          <a:p>
            <a:pPr marL="0" indent="0" algn="just">
              <a:buNone/>
            </a:pPr>
            <a:r>
              <a:rPr lang="es-MX" sz="2400" b="1" dirty="0">
                <a:solidFill>
                  <a:schemeClr val="accent6">
                    <a:lumMod val="75000"/>
                  </a:schemeClr>
                </a:solidFill>
                <a:latin typeface="Arial Black" panose="020B0A04020102020204" pitchFamily="34" charset="0"/>
                <a:cs typeface="Arial" panose="020B0604020202020204" pitchFamily="34" charset="0"/>
              </a:rPr>
              <a:t>I. </a:t>
            </a:r>
            <a:r>
              <a:rPr lang="es-MX" sz="2000" dirty="0">
                <a:latin typeface="Arial Black" panose="020B0A04020102020204" pitchFamily="34" charset="0"/>
                <a:cs typeface="Arial" panose="020B0604020202020204" pitchFamily="34" charset="0"/>
              </a:rPr>
              <a:t>L</a:t>
            </a:r>
            <a:r>
              <a:rPr lang="es-MX" sz="2000" dirty="0">
                <a:solidFill>
                  <a:schemeClr val="tx1"/>
                </a:solidFill>
                <a:latin typeface="Arial Black" panose="020B0A04020102020204" pitchFamily="34" charset="0"/>
                <a:cs typeface="Arial" panose="020B0604020202020204" pitchFamily="34" charset="0"/>
              </a:rPr>
              <a:t>os SO</a:t>
            </a:r>
            <a:r>
              <a:rPr lang="es-MX" sz="2000" dirty="0">
                <a:latin typeface="Arial Black" panose="020B0A04020102020204" pitchFamily="34" charset="0"/>
              </a:rPr>
              <a:t> deberán actualizar la información por lo menos cada </a:t>
            </a:r>
            <a:r>
              <a:rPr lang="es-MX" sz="2000" b="1" dirty="0">
                <a:solidFill>
                  <a:schemeClr val="accent6">
                    <a:lumMod val="75000"/>
                  </a:schemeClr>
                </a:solidFill>
                <a:latin typeface="Arial Black" panose="020B0A04020102020204" pitchFamily="34" charset="0"/>
              </a:rPr>
              <a:t>tres meses</a:t>
            </a:r>
            <a:r>
              <a:rPr lang="es-MX" sz="2000" dirty="0">
                <a:latin typeface="Arial Black" panose="020B0A04020102020204" pitchFamily="34" charset="0"/>
              </a:rPr>
              <a:t> (salvedad), el plazo se computara a partir de enero de cada año y deberá publicarse en </a:t>
            </a:r>
            <a:r>
              <a:rPr lang="es-MX" sz="2000" b="1" dirty="0">
                <a:solidFill>
                  <a:schemeClr val="accent6">
                    <a:lumMod val="75000"/>
                  </a:schemeClr>
                </a:solidFill>
                <a:latin typeface="Arial Black" panose="020B0A04020102020204" pitchFamily="34" charset="0"/>
              </a:rPr>
              <a:t>menor tiempo </a:t>
            </a:r>
            <a:r>
              <a:rPr lang="es-MX" sz="2000" dirty="0">
                <a:latin typeface="Arial Black" panose="020B0A04020102020204" pitchFamily="34" charset="0"/>
              </a:rPr>
              <a:t>si está disponible antes de concluir el período.</a:t>
            </a:r>
          </a:p>
          <a:p>
            <a:pPr marL="0" indent="0" algn="just">
              <a:buNone/>
            </a:pPr>
            <a:r>
              <a:rPr lang="es-MX" sz="2400" b="1" dirty="0">
                <a:solidFill>
                  <a:schemeClr val="accent6">
                    <a:lumMod val="75000"/>
                  </a:schemeClr>
                </a:solidFill>
                <a:latin typeface="Arial Black" panose="020B0A04020102020204" pitchFamily="34" charset="0"/>
                <a:cs typeface="Arial" panose="020B0604020202020204" pitchFamily="34" charset="0"/>
              </a:rPr>
              <a:t>II. </a:t>
            </a:r>
            <a:r>
              <a:rPr lang="es-MX" sz="2000" dirty="0">
                <a:latin typeface="Arial Black" panose="020B0A04020102020204" pitchFamily="34" charset="0"/>
              </a:rPr>
              <a:t>Los SO publicarán la información actualizada en su portal de Internet y en la PNT dentro de los </a:t>
            </a:r>
            <a:r>
              <a:rPr lang="es-MX" sz="2000" b="1" dirty="0">
                <a:solidFill>
                  <a:schemeClr val="accent6">
                    <a:lumMod val="75000"/>
                  </a:schemeClr>
                </a:solidFill>
                <a:latin typeface="Arial Black" panose="020B0A04020102020204" pitchFamily="34" charset="0"/>
              </a:rPr>
              <a:t>treinta días naturales siguientes</a:t>
            </a:r>
            <a:r>
              <a:rPr lang="es-MX" sz="2000" dirty="0">
                <a:latin typeface="Arial Black" panose="020B0A04020102020204" pitchFamily="34" charset="0"/>
              </a:rPr>
              <a:t> al cierre del período de actualización que corresponda (salvedad).</a:t>
            </a:r>
          </a:p>
          <a:p>
            <a:pPr marL="0" indent="0" algn="just">
              <a:buNone/>
            </a:pPr>
            <a:r>
              <a:rPr lang="es-MX" sz="2400" b="1" dirty="0">
                <a:solidFill>
                  <a:schemeClr val="accent6">
                    <a:lumMod val="75000"/>
                  </a:schemeClr>
                </a:solidFill>
                <a:latin typeface="Arial Black" panose="020B0A04020102020204" pitchFamily="34" charset="0"/>
                <a:cs typeface="Arial" panose="020B0604020202020204" pitchFamily="34" charset="0"/>
              </a:rPr>
              <a:t>…</a:t>
            </a:r>
            <a:endParaRPr lang="es-ES" sz="2400" b="1" dirty="0">
              <a:solidFill>
                <a:schemeClr val="accent6">
                  <a:lumMod val="75000"/>
                </a:schemeClr>
              </a:solidFill>
              <a:latin typeface="Arial Black" panose="020B0A04020102020204" pitchFamily="34" charset="0"/>
              <a:cs typeface="Arial" panose="020B0604020202020204" pitchFamily="34" charset="0"/>
            </a:endParaRPr>
          </a:p>
        </p:txBody>
      </p:sp>
      <p:pic>
        <p:nvPicPr>
          <p:cNvPr id="7170" name="Picture 2" descr="C:\Users\Guadalupe Huerta\AppData\Local\Microsoft\Windows\INetCache\IE\3862HFWN\publicacion[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582439">
            <a:off x="5107152" y="5129553"/>
            <a:ext cx="2664249" cy="148702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o 4"/>
          <p:cNvGrpSpPr/>
          <p:nvPr/>
        </p:nvGrpSpPr>
        <p:grpSpPr>
          <a:xfrm>
            <a:off x="5927649" y="250339"/>
            <a:ext cx="3216351" cy="684844"/>
            <a:chOff x="5240215" y="1005843"/>
            <a:chExt cx="4840410" cy="1069113"/>
          </a:xfrm>
        </p:grpSpPr>
        <p:sp>
          <p:nvSpPr>
            <p:cNvPr id="6" name="Redondear rectángulo de esquina sencilla 5"/>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7" name="Rectángulo redondeado 6"/>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8" name="TextBox 4"/>
          <p:cNvSpPr txBox="1"/>
          <p:nvPr/>
        </p:nvSpPr>
        <p:spPr>
          <a:xfrm>
            <a:off x="6098789" y="250339"/>
            <a:ext cx="2998705" cy="705706"/>
          </a:xfrm>
          <a:prstGeom prst="rect">
            <a:avLst/>
          </a:prstGeom>
          <a:noFill/>
        </p:spPr>
        <p:txBody>
          <a:bodyPr wrap="square" rtlCol="0">
            <a:spAutoFit/>
          </a:bodyPr>
          <a:lstStyle/>
          <a:p>
            <a:pPr algn="ctr" defTabSz="676645"/>
            <a:r>
              <a:rPr lang="es-MX" sz="1993" dirty="0">
                <a:solidFill>
                  <a:prstClr val="white"/>
                </a:solidFill>
                <a:latin typeface="Arial Black"/>
                <a:cs typeface="Arial Black"/>
              </a:rPr>
              <a:t>Políticas para actualización </a:t>
            </a:r>
          </a:p>
        </p:txBody>
      </p:sp>
      <p:sp>
        <p:nvSpPr>
          <p:cNvPr id="2" name="Marcador de número de diapositiva 1"/>
          <p:cNvSpPr>
            <a:spLocks noGrp="1"/>
          </p:cNvSpPr>
          <p:nvPr>
            <p:ph type="sldNum" sz="quarter" idx="12"/>
          </p:nvPr>
        </p:nvSpPr>
        <p:spPr/>
        <p:txBody>
          <a:bodyPr/>
          <a:lstStyle/>
          <a:p>
            <a:fld id="{D8F55B15-47A6-4AD0-991D-66EC9D8959F2}" type="slidenum">
              <a:rPr lang="es-MX" smtClean="0">
                <a:solidFill>
                  <a:prstClr val="black">
                    <a:tint val="75000"/>
                  </a:prstClr>
                </a:solidFill>
              </a:rPr>
              <a:pPr/>
              <a:t>51</a:t>
            </a:fld>
            <a:endParaRPr lang="es-MX">
              <a:solidFill>
                <a:prstClr val="black">
                  <a:tint val="75000"/>
                </a:prstClr>
              </a:solidFill>
            </a:endParaRPr>
          </a:p>
        </p:txBody>
      </p:sp>
    </p:spTree>
    <p:extLst>
      <p:ext uri="{BB962C8B-B14F-4D97-AF65-F5344CB8AC3E}">
        <p14:creationId xmlns:p14="http://schemas.microsoft.com/office/powerpoint/2010/main" val="8841415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1196752"/>
            <a:ext cx="7992888" cy="2736304"/>
          </a:xfrm>
        </p:spPr>
        <p:txBody>
          <a:bodyPr>
            <a:noAutofit/>
          </a:bodyPr>
          <a:lstStyle/>
          <a:p>
            <a:pPr marL="0" indent="0" algn="just">
              <a:buNone/>
            </a:pPr>
            <a:r>
              <a:rPr lang="es-MX" sz="1800" dirty="0">
                <a:latin typeface="Arial Black" panose="020B0A04020102020204" pitchFamily="34" charset="0"/>
                <a:cs typeface="Arial" panose="020B0604020202020204" pitchFamily="34" charset="0"/>
              </a:rPr>
              <a:t>Lineamiento</a:t>
            </a:r>
            <a:r>
              <a:rPr lang="es-MX" sz="2000" b="1" dirty="0">
                <a:solidFill>
                  <a:schemeClr val="accent6">
                    <a:lumMod val="75000"/>
                  </a:schemeClr>
                </a:solidFill>
                <a:latin typeface="Arial Black" panose="020B0A04020102020204" pitchFamily="34" charset="0"/>
                <a:cs typeface="Arial" panose="020B0604020202020204" pitchFamily="34" charset="0"/>
              </a:rPr>
              <a:t> Octavo: </a:t>
            </a:r>
          </a:p>
          <a:p>
            <a:pPr marL="0" indent="0" algn="just">
              <a:buNone/>
            </a:pPr>
            <a:r>
              <a:rPr lang="es-MX" sz="2000" b="1" dirty="0">
                <a:solidFill>
                  <a:schemeClr val="accent6">
                    <a:lumMod val="75000"/>
                  </a:schemeClr>
                </a:solidFill>
                <a:latin typeface="Arial Black" panose="020B0A04020102020204" pitchFamily="34" charset="0"/>
                <a:cs typeface="Arial" panose="020B0604020202020204" pitchFamily="34" charset="0"/>
              </a:rPr>
              <a:t>…</a:t>
            </a:r>
          </a:p>
          <a:p>
            <a:pPr marL="0" indent="0" algn="just">
              <a:buNone/>
            </a:pPr>
            <a:r>
              <a:rPr lang="es-MX" sz="1800" b="1" dirty="0">
                <a:solidFill>
                  <a:schemeClr val="accent6">
                    <a:lumMod val="75000"/>
                  </a:schemeClr>
                </a:solidFill>
                <a:latin typeface="Arial Black" panose="020B0A04020102020204" pitchFamily="34" charset="0"/>
                <a:cs typeface="Arial" panose="020B0604020202020204" pitchFamily="34" charset="0"/>
              </a:rPr>
              <a:t>III. </a:t>
            </a:r>
            <a:r>
              <a:rPr lang="es-MX" sz="1800" dirty="0">
                <a:latin typeface="Arial Black" panose="020B0A04020102020204" pitchFamily="34" charset="0"/>
                <a:cs typeface="Arial" panose="020B0604020202020204" pitchFamily="34" charset="0"/>
              </a:rPr>
              <a:t>El </a:t>
            </a:r>
            <a:r>
              <a:rPr lang="es-MX" sz="1800" b="1" dirty="0">
                <a:solidFill>
                  <a:schemeClr val="accent6">
                    <a:lumMod val="75000"/>
                  </a:schemeClr>
                </a:solidFill>
                <a:latin typeface="Arial Black" panose="020B0A04020102020204" pitchFamily="34" charset="0"/>
                <a:cs typeface="Arial" panose="020B0604020202020204" pitchFamily="34" charset="0"/>
              </a:rPr>
              <a:t>periodo de actualización </a:t>
            </a:r>
            <a:r>
              <a:rPr lang="es-MX" sz="1800" dirty="0">
                <a:latin typeface="Arial Black" panose="020B0A04020102020204" pitchFamily="34" charset="0"/>
                <a:cs typeface="Arial" panose="020B0604020202020204" pitchFamily="34" charset="0"/>
              </a:rPr>
              <a:t>de cada uno de los rubros de información y el </a:t>
            </a:r>
            <a:r>
              <a:rPr lang="es-MX" sz="1800" b="1" dirty="0">
                <a:solidFill>
                  <a:schemeClr val="accent6">
                    <a:lumMod val="75000"/>
                  </a:schemeClr>
                </a:solidFill>
                <a:latin typeface="Arial Black" panose="020B0A04020102020204" pitchFamily="34" charset="0"/>
                <a:cs typeface="Arial" panose="020B0604020202020204" pitchFamily="34" charset="0"/>
              </a:rPr>
              <a:t>plazo mínimo </a:t>
            </a:r>
            <a:r>
              <a:rPr lang="es-MX" sz="1800" dirty="0">
                <a:latin typeface="Arial Black" panose="020B0A04020102020204" pitchFamily="34" charset="0"/>
                <a:cs typeface="Arial" panose="020B0604020202020204" pitchFamily="34" charset="0"/>
              </a:rPr>
              <a:t>que deberá </a:t>
            </a:r>
            <a:r>
              <a:rPr lang="es-MX" sz="1800" b="1" dirty="0">
                <a:solidFill>
                  <a:schemeClr val="accent6">
                    <a:lumMod val="75000"/>
                  </a:schemeClr>
                </a:solidFill>
                <a:latin typeface="Arial Black" panose="020B0A04020102020204" pitchFamily="34" charset="0"/>
                <a:cs typeface="Arial" panose="020B0604020202020204" pitchFamily="34" charset="0"/>
              </a:rPr>
              <a:t>permanecer disponible y accesible </a:t>
            </a:r>
            <a:r>
              <a:rPr lang="es-MX" sz="1800" dirty="0">
                <a:latin typeface="Arial Black" panose="020B0A04020102020204" pitchFamily="34" charset="0"/>
                <a:cs typeface="Arial" panose="020B0604020202020204" pitchFamily="34" charset="0"/>
              </a:rPr>
              <a:t>en su portal de Internet y en la PNT </a:t>
            </a:r>
            <a:r>
              <a:rPr lang="es-MX" sz="1800" b="1" dirty="0">
                <a:solidFill>
                  <a:schemeClr val="accent6">
                    <a:lumMod val="75000"/>
                  </a:schemeClr>
                </a:solidFill>
                <a:latin typeface="Arial Black" panose="020B0A04020102020204" pitchFamily="34" charset="0"/>
                <a:cs typeface="Arial" panose="020B0604020202020204" pitchFamily="34" charset="0"/>
              </a:rPr>
              <a:t>están especificados en cada obligación </a:t>
            </a:r>
            <a:r>
              <a:rPr lang="es-MX" sz="1800" dirty="0">
                <a:latin typeface="Arial Black" panose="020B0A04020102020204" pitchFamily="34" charset="0"/>
                <a:cs typeface="Arial" panose="020B0604020202020204" pitchFamily="34" charset="0"/>
              </a:rPr>
              <a:t>de transparencia de estos Lineamientos y se </a:t>
            </a:r>
            <a:r>
              <a:rPr lang="es-MX" sz="1800" b="1" dirty="0">
                <a:solidFill>
                  <a:schemeClr val="accent6">
                    <a:lumMod val="75000"/>
                  </a:schemeClr>
                </a:solidFill>
                <a:latin typeface="Arial Black" panose="020B0A04020102020204" pitchFamily="34" charset="0"/>
                <a:cs typeface="Arial" panose="020B0604020202020204" pitchFamily="34" charset="0"/>
              </a:rPr>
              <a:t>concentran en la Tabla </a:t>
            </a:r>
            <a:r>
              <a:rPr lang="es-MX" sz="1800" dirty="0">
                <a:latin typeface="Arial Black" panose="020B0A04020102020204" pitchFamily="34" charset="0"/>
                <a:cs typeface="Arial" panose="020B0604020202020204" pitchFamily="34" charset="0"/>
              </a:rPr>
              <a:t>de actualización y de conservación de la información pública derivada de las OT que, como anexo, forma parte de estos Lineamientos;</a:t>
            </a:r>
            <a:endParaRPr lang="es-MX" sz="1800" dirty="0">
              <a:solidFill>
                <a:schemeClr val="tx1"/>
              </a:solidFill>
              <a:latin typeface="Arial Black" panose="020B0A04020102020204" pitchFamily="34" charset="0"/>
              <a:cs typeface="Arial" panose="020B0604020202020204" pitchFamily="34" charset="0"/>
            </a:endParaRPr>
          </a:p>
          <a:p>
            <a:pPr marL="0" indent="0" algn="just">
              <a:buNone/>
            </a:pPr>
            <a:r>
              <a:rPr lang="es-MX" sz="1800" dirty="0">
                <a:solidFill>
                  <a:srgbClr val="FF0000"/>
                </a:solidFill>
                <a:latin typeface="Arial Black" panose="020B0A04020102020204" pitchFamily="34" charset="0"/>
                <a:cs typeface="Arial" panose="020B0604020202020204" pitchFamily="34" charset="0"/>
              </a:rPr>
              <a:t>Anexo 2</a:t>
            </a:r>
          </a:p>
          <a:p>
            <a:pPr marL="0" indent="0" algn="just">
              <a:buNone/>
            </a:pPr>
            <a:r>
              <a:rPr lang="es-MX" sz="1800" dirty="0">
                <a:latin typeface="Arial Black" panose="020B0A04020102020204" pitchFamily="34" charset="0"/>
                <a:cs typeface="Arial" panose="020B0604020202020204" pitchFamily="34" charset="0"/>
              </a:rPr>
              <a:t>Tabla de actualización y conservación de la información pública derivada de las obligaciones de transparencia. </a:t>
            </a:r>
          </a:p>
          <a:p>
            <a:pPr marL="0" indent="0" algn="just">
              <a:buNone/>
            </a:pPr>
            <a:r>
              <a:rPr lang="es-MX" sz="1800" dirty="0">
                <a:solidFill>
                  <a:srgbClr val="FF0000"/>
                </a:solidFill>
                <a:latin typeface="Arial Black" panose="020B0A04020102020204" pitchFamily="34" charset="0"/>
                <a:cs typeface="Arial" panose="020B0604020202020204" pitchFamily="34" charset="0"/>
              </a:rPr>
              <a:t>Se modificaron algunos de los periodos de actualización  y conservación…</a:t>
            </a:r>
          </a:p>
          <a:p>
            <a:pPr marL="0" indent="0" algn="just">
              <a:buNone/>
            </a:pPr>
            <a:r>
              <a:rPr lang="es-MX" sz="1800" dirty="0">
                <a:solidFill>
                  <a:srgbClr val="FF0000"/>
                </a:solidFill>
                <a:latin typeface="Arial Black" panose="020B0A04020102020204" pitchFamily="34" charset="0"/>
                <a:cs typeface="Arial" panose="020B0604020202020204" pitchFamily="34" charset="0"/>
              </a:rPr>
              <a:t>Algunos conservaron el período de conservación, pero la validación es trimestral.</a:t>
            </a:r>
          </a:p>
          <a:p>
            <a:pPr marL="0" indent="0" algn="just">
              <a:buNone/>
            </a:pPr>
            <a:r>
              <a:rPr lang="es-MX" sz="1800" b="1" dirty="0">
                <a:solidFill>
                  <a:schemeClr val="accent6">
                    <a:lumMod val="75000"/>
                  </a:schemeClr>
                </a:solidFill>
                <a:latin typeface="Arial Black" panose="020B0A04020102020204" pitchFamily="34" charset="0"/>
                <a:cs typeface="Arial" panose="020B0604020202020204" pitchFamily="34" charset="0"/>
              </a:rPr>
              <a:t>…</a:t>
            </a:r>
          </a:p>
          <a:p>
            <a:pPr marL="0" indent="0" algn="just">
              <a:buNone/>
            </a:pPr>
            <a:endParaRPr lang="es-MX" sz="1800" dirty="0">
              <a:solidFill>
                <a:schemeClr val="tx1"/>
              </a:solidFill>
              <a:latin typeface="Arial Black" panose="020B0A04020102020204" pitchFamily="34" charset="0"/>
              <a:cs typeface="Arial" panose="020B0604020202020204" pitchFamily="34" charset="0"/>
            </a:endParaRPr>
          </a:p>
        </p:txBody>
      </p:sp>
      <p:grpSp>
        <p:nvGrpSpPr>
          <p:cNvPr id="4" name="Grupo 3"/>
          <p:cNvGrpSpPr/>
          <p:nvPr/>
        </p:nvGrpSpPr>
        <p:grpSpPr>
          <a:xfrm>
            <a:off x="5927649" y="250339"/>
            <a:ext cx="3216351" cy="684844"/>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8" name="TextBox 4"/>
          <p:cNvSpPr txBox="1"/>
          <p:nvPr/>
        </p:nvSpPr>
        <p:spPr>
          <a:xfrm>
            <a:off x="6098789" y="250339"/>
            <a:ext cx="2998705" cy="705706"/>
          </a:xfrm>
          <a:prstGeom prst="rect">
            <a:avLst/>
          </a:prstGeom>
          <a:noFill/>
        </p:spPr>
        <p:txBody>
          <a:bodyPr wrap="square" rtlCol="0">
            <a:spAutoFit/>
          </a:bodyPr>
          <a:lstStyle/>
          <a:p>
            <a:pPr algn="ctr" defTabSz="676645"/>
            <a:r>
              <a:rPr lang="es-MX" sz="1993" dirty="0">
                <a:solidFill>
                  <a:prstClr val="white"/>
                </a:solidFill>
                <a:latin typeface="Arial Black"/>
                <a:cs typeface="Arial Black"/>
              </a:rPr>
              <a:t>Políticas para actualización </a:t>
            </a:r>
          </a:p>
        </p:txBody>
      </p:sp>
      <p:sp>
        <p:nvSpPr>
          <p:cNvPr id="2" name="Marcador de número de diapositiva 1"/>
          <p:cNvSpPr>
            <a:spLocks noGrp="1"/>
          </p:cNvSpPr>
          <p:nvPr>
            <p:ph type="sldNum" sz="quarter" idx="12"/>
          </p:nvPr>
        </p:nvSpPr>
        <p:spPr/>
        <p:txBody>
          <a:bodyPr/>
          <a:lstStyle/>
          <a:p>
            <a:fld id="{D8F55B15-47A6-4AD0-991D-66EC9D8959F2}" type="slidenum">
              <a:rPr lang="es-MX" smtClean="0">
                <a:solidFill>
                  <a:prstClr val="black">
                    <a:tint val="75000"/>
                  </a:prstClr>
                </a:solidFill>
              </a:rPr>
              <a:pPr/>
              <a:t>52</a:t>
            </a:fld>
            <a:endParaRPr lang="es-MX">
              <a:solidFill>
                <a:prstClr val="black">
                  <a:tint val="75000"/>
                </a:prstClr>
              </a:solidFill>
            </a:endParaRPr>
          </a:p>
        </p:txBody>
      </p:sp>
    </p:spTree>
    <p:extLst>
      <p:ext uri="{BB962C8B-B14F-4D97-AF65-F5344CB8AC3E}">
        <p14:creationId xmlns:p14="http://schemas.microsoft.com/office/powerpoint/2010/main" val="37655156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88446" y="1256911"/>
            <a:ext cx="8496944" cy="1870753"/>
          </a:xfrm>
        </p:spPr>
        <p:txBody>
          <a:bodyPr>
            <a:noAutofit/>
          </a:bodyPr>
          <a:lstStyle/>
          <a:p>
            <a:pPr marL="0" indent="0" algn="just">
              <a:buNone/>
            </a:pPr>
            <a:r>
              <a:rPr lang="es-MX" sz="2000">
                <a:latin typeface="Arial Black" panose="020B0A04020102020204" pitchFamily="34" charset="0"/>
                <a:cs typeface="Arial" panose="020B0604020202020204" pitchFamily="34" charset="0"/>
              </a:rPr>
              <a:t>Lineamiento</a:t>
            </a:r>
            <a:r>
              <a:rPr lang="es-MX" sz="2000" b="1">
                <a:solidFill>
                  <a:schemeClr val="accent6">
                    <a:lumMod val="75000"/>
                  </a:schemeClr>
                </a:solidFill>
                <a:latin typeface="Arial Black" panose="020B0A04020102020204" pitchFamily="34" charset="0"/>
                <a:cs typeface="Arial" panose="020B0604020202020204" pitchFamily="34" charset="0"/>
              </a:rPr>
              <a:t> Octavo …</a:t>
            </a:r>
            <a:endParaRPr lang="es-MX" sz="2000" b="1" dirty="0">
              <a:solidFill>
                <a:schemeClr val="accent6">
                  <a:lumMod val="75000"/>
                </a:schemeClr>
              </a:solidFill>
              <a:latin typeface="Arial Black" panose="020B0A04020102020204" pitchFamily="34" charset="0"/>
              <a:cs typeface="Arial" panose="020B0604020202020204" pitchFamily="34" charset="0"/>
            </a:endParaRPr>
          </a:p>
          <a:p>
            <a:pPr marL="0" indent="0" algn="just">
              <a:buNone/>
            </a:pPr>
            <a:r>
              <a:rPr lang="es-MX" sz="2000" b="1" dirty="0">
                <a:solidFill>
                  <a:schemeClr val="accent6">
                    <a:lumMod val="75000"/>
                  </a:schemeClr>
                </a:solidFill>
                <a:latin typeface="Arial Black" panose="020B0A04020102020204" pitchFamily="34" charset="0"/>
                <a:cs typeface="Arial" panose="020B0604020202020204" pitchFamily="34" charset="0"/>
              </a:rPr>
              <a:t>V. … </a:t>
            </a:r>
            <a:r>
              <a:rPr lang="es-MX" sz="2000" dirty="0">
                <a:solidFill>
                  <a:schemeClr val="tx1"/>
                </a:solidFill>
                <a:latin typeface="Arial Black" panose="020B0A04020102020204" pitchFamily="34" charset="0"/>
                <a:cs typeface="Arial" panose="020B0604020202020204" pitchFamily="34" charset="0"/>
              </a:rPr>
              <a:t>se deberá </a:t>
            </a:r>
            <a:r>
              <a:rPr lang="es-MX" sz="2000" b="1" dirty="0">
                <a:solidFill>
                  <a:schemeClr val="accent6">
                    <a:lumMod val="75000"/>
                  </a:schemeClr>
                </a:solidFill>
                <a:latin typeface="Arial Black" panose="020B0A04020102020204" pitchFamily="34" charset="0"/>
                <a:cs typeface="Arial" panose="020B0604020202020204" pitchFamily="34" charset="0"/>
              </a:rPr>
              <a:t>incluir</a:t>
            </a:r>
            <a:r>
              <a:rPr lang="es-MX" sz="2000" dirty="0">
                <a:solidFill>
                  <a:schemeClr val="tx1"/>
                </a:solidFill>
                <a:latin typeface="Arial Black" panose="020B0A04020102020204" pitchFamily="34" charset="0"/>
                <a:cs typeface="Arial" panose="020B0604020202020204" pitchFamily="34" charset="0"/>
              </a:rPr>
              <a:t> el </a:t>
            </a:r>
            <a:r>
              <a:rPr lang="es-MX" sz="2000" b="1" dirty="0">
                <a:solidFill>
                  <a:schemeClr val="accent6">
                    <a:lumMod val="75000"/>
                  </a:schemeClr>
                </a:solidFill>
                <a:latin typeface="Arial Black" panose="020B0A04020102020204" pitchFamily="34" charset="0"/>
                <a:cs typeface="Arial" panose="020B0604020202020204" pitchFamily="34" charset="0"/>
              </a:rPr>
              <a:t>número</a:t>
            </a:r>
            <a:r>
              <a:rPr lang="es-MX" sz="2000" dirty="0">
                <a:solidFill>
                  <a:schemeClr val="tx1"/>
                </a:solidFill>
                <a:latin typeface="Arial Black" panose="020B0A04020102020204" pitchFamily="34" charset="0"/>
                <a:cs typeface="Arial" panose="020B0604020202020204" pitchFamily="34" charset="0"/>
              </a:rPr>
              <a:t> y el </a:t>
            </a:r>
            <a:r>
              <a:rPr lang="es-MX" sz="2000" b="1" dirty="0">
                <a:solidFill>
                  <a:schemeClr val="accent6">
                    <a:lumMod val="75000"/>
                  </a:schemeClr>
                </a:solidFill>
                <a:latin typeface="Arial Black" panose="020B0A04020102020204" pitchFamily="34" charset="0"/>
                <a:cs typeface="Arial" panose="020B0604020202020204" pitchFamily="34" charset="0"/>
              </a:rPr>
              <a:t>texto del artículo </a:t>
            </a:r>
            <a:r>
              <a:rPr lang="es-MX" sz="2000" dirty="0">
                <a:solidFill>
                  <a:schemeClr val="tx1"/>
                </a:solidFill>
                <a:latin typeface="Arial Black" panose="020B0A04020102020204" pitchFamily="34" charset="0"/>
                <a:cs typeface="Arial" panose="020B0604020202020204" pitchFamily="34" charset="0"/>
              </a:rPr>
              <a:t>y de las </a:t>
            </a:r>
            <a:r>
              <a:rPr lang="es-MX" sz="2000" b="1" dirty="0">
                <a:solidFill>
                  <a:schemeClr val="accent6">
                    <a:lumMod val="75000"/>
                  </a:schemeClr>
                </a:solidFill>
                <a:latin typeface="Arial Black" panose="020B0A04020102020204" pitchFamily="34" charset="0"/>
                <a:cs typeface="Arial" panose="020B0604020202020204" pitchFamily="34" charset="0"/>
              </a:rPr>
              <a:t>fracciones y/o incisos</a:t>
            </a:r>
            <a:r>
              <a:rPr lang="es-MX" sz="2000" dirty="0">
                <a:solidFill>
                  <a:schemeClr val="tx1"/>
                </a:solidFill>
                <a:latin typeface="Arial Black" panose="020B0A04020102020204" pitchFamily="34" charset="0"/>
                <a:cs typeface="Arial" panose="020B0604020202020204" pitchFamily="34" charset="0"/>
              </a:rPr>
              <a:t>, así como un </a:t>
            </a:r>
            <a:r>
              <a:rPr lang="es-MX" sz="2000" b="1" dirty="0">
                <a:solidFill>
                  <a:schemeClr val="accent6">
                    <a:lumMod val="75000"/>
                  </a:schemeClr>
                </a:solidFill>
                <a:latin typeface="Arial Black" panose="020B0A04020102020204" pitchFamily="34" charset="0"/>
                <a:cs typeface="Arial" panose="020B0604020202020204" pitchFamily="34" charset="0"/>
              </a:rPr>
              <a:t>hipervínculo</a:t>
            </a:r>
            <a:r>
              <a:rPr lang="es-MX" sz="2000" dirty="0">
                <a:solidFill>
                  <a:schemeClr val="tx1"/>
                </a:solidFill>
                <a:latin typeface="Arial Black" panose="020B0A04020102020204" pitchFamily="34" charset="0"/>
                <a:cs typeface="Arial" panose="020B0604020202020204" pitchFamily="34" charset="0"/>
              </a:rPr>
              <a:t> para acceder a la información correspondiente</a:t>
            </a:r>
            <a:r>
              <a:rPr lang="es-MX" sz="2000" dirty="0">
                <a:latin typeface="Arial Black" panose="020B0A04020102020204" pitchFamily="34" charset="0"/>
                <a:cs typeface="Arial" panose="020B0604020202020204" pitchFamily="34" charset="0"/>
              </a:rPr>
              <a:t>. En caso de que respecto de alguna OT el SO </a:t>
            </a:r>
            <a:r>
              <a:rPr lang="es-MX" sz="2000" b="1" dirty="0">
                <a:solidFill>
                  <a:schemeClr val="accent6">
                    <a:lumMod val="75000"/>
                  </a:schemeClr>
                </a:solidFill>
                <a:latin typeface="Arial Black" panose="020B0A04020102020204" pitchFamily="34" charset="0"/>
                <a:cs typeface="Arial" panose="020B0604020202020204" pitchFamily="34" charset="0"/>
              </a:rPr>
              <a:t>no haya generado información </a:t>
            </a:r>
            <a:r>
              <a:rPr lang="es-MX" sz="2000" dirty="0">
                <a:latin typeface="Arial Black" panose="020B0A04020102020204" pitchFamily="34" charset="0"/>
                <a:cs typeface="Arial" panose="020B0604020202020204" pitchFamily="34" charset="0"/>
              </a:rPr>
              <a:t>se deberá observar lo siguiente:</a:t>
            </a:r>
          </a:p>
          <a:p>
            <a:pPr marL="0" indent="0" algn="just">
              <a:buNone/>
            </a:pPr>
            <a:endParaRPr lang="es-MX" sz="2000" dirty="0">
              <a:solidFill>
                <a:schemeClr val="tx1"/>
              </a:solidFill>
              <a:latin typeface="Arial Black" panose="020B0A04020102020204" pitchFamily="34" charset="0"/>
              <a:cs typeface="Arial" panose="020B0604020202020204" pitchFamily="34" charset="0"/>
            </a:endParaRPr>
          </a:p>
        </p:txBody>
      </p:sp>
      <p:grpSp>
        <p:nvGrpSpPr>
          <p:cNvPr id="6" name="Grupo 5"/>
          <p:cNvGrpSpPr/>
          <p:nvPr/>
        </p:nvGrpSpPr>
        <p:grpSpPr>
          <a:xfrm>
            <a:off x="5927649" y="250339"/>
            <a:ext cx="3216351" cy="684844"/>
            <a:chOff x="5240215" y="1005843"/>
            <a:chExt cx="4840410" cy="1069113"/>
          </a:xfrm>
        </p:grpSpPr>
        <p:sp>
          <p:nvSpPr>
            <p:cNvPr id="7" name="Redondear rectángulo de esquina sencilla 6"/>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8" name="Rectángulo redondeado 7"/>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9" name="TextBox 4"/>
          <p:cNvSpPr txBox="1"/>
          <p:nvPr/>
        </p:nvSpPr>
        <p:spPr>
          <a:xfrm>
            <a:off x="6098789" y="250339"/>
            <a:ext cx="2998705" cy="705706"/>
          </a:xfrm>
          <a:prstGeom prst="rect">
            <a:avLst/>
          </a:prstGeom>
          <a:noFill/>
        </p:spPr>
        <p:txBody>
          <a:bodyPr wrap="square" rtlCol="0">
            <a:spAutoFit/>
          </a:bodyPr>
          <a:lstStyle/>
          <a:p>
            <a:pPr algn="ctr" defTabSz="676645"/>
            <a:r>
              <a:rPr lang="es-MX" sz="1993" dirty="0">
                <a:solidFill>
                  <a:prstClr val="white"/>
                </a:solidFill>
                <a:latin typeface="Arial Black"/>
                <a:cs typeface="Arial Black"/>
              </a:rPr>
              <a:t>Políticas para actualización </a:t>
            </a:r>
          </a:p>
        </p:txBody>
      </p:sp>
      <p:sp>
        <p:nvSpPr>
          <p:cNvPr id="2" name="Rectángulo 1"/>
          <p:cNvSpPr/>
          <p:nvPr/>
        </p:nvSpPr>
        <p:spPr>
          <a:xfrm>
            <a:off x="665018" y="3234771"/>
            <a:ext cx="7720446" cy="3416320"/>
          </a:xfrm>
          <a:prstGeom prst="rect">
            <a:avLst/>
          </a:prstGeom>
        </p:spPr>
        <p:txBody>
          <a:bodyPr wrap="square">
            <a:spAutoFit/>
          </a:bodyPr>
          <a:lstStyle/>
          <a:p>
            <a:pPr algn="just"/>
            <a:r>
              <a:rPr lang="es-MX" b="1" dirty="0">
                <a:solidFill>
                  <a:schemeClr val="accent6">
                    <a:lumMod val="75000"/>
                  </a:schemeClr>
                </a:solidFill>
                <a:latin typeface="Arial Black" panose="020B0A04020102020204" pitchFamily="34" charset="0"/>
                <a:cs typeface="Arial" panose="020B0604020202020204" pitchFamily="34" charset="0"/>
              </a:rPr>
              <a:t>1. Si </a:t>
            </a:r>
            <a:r>
              <a:rPr lang="es-MX" dirty="0">
                <a:latin typeface="Arial Black" panose="020B0A04020102020204" pitchFamily="34" charset="0"/>
              </a:rPr>
              <a:t>el SO </a:t>
            </a:r>
            <a:r>
              <a:rPr lang="es-MX" b="1" dirty="0">
                <a:solidFill>
                  <a:schemeClr val="accent6">
                    <a:lumMod val="75000"/>
                  </a:schemeClr>
                </a:solidFill>
                <a:latin typeface="Arial Black" panose="020B0A04020102020204" pitchFamily="34" charset="0"/>
                <a:cs typeface="Arial" panose="020B0604020202020204" pitchFamily="34" charset="0"/>
              </a:rPr>
              <a:t>no generó </a:t>
            </a:r>
            <a:r>
              <a:rPr lang="es-MX" dirty="0">
                <a:latin typeface="Arial Black" panose="020B0A04020102020204" pitchFamily="34" charset="0"/>
              </a:rPr>
              <a:t>información en algún periodo determinado, </a:t>
            </a:r>
            <a:r>
              <a:rPr lang="es-MX" b="1" dirty="0">
                <a:solidFill>
                  <a:schemeClr val="accent6">
                    <a:lumMod val="75000"/>
                  </a:schemeClr>
                </a:solidFill>
                <a:latin typeface="Arial Black" panose="020B0A04020102020204" pitchFamily="34" charset="0"/>
                <a:cs typeface="Arial" panose="020B0604020202020204" pitchFamily="34" charset="0"/>
              </a:rPr>
              <a:t>se deberá especificar </a:t>
            </a:r>
            <a:r>
              <a:rPr lang="es-MX" dirty="0">
                <a:latin typeface="Arial Black" panose="020B0A04020102020204" pitchFamily="34" charset="0"/>
              </a:rPr>
              <a:t>el periodo al que se refiere e </a:t>
            </a:r>
            <a:r>
              <a:rPr lang="es-MX" b="1" dirty="0">
                <a:solidFill>
                  <a:schemeClr val="accent6">
                    <a:lumMod val="75000"/>
                  </a:schemeClr>
                </a:solidFill>
                <a:latin typeface="Arial Black" panose="020B0A04020102020204" pitchFamily="34" charset="0"/>
                <a:cs typeface="Arial" panose="020B0604020202020204" pitchFamily="34" charset="0"/>
              </a:rPr>
              <a:t>incluir una explicación </a:t>
            </a:r>
            <a:r>
              <a:rPr lang="es-MX" dirty="0">
                <a:latin typeface="Arial Black" panose="020B0A04020102020204" pitchFamily="34" charset="0"/>
              </a:rPr>
              <a:t>mediante una nota breve, clara, y motivada.</a:t>
            </a:r>
          </a:p>
          <a:p>
            <a:pPr marL="342900" indent="-342900" algn="just">
              <a:buAutoNum type="arabicPeriod"/>
            </a:pPr>
            <a:endParaRPr lang="es-MX" dirty="0">
              <a:latin typeface="Arial Black" panose="020B0A04020102020204" pitchFamily="34" charset="0"/>
            </a:endParaRPr>
          </a:p>
          <a:p>
            <a:pPr algn="just"/>
            <a:r>
              <a:rPr lang="es-MX" b="1" dirty="0">
                <a:solidFill>
                  <a:schemeClr val="accent6">
                    <a:lumMod val="75000"/>
                  </a:schemeClr>
                </a:solidFill>
                <a:latin typeface="Arial Black" panose="020B0A04020102020204" pitchFamily="34" charset="0"/>
                <a:cs typeface="Arial" panose="020B0604020202020204" pitchFamily="34" charset="0"/>
              </a:rPr>
              <a:t>2. </a:t>
            </a:r>
            <a:r>
              <a:rPr lang="es-MX" dirty="0">
                <a:latin typeface="Arial Black" panose="020B0A04020102020204" pitchFamily="34" charset="0"/>
              </a:rPr>
              <a:t>Cuando se trate de </a:t>
            </a:r>
            <a:r>
              <a:rPr lang="es-MX" b="1" dirty="0">
                <a:solidFill>
                  <a:schemeClr val="accent6">
                    <a:lumMod val="75000"/>
                  </a:schemeClr>
                </a:solidFill>
                <a:latin typeface="Arial Black" panose="020B0A04020102020204" pitchFamily="34" charset="0"/>
                <a:cs typeface="Arial" panose="020B0604020202020204" pitchFamily="34" charset="0"/>
              </a:rPr>
              <a:t>criterios de información </a:t>
            </a:r>
            <a:r>
              <a:rPr lang="es-MX" dirty="0">
                <a:latin typeface="Arial Black" panose="020B0A04020102020204" pitchFamily="34" charset="0"/>
              </a:rPr>
              <a:t>en fracciones </a:t>
            </a:r>
            <a:r>
              <a:rPr lang="es-MX" b="1" dirty="0">
                <a:solidFill>
                  <a:schemeClr val="accent6">
                    <a:lumMod val="75000"/>
                  </a:schemeClr>
                </a:solidFill>
                <a:latin typeface="Arial Black" panose="020B0A04020102020204" pitchFamily="34" charset="0"/>
                <a:cs typeface="Arial" panose="020B0604020202020204" pitchFamily="34" charset="0"/>
              </a:rPr>
              <a:t>que el SO no posea por</a:t>
            </a:r>
            <a:r>
              <a:rPr lang="es-MX" dirty="0">
                <a:latin typeface="Arial Black" panose="020B0A04020102020204" pitchFamily="34" charset="0"/>
              </a:rPr>
              <a:t> </a:t>
            </a:r>
            <a:r>
              <a:rPr lang="es-MX" b="1" dirty="0">
                <a:solidFill>
                  <a:schemeClr val="accent6">
                    <a:lumMod val="75000"/>
                  </a:schemeClr>
                </a:solidFill>
                <a:latin typeface="Arial Black" panose="020B0A04020102020204" pitchFamily="34" charset="0"/>
                <a:cs typeface="Arial" panose="020B0604020202020204" pitchFamily="34" charset="0"/>
              </a:rPr>
              <a:t>no estar especificado en las facultades, competencias y funciones </a:t>
            </a:r>
            <a:r>
              <a:rPr lang="es-MX" dirty="0">
                <a:latin typeface="Arial Black" panose="020B0A04020102020204" pitchFamily="34" charset="0"/>
              </a:rPr>
              <a:t>de los ordenamientos jurídicos que le son aplicables, </a:t>
            </a:r>
            <a:r>
              <a:rPr lang="es-MX" b="1" dirty="0">
                <a:solidFill>
                  <a:schemeClr val="accent6">
                    <a:lumMod val="75000"/>
                  </a:schemeClr>
                </a:solidFill>
                <a:latin typeface="Arial Black" panose="020B0A04020102020204" pitchFamily="34" charset="0"/>
                <a:cs typeface="Arial" panose="020B0604020202020204" pitchFamily="34" charset="0"/>
              </a:rPr>
              <a:t>deberá incluir una nota </a:t>
            </a:r>
            <a:r>
              <a:rPr lang="es-MX" dirty="0">
                <a:latin typeface="Arial Black" panose="020B0A04020102020204" pitchFamily="34" charset="0"/>
              </a:rPr>
              <a:t>mediante la cual justifique la no posesión de la información señalada en el/los criterios que corresponda.</a:t>
            </a:r>
            <a:endParaRPr lang="es-MX" dirty="0">
              <a:latin typeface="Arial Black" panose="020B0A04020102020204" pitchFamily="34" charset="0"/>
              <a:cs typeface="Arial" panose="020B0604020202020204" pitchFamily="34" charset="0"/>
            </a:endParaRPr>
          </a:p>
        </p:txBody>
      </p:sp>
      <p:sp>
        <p:nvSpPr>
          <p:cNvPr id="4" name="Marcador de número de diapositiva 3"/>
          <p:cNvSpPr>
            <a:spLocks noGrp="1"/>
          </p:cNvSpPr>
          <p:nvPr>
            <p:ph type="sldNum" sz="quarter" idx="12"/>
          </p:nvPr>
        </p:nvSpPr>
        <p:spPr/>
        <p:txBody>
          <a:bodyPr/>
          <a:lstStyle/>
          <a:p>
            <a:fld id="{D8F55B15-47A6-4AD0-991D-66EC9D8959F2}" type="slidenum">
              <a:rPr lang="es-MX" smtClean="0">
                <a:solidFill>
                  <a:prstClr val="black">
                    <a:tint val="75000"/>
                  </a:prstClr>
                </a:solidFill>
              </a:rPr>
              <a:pPr/>
              <a:t>53</a:t>
            </a:fld>
            <a:endParaRPr lang="es-MX">
              <a:solidFill>
                <a:prstClr val="black">
                  <a:tint val="75000"/>
                </a:prstClr>
              </a:solidFill>
            </a:endParaRPr>
          </a:p>
        </p:txBody>
      </p:sp>
    </p:spTree>
    <p:extLst>
      <p:ext uri="{BB962C8B-B14F-4D97-AF65-F5344CB8AC3E}">
        <p14:creationId xmlns:p14="http://schemas.microsoft.com/office/powerpoint/2010/main" val="25164959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65092" y="1309596"/>
            <a:ext cx="8496944" cy="4608512"/>
          </a:xfrm>
        </p:spPr>
        <p:txBody>
          <a:bodyPr>
            <a:noAutofit/>
          </a:bodyPr>
          <a:lstStyle/>
          <a:p>
            <a:pPr marL="0" indent="0" algn="just">
              <a:buNone/>
            </a:pPr>
            <a:r>
              <a:rPr lang="es-MX" sz="1800" dirty="0">
                <a:latin typeface="Arial Black" panose="020B0A04020102020204" pitchFamily="34" charset="0"/>
                <a:cs typeface="Arial" panose="020B0604020202020204" pitchFamily="34" charset="0"/>
              </a:rPr>
              <a:t>Lineamiento </a:t>
            </a:r>
            <a:r>
              <a:rPr lang="es-MX" sz="1800" dirty="0">
                <a:solidFill>
                  <a:srgbClr val="E747C9"/>
                </a:solidFill>
                <a:latin typeface="Arial Black" panose="020B0A04020102020204" pitchFamily="34" charset="0"/>
                <a:cs typeface="Arial" panose="020B0604020202020204" pitchFamily="34" charset="0"/>
              </a:rPr>
              <a:t>Noveno … </a:t>
            </a:r>
          </a:p>
          <a:p>
            <a:pPr marL="0" indent="0" algn="just">
              <a:buNone/>
            </a:pPr>
            <a:endParaRPr lang="es-MX" sz="1800" dirty="0">
              <a:solidFill>
                <a:schemeClr val="tx1"/>
              </a:solidFill>
              <a:latin typeface="Arial Black" panose="020B0A04020102020204" pitchFamily="34" charset="0"/>
              <a:cs typeface="Arial" panose="020B0604020202020204" pitchFamily="34" charset="0"/>
            </a:endParaRPr>
          </a:p>
          <a:p>
            <a:pPr marL="0" indent="0" algn="just">
              <a:buNone/>
            </a:pPr>
            <a:r>
              <a:rPr lang="es-MX" sz="1800" dirty="0">
                <a:solidFill>
                  <a:schemeClr val="tx1"/>
                </a:solidFill>
                <a:latin typeface="Arial Black" panose="020B0A04020102020204" pitchFamily="34" charset="0"/>
                <a:cs typeface="Arial" panose="020B0604020202020204" pitchFamily="34" charset="0"/>
              </a:rPr>
              <a:t>I. Como se indica en la </a:t>
            </a:r>
            <a:r>
              <a:rPr lang="es-MX" sz="1800" dirty="0">
                <a:solidFill>
                  <a:schemeClr val="accent6">
                    <a:lumMod val="75000"/>
                  </a:schemeClr>
                </a:solidFill>
                <a:latin typeface="Arial Black" panose="020B0A04020102020204" pitchFamily="34" charset="0"/>
                <a:cs typeface="Arial" panose="020B0604020202020204" pitchFamily="34" charset="0"/>
                <a:hlinkClick r:id="rId2" action="ppaction://hlinkfile"/>
              </a:rPr>
              <a:t>Tabla de aplicabilidad </a:t>
            </a:r>
            <a:r>
              <a:rPr lang="es-MX" sz="1800" dirty="0">
                <a:solidFill>
                  <a:schemeClr val="accent6">
                    <a:lumMod val="75000"/>
                  </a:schemeClr>
                </a:solidFill>
                <a:latin typeface="Arial Black" panose="020B0A04020102020204" pitchFamily="34" charset="0"/>
                <a:cs typeface="Arial" panose="020B0604020202020204" pitchFamily="34" charset="0"/>
              </a:rPr>
              <a:t> </a:t>
            </a:r>
            <a:r>
              <a:rPr lang="es-MX" sz="1800" dirty="0">
                <a:solidFill>
                  <a:schemeClr val="tx1"/>
                </a:solidFill>
                <a:latin typeface="Arial Black" panose="020B0A04020102020204" pitchFamily="34" charset="0"/>
                <a:cs typeface="Arial" panose="020B0604020202020204" pitchFamily="34" charset="0"/>
              </a:rPr>
              <a:t>de las Obligaciones de Transparencia Comunes genérica, incluida en estos Lineamientos, las </a:t>
            </a:r>
            <a:r>
              <a:rPr lang="es-MX" sz="1800" dirty="0">
                <a:solidFill>
                  <a:srgbClr val="E747C9"/>
                </a:solidFill>
                <a:latin typeface="Arial Black" panose="020B0A04020102020204" pitchFamily="34" charset="0"/>
                <a:cs typeface="Arial" panose="020B0604020202020204" pitchFamily="34" charset="0"/>
              </a:rPr>
              <a:t>48 fracciones del artículo 70 se refieren a información que todos los SO generan</a:t>
            </a:r>
            <a:r>
              <a:rPr lang="es-MX" sz="1800" dirty="0">
                <a:solidFill>
                  <a:schemeClr val="tx1"/>
                </a:solidFill>
                <a:latin typeface="Arial Black" panose="020B0A04020102020204" pitchFamily="34" charset="0"/>
                <a:cs typeface="Arial" panose="020B0604020202020204" pitchFamily="34" charset="0"/>
              </a:rPr>
              <a:t>. Con fundamento en lo señalado en el último párrafo del Artículo 70 de la Ley General, los SO </a:t>
            </a:r>
            <a:r>
              <a:rPr lang="es-MX" sz="1800" dirty="0">
                <a:solidFill>
                  <a:srgbClr val="E747C9"/>
                </a:solidFill>
                <a:latin typeface="Arial Black" panose="020B0A04020102020204" pitchFamily="34" charset="0"/>
                <a:cs typeface="Arial" panose="020B0604020202020204" pitchFamily="34" charset="0"/>
              </a:rPr>
              <a:t>deberán informar a los OG la relación de fracciones que les aplican </a:t>
            </a:r>
            <a:r>
              <a:rPr lang="es-MX" sz="1800" dirty="0">
                <a:solidFill>
                  <a:schemeClr val="tx1"/>
                </a:solidFill>
                <a:latin typeface="Arial Black" panose="020B0A04020102020204" pitchFamily="34" charset="0"/>
                <a:cs typeface="Arial" panose="020B0604020202020204" pitchFamily="34" charset="0"/>
              </a:rPr>
              <a:t>y, en su caso, de forma </a:t>
            </a:r>
            <a:r>
              <a:rPr lang="es-MX" sz="1800" dirty="0">
                <a:solidFill>
                  <a:srgbClr val="E747C9"/>
                </a:solidFill>
                <a:latin typeface="Arial Black" panose="020B0A04020102020204" pitchFamily="34" charset="0"/>
                <a:cs typeface="Arial" panose="020B0604020202020204" pitchFamily="34" charset="0"/>
              </a:rPr>
              <a:t>fundamentada y motivada, las que no le aplican. </a:t>
            </a:r>
          </a:p>
          <a:p>
            <a:pPr marL="0" indent="0" algn="just">
              <a:buNone/>
            </a:pPr>
            <a:endParaRPr lang="es-MX" sz="1800" dirty="0">
              <a:solidFill>
                <a:schemeClr val="tx1"/>
              </a:solidFill>
              <a:latin typeface="Arial Black" panose="020B0A04020102020204" pitchFamily="34" charset="0"/>
              <a:cs typeface="Arial" panose="020B0604020202020204" pitchFamily="34" charset="0"/>
            </a:endParaRPr>
          </a:p>
          <a:p>
            <a:pPr marL="0" indent="0" algn="just">
              <a:buNone/>
            </a:pPr>
            <a:r>
              <a:rPr lang="es-MX" sz="1800" dirty="0">
                <a:solidFill>
                  <a:schemeClr val="tx1"/>
                </a:solidFill>
                <a:latin typeface="Arial Black" panose="020B0A04020102020204" pitchFamily="34" charset="0"/>
                <a:cs typeface="Arial" panose="020B0604020202020204" pitchFamily="34" charset="0"/>
              </a:rPr>
              <a:t>Se destaca que </a:t>
            </a:r>
            <a:r>
              <a:rPr lang="es-MX" sz="1800" dirty="0">
                <a:solidFill>
                  <a:srgbClr val="E747C9"/>
                </a:solidFill>
                <a:latin typeface="Arial Black" panose="020B0A04020102020204" pitchFamily="34" charset="0"/>
                <a:cs typeface="Arial" panose="020B0604020202020204" pitchFamily="34" charset="0"/>
              </a:rPr>
              <a:t>no se trata de la información que el SO no generó </a:t>
            </a:r>
            <a:r>
              <a:rPr lang="es-MX" sz="1800" dirty="0">
                <a:solidFill>
                  <a:schemeClr val="tx1"/>
                </a:solidFill>
                <a:latin typeface="Arial Black" panose="020B0A04020102020204" pitchFamily="34" charset="0"/>
                <a:cs typeface="Arial" panose="020B0604020202020204" pitchFamily="34" charset="0"/>
              </a:rPr>
              <a:t>en un periodo determinado, </a:t>
            </a:r>
            <a:r>
              <a:rPr lang="es-MX" sz="1800" dirty="0">
                <a:solidFill>
                  <a:srgbClr val="E747C9"/>
                </a:solidFill>
                <a:latin typeface="Arial Black" panose="020B0A04020102020204" pitchFamily="34" charset="0"/>
                <a:cs typeface="Arial" panose="020B0604020202020204" pitchFamily="34" charset="0"/>
              </a:rPr>
              <a:t>sino de aquella que no generará en ningún momento</a:t>
            </a:r>
            <a:r>
              <a:rPr lang="es-MX" sz="1800" dirty="0">
                <a:solidFill>
                  <a:schemeClr val="accent6">
                    <a:lumMod val="75000"/>
                  </a:schemeClr>
                </a:solidFill>
                <a:latin typeface="Arial Black" panose="020B0A04020102020204" pitchFamily="34" charset="0"/>
                <a:cs typeface="Arial" panose="020B0604020202020204" pitchFamily="34" charset="0"/>
              </a:rPr>
              <a:t> </a:t>
            </a:r>
            <a:r>
              <a:rPr lang="es-MX" sz="1800" dirty="0">
                <a:solidFill>
                  <a:schemeClr val="tx1"/>
                </a:solidFill>
                <a:latin typeface="Arial Black" panose="020B0A04020102020204" pitchFamily="34" charset="0"/>
                <a:cs typeface="Arial" panose="020B0604020202020204" pitchFamily="34" charset="0"/>
              </a:rPr>
              <a:t>por no estar especificado en sus facultades, competencias y funciones otorgadas por los ordenamientos jurídicos aplicables;</a:t>
            </a:r>
          </a:p>
        </p:txBody>
      </p:sp>
      <p:grpSp>
        <p:nvGrpSpPr>
          <p:cNvPr id="4" name="Grupo 3"/>
          <p:cNvGrpSpPr/>
          <p:nvPr/>
        </p:nvGrpSpPr>
        <p:grpSpPr>
          <a:xfrm>
            <a:off x="5927649" y="250339"/>
            <a:ext cx="3216351" cy="684844"/>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098789" y="250339"/>
            <a:ext cx="2998705" cy="705706"/>
          </a:xfrm>
          <a:prstGeom prst="rect">
            <a:avLst/>
          </a:prstGeom>
          <a:noFill/>
        </p:spPr>
        <p:txBody>
          <a:bodyPr wrap="square" rtlCol="0">
            <a:spAutoFit/>
          </a:bodyPr>
          <a:lstStyle/>
          <a:p>
            <a:pPr algn="ctr" defTabSz="676645"/>
            <a:r>
              <a:rPr lang="es-MX" sz="1993" dirty="0">
                <a:solidFill>
                  <a:prstClr val="white"/>
                </a:solidFill>
                <a:latin typeface="Arial Black"/>
                <a:cs typeface="Arial Black"/>
              </a:rPr>
              <a:t>Políticas de Aplicabilidad </a:t>
            </a:r>
          </a:p>
        </p:txBody>
      </p:sp>
      <p:sp>
        <p:nvSpPr>
          <p:cNvPr id="2" name="Marcador de número de diapositiva 1"/>
          <p:cNvSpPr>
            <a:spLocks noGrp="1"/>
          </p:cNvSpPr>
          <p:nvPr>
            <p:ph type="sldNum" sz="quarter" idx="12"/>
          </p:nvPr>
        </p:nvSpPr>
        <p:spPr/>
        <p:txBody>
          <a:bodyPr/>
          <a:lstStyle/>
          <a:p>
            <a:fld id="{D8F55B15-47A6-4AD0-991D-66EC9D8959F2}" type="slidenum">
              <a:rPr lang="es-MX" smtClean="0">
                <a:solidFill>
                  <a:prstClr val="black">
                    <a:tint val="75000"/>
                  </a:prstClr>
                </a:solidFill>
              </a:rPr>
              <a:pPr/>
              <a:t>54</a:t>
            </a:fld>
            <a:endParaRPr lang="es-MX">
              <a:solidFill>
                <a:prstClr val="black">
                  <a:tint val="75000"/>
                </a:prstClr>
              </a:solidFill>
            </a:endParaRPr>
          </a:p>
        </p:txBody>
      </p:sp>
    </p:spTree>
    <p:extLst>
      <p:ext uri="{BB962C8B-B14F-4D97-AF65-F5344CB8AC3E}">
        <p14:creationId xmlns:p14="http://schemas.microsoft.com/office/powerpoint/2010/main" val="29093910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1340768"/>
            <a:ext cx="8496944" cy="5184576"/>
          </a:xfrm>
        </p:spPr>
        <p:txBody>
          <a:bodyPr>
            <a:noAutofit/>
          </a:bodyPr>
          <a:lstStyle/>
          <a:p>
            <a:pPr marL="0" indent="0" algn="just">
              <a:buNone/>
            </a:pPr>
            <a:r>
              <a:rPr lang="es-MX" sz="2400">
                <a:latin typeface="Arial Black" panose="020B0A04020102020204" pitchFamily="34" charset="0"/>
                <a:cs typeface="Arial" panose="020B0604020202020204" pitchFamily="34" charset="0"/>
              </a:rPr>
              <a:t>Lineamiento </a:t>
            </a:r>
            <a:r>
              <a:rPr lang="es-MX" sz="2400">
                <a:solidFill>
                  <a:srgbClr val="E747C9"/>
                </a:solidFill>
                <a:latin typeface="Arial Black" panose="020B0A04020102020204" pitchFamily="34" charset="0"/>
                <a:cs typeface="Arial" panose="020B0604020202020204" pitchFamily="34" charset="0"/>
              </a:rPr>
              <a:t>Noveno … </a:t>
            </a:r>
          </a:p>
          <a:p>
            <a:pPr marL="0" indent="0" algn="just">
              <a:buNone/>
            </a:pPr>
            <a:endParaRPr lang="es-MX" sz="2400">
              <a:latin typeface="Arial Black" panose="020B0A04020102020204" pitchFamily="34" charset="0"/>
              <a:cs typeface="Arial" panose="020B0604020202020204" pitchFamily="34" charset="0"/>
            </a:endParaRPr>
          </a:p>
          <a:p>
            <a:pPr marL="0" indent="0" algn="just">
              <a:buNone/>
            </a:pPr>
            <a:r>
              <a:rPr lang="es-MX" sz="2400">
                <a:solidFill>
                  <a:schemeClr val="tx1"/>
                </a:solidFill>
                <a:latin typeface="Arial Black" panose="020B0A04020102020204" pitchFamily="34" charset="0"/>
                <a:cs typeface="Arial" panose="020B0604020202020204" pitchFamily="34" charset="0"/>
              </a:rPr>
              <a:t>II</a:t>
            </a:r>
            <a:r>
              <a:rPr lang="es-MX" sz="2400" dirty="0">
                <a:solidFill>
                  <a:schemeClr val="tx1"/>
                </a:solidFill>
                <a:latin typeface="Arial Black" panose="020B0A04020102020204" pitchFamily="34" charset="0"/>
                <a:cs typeface="Arial" panose="020B0604020202020204" pitchFamily="34" charset="0"/>
              </a:rPr>
              <a:t>. </a:t>
            </a:r>
            <a:r>
              <a:rPr lang="es-MX" sz="1800" dirty="0">
                <a:solidFill>
                  <a:srgbClr val="E747C9"/>
                </a:solidFill>
                <a:latin typeface="Arial Black" panose="020B0A04020102020204" pitchFamily="34" charset="0"/>
                <a:cs typeface="Arial" panose="020B0604020202020204" pitchFamily="34" charset="0"/>
              </a:rPr>
              <a:t>La información </a:t>
            </a:r>
            <a:r>
              <a:rPr lang="es-MX" sz="1800" dirty="0">
                <a:solidFill>
                  <a:schemeClr val="tx1"/>
                </a:solidFill>
                <a:latin typeface="Arial Black" panose="020B0A04020102020204" pitchFamily="34" charset="0"/>
                <a:cs typeface="Arial" panose="020B0604020202020204" pitchFamily="34" charset="0"/>
              </a:rPr>
              <a:t>derivada de las OT </a:t>
            </a:r>
            <a:r>
              <a:rPr lang="es-MX" sz="1800" dirty="0">
                <a:solidFill>
                  <a:srgbClr val="E747C9"/>
                </a:solidFill>
                <a:latin typeface="Arial Black" panose="020B0A04020102020204" pitchFamily="34" charset="0"/>
                <a:cs typeface="Arial" panose="020B0604020202020204" pitchFamily="34" charset="0"/>
              </a:rPr>
              <a:t>debe existir si se refiere a las facultades, competencias y funciones </a:t>
            </a:r>
            <a:r>
              <a:rPr lang="es-MX" sz="1800" dirty="0">
                <a:solidFill>
                  <a:schemeClr val="tx1"/>
                </a:solidFill>
                <a:latin typeface="Arial Black" panose="020B0A04020102020204" pitchFamily="34" charset="0"/>
                <a:cs typeface="Arial" panose="020B0604020202020204" pitchFamily="34" charset="0"/>
              </a:rPr>
              <a:t>que los ordenamientos jurídicos y administrativos otorgan a los SO, conforme lo señalado por el </a:t>
            </a:r>
            <a:r>
              <a:rPr lang="es-MX" sz="1800" dirty="0">
                <a:solidFill>
                  <a:srgbClr val="E747C9"/>
                </a:solidFill>
                <a:latin typeface="Arial Black" panose="020B0A04020102020204" pitchFamily="34" charset="0"/>
                <a:cs typeface="Arial" panose="020B0604020202020204" pitchFamily="34" charset="0"/>
              </a:rPr>
              <a:t>artículo 19 de la Ley General</a:t>
            </a:r>
            <a:r>
              <a:rPr lang="es-MX" sz="1800" dirty="0">
                <a:solidFill>
                  <a:schemeClr val="tx1"/>
                </a:solidFill>
                <a:latin typeface="Arial Black" panose="020B0A04020102020204" pitchFamily="34" charset="0"/>
                <a:cs typeface="Arial" panose="020B0604020202020204" pitchFamily="34" charset="0"/>
              </a:rPr>
              <a:t>; en caso de que ciertas facultades, competencias o funciones </a:t>
            </a:r>
            <a:r>
              <a:rPr lang="es-MX" sz="1800" dirty="0">
                <a:solidFill>
                  <a:srgbClr val="E747C9"/>
                </a:solidFill>
                <a:latin typeface="Arial Black" panose="020B0A04020102020204" pitchFamily="34" charset="0"/>
                <a:cs typeface="Arial" panose="020B0604020202020204" pitchFamily="34" charset="0"/>
              </a:rPr>
              <a:t>no se hayan ejercido </a:t>
            </a:r>
            <a:r>
              <a:rPr lang="es-MX" sz="1800" dirty="0">
                <a:solidFill>
                  <a:schemeClr val="tx1"/>
                </a:solidFill>
                <a:latin typeface="Arial Black" panose="020B0A04020102020204" pitchFamily="34" charset="0"/>
                <a:cs typeface="Arial" panose="020B0604020202020204" pitchFamily="34" charset="0"/>
              </a:rPr>
              <a:t>por parte del SO y, en consecuencia, </a:t>
            </a:r>
            <a:r>
              <a:rPr lang="es-MX" sz="1800" dirty="0">
                <a:solidFill>
                  <a:srgbClr val="E747C9"/>
                </a:solidFill>
                <a:latin typeface="Arial Black" panose="020B0A04020102020204" pitchFamily="34" charset="0"/>
                <a:cs typeface="Arial" panose="020B0604020202020204" pitchFamily="34" charset="0"/>
              </a:rPr>
              <a:t>esté imposibilitado </a:t>
            </a:r>
            <a:r>
              <a:rPr lang="es-MX" sz="1800" dirty="0">
                <a:solidFill>
                  <a:schemeClr val="tx1"/>
                </a:solidFill>
                <a:latin typeface="Arial Black" panose="020B0A04020102020204" pitchFamily="34" charset="0"/>
                <a:cs typeface="Arial" panose="020B0604020202020204" pitchFamily="34" charset="0"/>
              </a:rPr>
              <a:t>para publicar y actualizar alguna OT, no deberá incluirse como un rubro o fracción que no le aplica, sino que la información que </a:t>
            </a:r>
            <a:r>
              <a:rPr lang="es-MX" sz="1800" dirty="0">
                <a:solidFill>
                  <a:srgbClr val="E747C9"/>
                </a:solidFill>
                <a:latin typeface="Arial Black" panose="020B0A04020102020204" pitchFamily="34" charset="0"/>
                <a:cs typeface="Arial" panose="020B0604020202020204" pitchFamily="34" charset="0"/>
              </a:rPr>
              <a:t>deberá publicar y actualizar consiste en la exposición de los motivos y causas de la inexistencia de dicha información</a:t>
            </a:r>
            <a:r>
              <a:rPr lang="es-MX" sz="1800">
                <a:solidFill>
                  <a:schemeClr val="tx1"/>
                </a:solidFill>
                <a:latin typeface="Arial Black" panose="020B0A04020102020204" pitchFamily="34" charset="0"/>
                <a:cs typeface="Arial" panose="020B0604020202020204" pitchFamily="34" charset="0"/>
              </a:rPr>
              <a:t>, y</a:t>
            </a:r>
          </a:p>
          <a:p>
            <a:pPr marL="0" indent="0" algn="just">
              <a:buNone/>
            </a:pPr>
            <a:endParaRPr lang="es-MX" sz="1800">
              <a:latin typeface="Arial Black" panose="020B0A04020102020204" pitchFamily="34" charset="0"/>
              <a:cs typeface="Arial" panose="020B0604020202020204" pitchFamily="34" charset="0"/>
            </a:endParaRPr>
          </a:p>
          <a:p>
            <a:pPr marL="0" indent="0" algn="just">
              <a:buNone/>
            </a:pPr>
            <a:r>
              <a:rPr lang="es-MX" sz="1800">
                <a:solidFill>
                  <a:srgbClr val="E747C9"/>
                </a:solidFill>
                <a:latin typeface="Arial Black" panose="020B0A04020102020204" pitchFamily="34" charset="0"/>
                <a:cs typeface="Arial" panose="020B0604020202020204" pitchFamily="34" charset="0"/>
              </a:rPr>
              <a:t>… </a:t>
            </a:r>
          </a:p>
          <a:p>
            <a:pPr marL="0" indent="0" algn="just">
              <a:buNone/>
            </a:pPr>
            <a:endParaRPr lang="es-MX" sz="1800" dirty="0">
              <a:solidFill>
                <a:schemeClr val="tx1"/>
              </a:solidFill>
              <a:latin typeface="Arial Black" panose="020B0A04020102020204" pitchFamily="34" charset="0"/>
              <a:cs typeface="Arial" panose="020B0604020202020204" pitchFamily="34" charset="0"/>
            </a:endParaRPr>
          </a:p>
        </p:txBody>
      </p:sp>
      <p:grpSp>
        <p:nvGrpSpPr>
          <p:cNvPr id="4" name="Grupo 3"/>
          <p:cNvGrpSpPr/>
          <p:nvPr/>
        </p:nvGrpSpPr>
        <p:grpSpPr>
          <a:xfrm>
            <a:off x="5927649" y="250339"/>
            <a:ext cx="3216351" cy="684844"/>
            <a:chOff x="5240215" y="1005843"/>
            <a:chExt cx="4840410" cy="1069113"/>
          </a:xfrm>
        </p:grpSpPr>
        <p:sp>
          <p:nvSpPr>
            <p:cNvPr id="6" name="Redondear rectángulo de esquina sencilla 5"/>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7" name="Rectángulo redondeado 6"/>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8" name="TextBox 4"/>
          <p:cNvSpPr txBox="1"/>
          <p:nvPr/>
        </p:nvSpPr>
        <p:spPr>
          <a:xfrm>
            <a:off x="6098789" y="250339"/>
            <a:ext cx="2998705" cy="705706"/>
          </a:xfrm>
          <a:prstGeom prst="rect">
            <a:avLst/>
          </a:prstGeom>
          <a:noFill/>
        </p:spPr>
        <p:txBody>
          <a:bodyPr wrap="square" rtlCol="0">
            <a:spAutoFit/>
          </a:bodyPr>
          <a:lstStyle/>
          <a:p>
            <a:pPr algn="ctr" defTabSz="676645"/>
            <a:r>
              <a:rPr lang="es-MX" sz="1993" dirty="0">
                <a:solidFill>
                  <a:prstClr val="white"/>
                </a:solidFill>
                <a:latin typeface="Arial Black"/>
                <a:cs typeface="Arial Black"/>
              </a:rPr>
              <a:t>Políticas de Aplicabilidad </a:t>
            </a:r>
          </a:p>
        </p:txBody>
      </p:sp>
      <p:sp>
        <p:nvSpPr>
          <p:cNvPr id="2" name="Marcador de número de diapositiva 1"/>
          <p:cNvSpPr>
            <a:spLocks noGrp="1"/>
          </p:cNvSpPr>
          <p:nvPr>
            <p:ph type="sldNum" sz="quarter" idx="12"/>
          </p:nvPr>
        </p:nvSpPr>
        <p:spPr/>
        <p:txBody>
          <a:bodyPr/>
          <a:lstStyle/>
          <a:p>
            <a:fld id="{D8F55B15-47A6-4AD0-991D-66EC9D8959F2}" type="slidenum">
              <a:rPr lang="es-MX" smtClean="0">
                <a:solidFill>
                  <a:prstClr val="black">
                    <a:tint val="75000"/>
                  </a:prstClr>
                </a:solidFill>
              </a:rPr>
              <a:pPr/>
              <a:t>55</a:t>
            </a:fld>
            <a:endParaRPr lang="es-MX">
              <a:solidFill>
                <a:prstClr val="black">
                  <a:tint val="75000"/>
                </a:prstClr>
              </a:solidFill>
            </a:endParaRPr>
          </a:p>
        </p:txBody>
      </p:sp>
    </p:spTree>
    <p:extLst>
      <p:ext uri="{BB962C8B-B14F-4D97-AF65-F5344CB8AC3E}">
        <p14:creationId xmlns:p14="http://schemas.microsoft.com/office/powerpoint/2010/main" val="34296028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81964" y="1257300"/>
            <a:ext cx="8496944" cy="4843771"/>
          </a:xfrm>
        </p:spPr>
        <p:txBody>
          <a:bodyPr>
            <a:noAutofit/>
          </a:bodyPr>
          <a:lstStyle/>
          <a:p>
            <a:pPr marL="0" indent="0" algn="just">
              <a:buNone/>
            </a:pPr>
            <a:r>
              <a:rPr lang="es-MX" sz="1600" dirty="0">
                <a:latin typeface="Arial Black" panose="020B0A04020102020204" pitchFamily="34" charset="0"/>
                <a:cs typeface="Arial" panose="020B0604020202020204" pitchFamily="34" charset="0"/>
              </a:rPr>
              <a:t>Lineamiento </a:t>
            </a:r>
            <a:r>
              <a:rPr lang="es-MX" sz="1600" dirty="0">
                <a:solidFill>
                  <a:schemeClr val="accent6">
                    <a:lumMod val="75000"/>
                  </a:schemeClr>
                </a:solidFill>
                <a:latin typeface="Arial Black" panose="020B0A04020102020204" pitchFamily="34" charset="0"/>
                <a:cs typeface="Arial" panose="020B0604020202020204" pitchFamily="34" charset="0"/>
              </a:rPr>
              <a:t>Décimo</a:t>
            </a:r>
            <a:r>
              <a:rPr lang="es-MX" sz="1600" dirty="0">
                <a:latin typeface="Arial Black" panose="020B0A04020102020204" pitchFamily="34" charset="0"/>
                <a:cs typeface="Arial" panose="020B0604020202020204" pitchFamily="34" charset="0"/>
              </a:rPr>
              <a:t>, </a:t>
            </a:r>
            <a:endParaRPr lang="es-MX" sz="1600" dirty="0">
              <a:solidFill>
                <a:schemeClr val="tx1"/>
              </a:solidFill>
              <a:latin typeface="Arial Black" panose="020B0A04020102020204" pitchFamily="34" charset="0"/>
              <a:cs typeface="Arial" panose="020B0604020202020204" pitchFamily="34" charset="0"/>
            </a:endParaRPr>
          </a:p>
          <a:p>
            <a:pPr marL="400050" indent="-400050" algn="just">
              <a:buAutoNum type="romanUcPeriod"/>
            </a:pPr>
            <a:r>
              <a:rPr lang="es-MX" sz="1600" dirty="0">
                <a:solidFill>
                  <a:schemeClr val="accent6">
                    <a:lumMod val="75000"/>
                  </a:schemeClr>
                </a:solidFill>
                <a:latin typeface="Arial Black" panose="020B0A04020102020204" pitchFamily="34" charset="0"/>
                <a:cs typeface="Arial" panose="020B0604020202020204" pitchFamily="34" charset="0"/>
              </a:rPr>
              <a:t>La Unidad de Transparencia </a:t>
            </a:r>
            <a:r>
              <a:rPr lang="es-MX" sz="1600" dirty="0">
                <a:latin typeface="Arial Black" panose="020B0A04020102020204" pitchFamily="34" charset="0"/>
                <a:cs typeface="Arial" panose="020B0604020202020204" pitchFamily="34" charset="0"/>
              </a:rPr>
              <a:t>tendrá la responsabilidad de recabar la información generada, organizada y preparada por las áreas del sujeto obligado, </a:t>
            </a:r>
            <a:r>
              <a:rPr lang="es-MX" sz="1600" dirty="0">
                <a:solidFill>
                  <a:schemeClr val="accent6">
                    <a:lumMod val="75000"/>
                  </a:schemeClr>
                </a:solidFill>
                <a:latin typeface="Arial Black" panose="020B0A04020102020204" pitchFamily="34" charset="0"/>
                <a:cs typeface="Arial" panose="020B0604020202020204" pitchFamily="34" charset="0"/>
              </a:rPr>
              <a:t>únicamente para supervisar que cumpla con los criterios establecidos en los presentes lineamientos</a:t>
            </a:r>
            <a:r>
              <a:rPr lang="es-MX" sz="1600" dirty="0">
                <a:solidFill>
                  <a:schemeClr val="tx1"/>
                </a:solidFill>
                <a:latin typeface="Arial Black" panose="020B0A04020102020204" pitchFamily="34" charset="0"/>
                <a:cs typeface="Arial" panose="020B0604020202020204" pitchFamily="34" charset="0"/>
              </a:rPr>
              <a:t>; </a:t>
            </a:r>
          </a:p>
          <a:p>
            <a:pPr marL="0" indent="0" algn="just">
              <a:buNone/>
            </a:pPr>
            <a:endParaRPr lang="es-MX" sz="1600" dirty="0">
              <a:solidFill>
                <a:srgbClr val="00B0F0"/>
              </a:solidFill>
              <a:latin typeface="Arial Black" panose="020B0A04020102020204" pitchFamily="34" charset="0"/>
              <a:cs typeface="Arial" panose="020B0604020202020204" pitchFamily="34" charset="0"/>
            </a:endParaRPr>
          </a:p>
          <a:p>
            <a:pPr marL="0" indent="0" algn="just">
              <a:buNone/>
            </a:pPr>
            <a:endParaRPr lang="es-MX" sz="1600" dirty="0">
              <a:latin typeface="Arial Black" panose="020B0A04020102020204" pitchFamily="34" charset="0"/>
              <a:cs typeface="Arial" panose="020B0604020202020204" pitchFamily="34" charset="0"/>
            </a:endParaRPr>
          </a:p>
          <a:p>
            <a:pPr marL="0" indent="0" algn="just">
              <a:buNone/>
            </a:pPr>
            <a:endParaRPr lang="es-MX" sz="1600" dirty="0">
              <a:latin typeface="Arial Black" panose="020B0A04020102020204" pitchFamily="34" charset="0"/>
              <a:cs typeface="Arial" panose="020B0604020202020204" pitchFamily="34" charset="0"/>
            </a:endParaRPr>
          </a:p>
          <a:p>
            <a:pPr marL="0" indent="0" algn="just">
              <a:buNone/>
            </a:pPr>
            <a:endParaRPr lang="es-MX" sz="1600" dirty="0">
              <a:latin typeface="Arial Black" panose="020B0A04020102020204" pitchFamily="34" charset="0"/>
              <a:cs typeface="Arial" panose="020B0604020202020204" pitchFamily="34" charset="0"/>
            </a:endParaRPr>
          </a:p>
          <a:p>
            <a:pPr marL="0" indent="0" algn="just">
              <a:buNone/>
            </a:pPr>
            <a:endParaRPr lang="es-MX" sz="1600" dirty="0">
              <a:solidFill>
                <a:schemeClr val="tx1"/>
              </a:solidFill>
              <a:latin typeface="Arial Black" panose="020B0A04020102020204" pitchFamily="34" charset="0"/>
              <a:cs typeface="Arial" panose="020B0604020202020204" pitchFamily="34" charset="0"/>
            </a:endParaRPr>
          </a:p>
          <a:p>
            <a:pPr marL="0" indent="0" algn="just">
              <a:buNone/>
            </a:pPr>
            <a:endParaRPr lang="es-MX" sz="1600" dirty="0">
              <a:solidFill>
                <a:schemeClr val="tx1"/>
              </a:solidFill>
              <a:latin typeface="Arial Black" panose="020B0A04020102020204" pitchFamily="34" charset="0"/>
              <a:cs typeface="Arial" panose="020B0604020202020204" pitchFamily="34" charset="0"/>
            </a:endParaRPr>
          </a:p>
          <a:p>
            <a:pPr marL="0" indent="0" algn="just">
              <a:buNone/>
            </a:pPr>
            <a:endParaRPr lang="es-MX" sz="1600" dirty="0">
              <a:solidFill>
                <a:schemeClr val="tx1"/>
              </a:solidFill>
              <a:latin typeface="Arial Black" panose="020B0A04020102020204" pitchFamily="34" charset="0"/>
              <a:cs typeface="Arial" panose="020B0604020202020204" pitchFamily="34" charset="0"/>
            </a:endParaRPr>
          </a:p>
          <a:p>
            <a:pPr marL="0" indent="0" algn="just">
              <a:buNone/>
            </a:pPr>
            <a:r>
              <a:rPr lang="es-MX" sz="1600" dirty="0">
                <a:solidFill>
                  <a:schemeClr val="tx1"/>
                </a:solidFill>
                <a:latin typeface="Arial Black" panose="020B0A04020102020204" pitchFamily="34" charset="0"/>
                <a:cs typeface="Arial" panose="020B0604020202020204" pitchFamily="34" charset="0"/>
              </a:rPr>
              <a:t>II. </a:t>
            </a:r>
            <a:r>
              <a:rPr lang="es-MX" sz="1600" dirty="0">
                <a:solidFill>
                  <a:schemeClr val="accent6">
                    <a:lumMod val="75000"/>
                  </a:schemeClr>
                </a:solidFill>
                <a:latin typeface="Arial Black" panose="020B0A04020102020204" pitchFamily="34" charset="0"/>
                <a:cs typeface="Arial" panose="020B0604020202020204" pitchFamily="34" charset="0"/>
              </a:rPr>
              <a:t>La Unidad de Transparencia verificará</a:t>
            </a:r>
            <a:r>
              <a:rPr lang="es-MX" sz="1600" dirty="0">
                <a:solidFill>
                  <a:schemeClr val="tx1"/>
                </a:solidFill>
                <a:latin typeface="Arial Black" panose="020B0A04020102020204" pitchFamily="34" charset="0"/>
                <a:cs typeface="Arial" panose="020B0604020202020204" pitchFamily="34" charset="0"/>
              </a:rPr>
              <a:t> que todas las áreas del sujeto obligado </a:t>
            </a:r>
            <a:r>
              <a:rPr lang="es-MX" sz="1600" dirty="0">
                <a:solidFill>
                  <a:schemeClr val="accent6">
                    <a:lumMod val="75000"/>
                  </a:schemeClr>
                </a:solidFill>
                <a:latin typeface="Arial Black" panose="020B0A04020102020204" pitchFamily="34" charset="0"/>
                <a:cs typeface="Arial" panose="020B0604020202020204" pitchFamily="34" charset="0"/>
              </a:rPr>
              <a:t>colaboren</a:t>
            </a:r>
            <a:r>
              <a:rPr lang="es-MX" sz="1600" dirty="0">
                <a:solidFill>
                  <a:schemeClr val="tx1"/>
                </a:solidFill>
                <a:latin typeface="Arial Black" panose="020B0A04020102020204" pitchFamily="34" charset="0"/>
                <a:cs typeface="Arial" panose="020B0604020202020204" pitchFamily="34" charset="0"/>
              </a:rPr>
              <a:t> con la </a:t>
            </a:r>
            <a:r>
              <a:rPr lang="es-MX" sz="1600" dirty="0">
                <a:solidFill>
                  <a:schemeClr val="accent6">
                    <a:lumMod val="75000"/>
                  </a:schemeClr>
                </a:solidFill>
                <a:latin typeface="Arial Black" panose="020B0A04020102020204" pitchFamily="34" charset="0"/>
                <a:cs typeface="Arial" panose="020B0604020202020204" pitchFamily="34" charset="0"/>
              </a:rPr>
              <a:t>publicación y actualización </a:t>
            </a:r>
            <a:r>
              <a:rPr lang="es-MX" sz="1600" dirty="0">
                <a:solidFill>
                  <a:schemeClr val="tx1"/>
                </a:solidFill>
                <a:latin typeface="Arial Black" panose="020B0A04020102020204" pitchFamily="34" charset="0"/>
                <a:cs typeface="Arial" panose="020B0604020202020204" pitchFamily="34" charset="0"/>
              </a:rPr>
              <a:t>de la información derivada de sus OT en sus portales de Internet y en la PNT en los tiempos y periodos establecidos en estos Lineamientos de acuerdo con lo dispuesto en el artículo 45 de la Ley General. </a:t>
            </a:r>
            <a:r>
              <a:rPr lang="es-MX" sz="1600" dirty="0">
                <a:solidFill>
                  <a:srgbClr val="FF0000"/>
                </a:solidFill>
                <a:latin typeface="Arial Black" panose="020B0A04020102020204" pitchFamily="34" charset="0"/>
                <a:cs typeface="Arial" panose="020B0604020202020204" pitchFamily="34" charset="0"/>
              </a:rPr>
              <a:t>La responsabilidad última del contenido de la información es exclusiva de las áreas.</a:t>
            </a:r>
            <a:endParaRPr lang="es-MX" sz="1600" dirty="0">
              <a:solidFill>
                <a:schemeClr val="accent6">
                  <a:lumMod val="75000"/>
                </a:schemeClr>
              </a:solidFill>
              <a:latin typeface="Arial Black" panose="020B0A04020102020204" pitchFamily="34" charset="0"/>
              <a:cs typeface="Arial" panose="020B0604020202020204" pitchFamily="34" charset="0"/>
            </a:endParaRPr>
          </a:p>
          <a:p>
            <a:pPr marL="0" indent="0" algn="just">
              <a:buNone/>
            </a:pPr>
            <a:r>
              <a:rPr lang="es-MX" sz="1600" dirty="0">
                <a:solidFill>
                  <a:schemeClr val="accent6">
                    <a:lumMod val="75000"/>
                  </a:schemeClr>
                </a:solidFill>
                <a:latin typeface="Arial Black" panose="020B0A04020102020204" pitchFamily="34" charset="0"/>
                <a:cs typeface="Arial" panose="020B0604020202020204" pitchFamily="34" charset="0"/>
              </a:rPr>
              <a:t>…</a:t>
            </a:r>
          </a:p>
        </p:txBody>
      </p:sp>
      <p:grpSp>
        <p:nvGrpSpPr>
          <p:cNvPr id="4" name="Grupo 3"/>
          <p:cNvGrpSpPr/>
          <p:nvPr/>
        </p:nvGrpSpPr>
        <p:grpSpPr>
          <a:xfrm>
            <a:off x="5927649" y="250339"/>
            <a:ext cx="3216351" cy="923330"/>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5839353" y="250339"/>
            <a:ext cx="3413667" cy="923330"/>
          </a:xfrm>
          <a:prstGeom prst="rect">
            <a:avLst/>
          </a:prstGeom>
          <a:noFill/>
        </p:spPr>
        <p:txBody>
          <a:bodyPr wrap="square" rtlCol="0">
            <a:spAutoFit/>
          </a:bodyPr>
          <a:lstStyle/>
          <a:p>
            <a:pPr algn="ctr" defTabSz="676645"/>
            <a:r>
              <a:rPr lang="es-MX" dirty="0">
                <a:solidFill>
                  <a:prstClr val="white"/>
                </a:solidFill>
                <a:latin typeface="Arial Black"/>
                <a:cs typeface="Arial Black"/>
              </a:rPr>
              <a:t>Políticas </a:t>
            </a:r>
            <a:r>
              <a:rPr lang="es-MX">
                <a:solidFill>
                  <a:prstClr val="white"/>
                </a:solidFill>
                <a:latin typeface="Arial Black"/>
                <a:cs typeface="Arial Black"/>
              </a:rPr>
              <a:t>de distribución  de competencias y responsabilidades </a:t>
            </a:r>
            <a:endParaRPr lang="es-MX" dirty="0">
              <a:solidFill>
                <a:prstClr val="white"/>
              </a:solidFill>
              <a:latin typeface="Arial Black"/>
              <a:cs typeface="Arial Black"/>
            </a:endParaRPr>
          </a:p>
        </p:txBody>
      </p:sp>
      <p:grpSp>
        <p:nvGrpSpPr>
          <p:cNvPr id="14" name="Grupo 13"/>
          <p:cNvGrpSpPr/>
          <p:nvPr/>
        </p:nvGrpSpPr>
        <p:grpSpPr>
          <a:xfrm>
            <a:off x="3627831" y="2821460"/>
            <a:ext cx="1805210" cy="1485617"/>
            <a:chOff x="4042062" y="2057400"/>
            <a:chExt cx="2595515" cy="2703772"/>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2062" y="2057400"/>
              <a:ext cx="2595515" cy="2703772"/>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799" y="2574935"/>
              <a:ext cx="448495" cy="459211"/>
            </a:xfrm>
            <a:prstGeom prst="rect">
              <a:avLst/>
            </a:prstGeom>
          </p:spPr>
        </p:pic>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799" y="2950075"/>
              <a:ext cx="448495" cy="459211"/>
            </a:xfrm>
            <a:prstGeom prst="rect">
              <a:avLst/>
            </a:prstGeom>
          </p:spPr>
        </p:pic>
        <p:pic>
          <p:nvPicPr>
            <p:cNvPr id="12" name="Imagen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799" y="3396412"/>
              <a:ext cx="448495" cy="459211"/>
            </a:xfrm>
            <a:prstGeom prst="rect">
              <a:avLst/>
            </a:prstGeom>
          </p:spPr>
        </p:pic>
        <p:pic>
          <p:nvPicPr>
            <p:cNvPr id="13" name="Imagen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4671799" y="3937143"/>
              <a:ext cx="337411" cy="337411"/>
            </a:xfrm>
            <a:prstGeom prst="rect">
              <a:avLst/>
            </a:prstGeom>
          </p:spPr>
        </p:pic>
      </p:grpSp>
      <p:pic>
        <p:nvPicPr>
          <p:cNvPr id="15" name="Imagen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0267" y="3031735"/>
            <a:ext cx="1420091" cy="1065068"/>
          </a:xfrm>
          <a:prstGeom prst="rect">
            <a:avLst/>
          </a:prstGeom>
        </p:spPr>
      </p:pic>
      <p:pic>
        <p:nvPicPr>
          <p:cNvPr id="16" name="Imagen 15"/>
          <p:cNvPicPr>
            <a:picLocks noChangeAspect="1"/>
          </p:cNvPicPr>
          <p:nvPr/>
        </p:nvPicPr>
        <p:blipFill>
          <a:blip r:embed="rId6"/>
          <a:stretch>
            <a:fillRect/>
          </a:stretch>
        </p:blipFill>
        <p:spPr>
          <a:xfrm>
            <a:off x="6237544" y="2796663"/>
            <a:ext cx="2075183" cy="1492003"/>
          </a:xfrm>
          <a:prstGeom prst="rect">
            <a:avLst/>
          </a:prstGeom>
        </p:spPr>
      </p:pic>
      <p:sp>
        <p:nvSpPr>
          <p:cNvPr id="17" name="Rectángulo 16"/>
          <p:cNvSpPr/>
          <p:nvPr/>
        </p:nvSpPr>
        <p:spPr>
          <a:xfrm>
            <a:off x="985430" y="2919756"/>
            <a:ext cx="543739" cy="369332"/>
          </a:xfrm>
          <a:prstGeom prst="rect">
            <a:avLst/>
          </a:prstGeom>
        </p:spPr>
        <p:txBody>
          <a:bodyPr wrap="none">
            <a:spAutoFit/>
          </a:bodyPr>
          <a:lstStyle/>
          <a:p>
            <a:pPr algn="just"/>
            <a:r>
              <a:rPr lang="es-MX" dirty="0">
                <a:solidFill>
                  <a:srgbClr val="FF0000"/>
                </a:solidFill>
                <a:latin typeface="Arial Black" panose="020B0A04020102020204" pitchFamily="34" charset="0"/>
                <a:cs typeface="Arial" panose="020B0604020202020204" pitchFamily="34" charset="0"/>
              </a:rPr>
              <a:t>UT</a:t>
            </a:r>
          </a:p>
        </p:txBody>
      </p:sp>
      <p:sp>
        <p:nvSpPr>
          <p:cNvPr id="18" name="Rectángulo 17"/>
          <p:cNvSpPr/>
          <p:nvPr/>
        </p:nvSpPr>
        <p:spPr>
          <a:xfrm>
            <a:off x="2166845" y="2919756"/>
            <a:ext cx="1056700" cy="369332"/>
          </a:xfrm>
          <a:prstGeom prst="rect">
            <a:avLst/>
          </a:prstGeom>
        </p:spPr>
        <p:txBody>
          <a:bodyPr wrap="none">
            <a:spAutoFit/>
          </a:bodyPr>
          <a:lstStyle/>
          <a:p>
            <a:r>
              <a:rPr lang="es-MX" dirty="0">
                <a:solidFill>
                  <a:srgbClr val="0066FF"/>
                </a:solidFill>
                <a:latin typeface="Arial Black" panose="020B0A04020102020204" pitchFamily="34" charset="0"/>
                <a:cs typeface="Arial" panose="020B0604020202020204" pitchFamily="34" charset="0"/>
              </a:rPr>
              <a:t>ÁREAS</a:t>
            </a:r>
            <a:endParaRPr lang="es-MX" dirty="0">
              <a:solidFill>
                <a:srgbClr val="0066FF"/>
              </a:solidFill>
            </a:endParaRPr>
          </a:p>
        </p:txBody>
      </p:sp>
      <p:sp>
        <p:nvSpPr>
          <p:cNvPr id="19" name="Rectángulo 18"/>
          <p:cNvSpPr/>
          <p:nvPr/>
        </p:nvSpPr>
        <p:spPr>
          <a:xfrm>
            <a:off x="3627831" y="4299822"/>
            <a:ext cx="1838452" cy="338554"/>
          </a:xfrm>
          <a:prstGeom prst="rect">
            <a:avLst/>
          </a:prstGeom>
        </p:spPr>
        <p:txBody>
          <a:bodyPr wrap="none">
            <a:spAutoFit/>
          </a:bodyPr>
          <a:lstStyle/>
          <a:p>
            <a:r>
              <a:rPr lang="es-MX" sz="1600" dirty="0">
                <a:solidFill>
                  <a:schemeClr val="accent4">
                    <a:lumMod val="50000"/>
                  </a:schemeClr>
                </a:solidFill>
                <a:latin typeface="Arial Black" panose="020B0A04020102020204" pitchFamily="34" charset="0"/>
                <a:cs typeface="Arial" panose="020B0604020202020204" pitchFamily="34" charset="0"/>
              </a:rPr>
              <a:t>INFORMACIÓN</a:t>
            </a:r>
            <a:endParaRPr lang="es-MX" sz="1600" dirty="0">
              <a:solidFill>
                <a:schemeClr val="accent4">
                  <a:lumMod val="50000"/>
                </a:schemeClr>
              </a:solidFill>
            </a:endParaRPr>
          </a:p>
        </p:txBody>
      </p:sp>
      <p:sp>
        <p:nvSpPr>
          <p:cNvPr id="20" name="Flecha curvada hacia arriba 19"/>
          <p:cNvSpPr/>
          <p:nvPr/>
        </p:nvSpPr>
        <p:spPr>
          <a:xfrm>
            <a:off x="1456829" y="4618656"/>
            <a:ext cx="996137" cy="305745"/>
          </a:xfrm>
          <a:prstGeom prst="curvedUp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2" name="Rectángulo 21"/>
          <p:cNvSpPr/>
          <p:nvPr/>
        </p:nvSpPr>
        <p:spPr>
          <a:xfrm>
            <a:off x="4257857" y="3037224"/>
            <a:ext cx="1013419" cy="307777"/>
          </a:xfrm>
          <a:prstGeom prst="rect">
            <a:avLst/>
          </a:prstGeom>
        </p:spPr>
        <p:txBody>
          <a:bodyPr wrap="none">
            <a:spAutoFit/>
          </a:bodyPr>
          <a:lstStyle/>
          <a:p>
            <a:r>
              <a:rPr lang="es-MX" sz="1400" dirty="0">
                <a:solidFill>
                  <a:schemeClr val="accent4">
                    <a:lumMod val="50000"/>
                  </a:schemeClr>
                </a:solidFill>
                <a:latin typeface="Arial Black" panose="020B0A04020102020204" pitchFamily="34" charset="0"/>
                <a:cs typeface="Arial" panose="020B0604020202020204" pitchFamily="34" charset="0"/>
              </a:rPr>
              <a:t>criterios</a:t>
            </a:r>
            <a:endParaRPr lang="es-MX" sz="1400" dirty="0">
              <a:solidFill>
                <a:schemeClr val="accent4">
                  <a:lumMod val="50000"/>
                </a:schemeClr>
              </a:solidFill>
            </a:endParaRPr>
          </a:p>
        </p:txBody>
      </p:sp>
      <p:sp>
        <p:nvSpPr>
          <p:cNvPr id="23" name="Rectángulo 22"/>
          <p:cNvSpPr/>
          <p:nvPr/>
        </p:nvSpPr>
        <p:spPr>
          <a:xfrm>
            <a:off x="4251015" y="3293916"/>
            <a:ext cx="1013419" cy="307777"/>
          </a:xfrm>
          <a:prstGeom prst="rect">
            <a:avLst/>
          </a:prstGeom>
        </p:spPr>
        <p:txBody>
          <a:bodyPr wrap="none">
            <a:spAutoFit/>
          </a:bodyPr>
          <a:lstStyle/>
          <a:p>
            <a:r>
              <a:rPr lang="es-MX" sz="1400">
                <a:solidFill>
                  <a:schemeClr val="accent4">
                    <a:lumMod val="50000"/>
                  </a:schemeClr>
                </a:solidFill>
                <a:latin typeface="Arial Black" panose="020B0A04020102020204" pitchFamily="34" charset="0"/>
                <a:cs typeface="Arial" panose="020B0604020202020204" pitchFamily="34" charset="0"/>
              </a:rPr>
              <a:t>criterios</a:t>
            </a:r>
            <a:endParaRPr lang="es-MX" sz="1400" dirty="0">
              <a:solidFill>
                <a:schemeClr val="accent4">
                  <a:lumMod val="50000"/>
                </a:schemeClr>
              </a:solidFill>
            </a:endParaRPr>
          </a:p>
        </p:txBody>
      </p:sp>
      <p:sp>
        <p:nvSpPr>
          <p:cNvPr id="24" name="Rectángulo 23"/>
          <p:cNvSpPr/>
          <p:nvPr/>
        </p:nvSpPr>
        <p:spPr>
          <a:xfrm>
            <a:off x="4257857" y="3509502"/>
            <a:ext cx="1013419" cy="307777"/>
          </a:xfrm>
          <a:prstGeom prst="rect">
            <a:avLst/>
          </a:prstGeom>
        </p:spPr>
        <p:txBody>
          <a:bodyPr wrap="none">
            <a:spAutoFit/>
          </a:bodyPr>
          <a:lstStyle/>
          <a:p>
            <a:r>
              <a:rPr lang="es-MX" sz="1400">
                <a:solidFill>
                  <a:schemeClr val="accent4">
                    <a:lumMod val="50000"/>
                  </a:schemeClr>
                </a:solidFill>
                <a:latin typeface="Arial Black" panose="020B0A04020102020204" pitchFamily="34" charset="0"/>
                <a:cs typeface="Arial" panose="020B0604020202020204" pitchFamily="34" charset="0"/>
              </a:rPr>
              <a:t>criterios</a:t>
            </a:r>
            <a:endParaRPr lang="es-MX" sz="1400" dirty="0">
              <a:solidFill>
                <a:schemeClr val="accent4">
                  <a:lumMod val="50000"/>
                </a:schemeClr>
              </a:solidFill>
            </a:endParaRPr>
          </a:p>
        </p:txBody>
      </p:sp>
      <p:sp>
        <p:nvSpPr>
          <p:cNvPr id="25" name="Rectángulo 24"/>
          <p:cNvSpPr/>
          <p:nvPr/>
        </p:nvSpPr>
        <p:spPr>
          <a:xfrm>
            <a:off x="4254100" y="3720642"/>
            <a:ext cx="1013419" cy="307777"/>
          </a:xfrm>
          <a:prstGeom prst="rect">
            <a:avLst/>
          </a:prstGeom>
        </p:spPr>
        <p:txBody>
          <a:bodyPr wrap="none">
            <a:spAutoFit/>
          </a:bodyPr>
          <a:lstStyle/>
          <a:p>
            <a:r>
              <a:rPr lang="es-MX" sz="1400">
                <a:solidFill>
                  <a:schemeClr val="accent4">
                    <a:lumMod val="50000"/>
                  </a:schemeClr>
                </a:solidFill>
                <a:latin typeface="Arial Black" panose="020B0A04020102020204" pitchFamily="34" charset="0"/>
                <a:cs typeface="Arial" panose="020B0604020202020204" pitchFamily="34" charset="0"/>
              </a:rPr>
              <a:t>criterios</a:t>
            </a:r>
            <a:endParaRPr lang="es-MX" sz="1400" dirty="0">
              <a:solidFill>
                <a:schemeClr val="accent4">
                  <a:lumMod val="50000"/>
                </a:schemeClr>
              </a:solidFill>
            </a:endParaRPr>
          </a:p>
        </p:txBody>
      </p:sp>
      <p:sp>
        <p:nvSpPr>
          <p:cNvPr id="26" name="Flecha curvada hacia arriba 25"/>
          <p:cNvSpPr/>
          <p:nvPr/>
        </p:nvSpPr>
        <p:spPr>
          <a:xfrm>
            <a:off x="2725476" y="4618656"/>
            <a:ext cx="996137" cy="305745"/>
          </a:xfrm>
          <a:prstGeom prst="curvedUp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7" name="Flecha curvada hacia arriba 26"/>
          <p:cNvSpPr/>
          <p:nvPr/>
        </p:nvSpPr>
        <p:spPr>
          <a:xfrm>
            <a:off x="5341284" y="4645306"/>
            <a:ext cx="996137" cy="305745"/>
          </a:xfrm>
          <a:prstGeom prst="curvedUp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8" name="Marcador de número de diapositiva 7"/>
          <p:cNvSpPr>
            <a:spLocks noGrp="1"/>
          </p:cNvSpPr>
          <p:nvPr>
            <p:ph type="sldNum" sz="quarter" idx="12"/>
          </p:nvPr>
        </p:nvSpPr>
        <p:spPr/>
        <p:txBody>
          <a:bodyPr/>
          <a:lstStyle/>
          <a:p>
            <a:fld id="{D8F55B15-47A6-4AD0-991D-66EC9D8959F2}" type="slidenum">
              <a:rPr lang="es-MX" smtClean="0">
                <a:solidFill>
                  <a:prstClr val="black">
                    <a:tint val="75000"/>
                  </a:prstClr>
                </a:solidFill>
              </a:rPr>
              <a:pPr/>
              <a:t>56</a:t>
            </a:fld>
            <a:endParaRPr lang="es-MX">
              <a:solidFill>
                <a:prstClr val="black">
                  <a:tint val="75000"/>
                </a:prstClr>
              </a:solidFill>
            </a:endParaRPr>
          </a:p>
        </p:txBody>
      </p:sp>
    </p:spTree>
    <p:extLst>
      <p:ext uri="{BB962C8B-B14F-4D97-AF65-F5344CB8AC3E}">
        <p14:creationId xmlns:p14="http://schemas.microsoft.com/office/powerpoint/2010/main" val="26597277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1340768"/>
            <a:ext cx="8496944" cy="5184576"/>
          </a:xfrm>
        </p:spPr>
        <p:txBody>
          <a:bodyPr>
            <a:noAutofit/>
          </a:bodyPr>
          <a:lstStyle/>
          <a:p>
            <a:pPr marL="0" indent="0" algn="just">
              <a:buNone/>
            </a:pPr>
            <a:r>
              <a:rPr lang="es-MX" sz="1600" dirty="0">
                <a:latin typeface="Arial Black" panose="020B0A04020102020204" pitchFamily="34" charset="0"/>
                <a:cs typeface="Arial" panose="020B0604020202020204" pitchFamily="34" charset="0"/>
              </a:rPr>
              <a:t>Lineamiento </a:t>
            </a:r>
            <a:r>
              <a:rPr lang="es-MX" sz="1600" dirty="0">
                <a:solidFill>
                  <a:schemeClr val="accent6">
                    <a:lumMod val="75000"/>
                  </a:schemeClr>
                </a:solidFill>
                <a:latin typeface="Arial Black" panose="020B0A04020102020204" pitchFamily="34" charset="0"/>
                <a:cs typeface="Arial" panose="020B0604020202020204" pitchFamily="34" charset="0"/>
              </a:rPr>
              <a:t>Décimo</a:t>
            </a:r>
            <a:r>
              <a:rPr lang="es-MX" sz="1600" dirty="0">
                <a:latin typeface="Arial Black" panose="020B0A04020102020204" pitchFamily="34" charset="0"/>
                <a:cs typeface="Arial" panose="020B0604020202020204" pitchFamily="34" charset="0"/>
              </a:rPr>
              <a:t> </a:t>
            </a:r>
            <a:r>
              <a:rPr lang="es-MX" sz="1600" dirty="0">
                <a:solidFill>
                  <a:schemeClr val="accent6">
                    <a:lumMod val="75000"/>
                  </a:schemeClr>
                </a:solidFill>
                <a:latin typeface="Arial Black" panose="020B0A04020102020204" pitchFamily="34" charset="0"/>
                <a:cs typeface="Arial" panose="020B0604020202020204" pitchFamily="34" charset="0"/>
              </a:rPr>
              <a:t>…</a:t>
            </a:r>
            <a:r>
              <a:rPr lang="es-MX" sz="1600" dirty="0">
                <a:latin typeface="Arial Black" panose="020B0A04020102020204" pitchFamily="34" charset="0"/>
                <a:cs typeface="Arial" panose="020B0604020202020204" pitchFamily="34" charset="0"/>
              </a:rPr>
              <a:t> </a:t>
            </a:r>
          </a:p>
          <a:p>
            <a:pPr marL="0" indent="0" algn="just">
              <a:buNone/>
            </a:pPr>
            <a:r>
              <a:rPr lang="es-MX" sz="1600" dirty="0">
                <a:solidFill>
                  <a:schemeClr val="tx1"/>
                </a:solidFill>
                <a:latin typeface="Arial Black" panose="020B0A04020102020204" pitchFamily="34" charset="0"/>
                <a:cs typeface="Arial" panose="020B0604020202020204" pitchFamily="34" charset="0"/>
              </a:rPr>
              <a:t>III. </a:t>
            </a:r>
            <a:r>
              <a:rPr lang="es-MX" sz="1600" dirty="0">
                <a:solidFill>
                  <a:schemeClr val="accent2">
                    <a:lumMod val="75000"/>
                  </a:schemeClr>
                </a:solidFill>
                <a:latin typeface="Arial Black" panose="020B0A04020102020204" pitchFamily="34" charset="0"/>
                <a:cs typeface="Arial" panose="020B0604020202020204" pitchFamily="34" charset="0"/>
              </a:rPr>
              <a:t>Las áreas deberán publicar, actualizar y/o validar la información </a:t>
            </a:r>
            <a:r>
              <a:rPr lang="es-MX" sz="1600" dirty="0">
                <a:solidFill>
                  <a:schemeClr val="tx1"/>
                </a:solidFill>
                <a:latin typeface="Arial Black" panose="020B0A04020102020204" pitchFamily="34" charset="0"/>
                <a:cs typeface="Arial" panose="020B0604020202020204" pitchFamily="34" charset="0"/>
              </a:rPr>
              <a:t>de las OT en la sección correspondiente del portal de Internet institucional y en la PNT, </a:t>
            </a:r>
            <a:r>
              <a:rPr lang="es-MX" sz="1600" dirty="0">
                <a:latin typeface="Arial Black" panose="020B0A04020102020204" pitchFamily="34" charset="0"/>
                <a:cs typeface="Arial" panose="020B0604020202020204" pitchFamily="34" charset="0"/>
              </a:rPr>
              <a:t>en el tramo de administración y </a:t>
            </a:r>
            <a:r>
              <a:rPr lang="es-MX" sz="1600" dirty="0">
                <a:solidFill>
                  <a:schemeClr val="accent2">
                    <a:lumMod val="75000"/>
                  </a:schemeClr>
                </a:solidFill>
                <a:latin typeface="Arial Black" panose="020B0A04020102020204" pitchFamily="34" charset="0"/>
                <a:cs typeface="Arial" panose="020B0604020202020204" pitchFamily="34" charset="0"/>
              </a:rPr>
              <a:t>con las claves de acceso </a:t>
            </a:r>
            <a:r>
              <a:rPr lang="es-MX" sz="1600" dirty="0">
                <a:latin typeface="Arial Black" panose="020B0A04020102020204" pitchFamily="34" charset="0"/>
                <a:cs typeface="Arial" panose="020B0604020202020204" pitchFamily="34" charset="0"/>
              </a:rPr>
              <a:t>que le sean otorgadas por el administrador del sistema, y conforme a lo establecido en los Lineamientos;</a:t>
            </a:r>
          </a:p>
          <a:p>
            <a:pPr marL="0" indent="0" algn="just">
              <a:buNone/>
            </a:pPr>
            <a:endParaRPr lang="es-MX" sz="1600" dirty="0">
              <a:solidFill>
                <a:schemeClr val="accent6">
                  <a:lumMod val="75000"/>
                </a:schemeClr>
              </a:solidFill>
              <a:latin typeface="Arial Black" panose="020B0A04020102020204" pitchFamily="34" charset="0"/>
              <a:cs typeface="Arial" panose="020B0604020202020204" pitchFamily="34" charset="0"/>
            </a:endParaRPr>
          </a:p>
          <a:p>
            <a:pPr marL="0" indent="0" algn="just">
              <a:buNone/>
            </a:pPr>
            <a:endParaRPr lang="es-MX" sz="1600" dirty="0">
              <a:solidFill>
                <a:schemeClr val="accent6">
                  <a:lumMod val="75000"/>
                </a:schemeClr>
              </a:solidFill>
              <a:latin typeface="Arial Black" panose="020B0A04020102020204" pitchFamily="34" charset="0"/>
              <a:cs typeface="Arial" panose="020B0604020202020204" pitchFamily="34" charset="0"/>
            </a:endParaRPr>
          </a:p>
          <a:p>
            <a:pPr marL="0" indent="0" algn="just">
              <a:buNone/>
            </a:pPr>
            <a:endParaRPr lang="es-MX" sz="1600" dirty="0">
              <a:solidFill>
                <a:schemeClr val="accent6">
                  <a:lumMod val="75000"/>
                </a:schemeClr>
              </a:solidFill>
              <a:latin typeface="Arial Black" panose="020B0A04020102020204" pitchFamily="34" charset="0"/>
              <a:cs typeface="Arial" panose="020B0604020202020204" pitchFamily="34" charset="0"/>
            </a:endParaRPr>
          </a:p>
          <a:p>
            <a:pPr marL="0" indent="0" algn="just">
              <a:buNone/>
            </a:pPr>
            <a:endParaRPr lang="es-MX" sz="1600" dirty="0">
              <a:solidFill>
                <a:schemeClr val="accent6">
                  <a:lumMod val="75000"/>
                </a:schemeClr>
              </a:solidFill>
              <a:latin typeface="Arial Black" panose="020B0A04020102020204" pitchFamily="34" charset="0"/>
              <a:cs typeface="Arial" panose="020B0604020202020204" pitchFamily="34" charset="0"/>
            </a:endParaRPr>
          </a:p>
          <a:p>
            <a:pPr marL="0" indent="0" algn="just">
              <a:buNone/>
            </a:pPr>
            <a:endParaRPr lang="es-MX" sz="1600" dirty="0">
              <a:solidFill>
                <a:schemeClr val="accent6">
                  <a:lumMod val="75000"/>
                </a:schemeClr>
              </a:solidFill>
              <a:latin typeface="Arial Black" panose="020B0A04020102020204" pitchFamily="34" charset="0"/>
              <a:cs typeface="Arial" panose="020B0604020202020204" pitchFamily="34" charset="0"/>
            </a:endParaRPr>
          </a:p>
          <a:p>
            <a:pPr marL="0" indent="0" algn="just">
              <a:buNone/>
            </a:pPr>
            <a:endParaRPr lang="es-MX" sz="1600" dirty="0">
              <a:solidFill>
                <a:schemeClr val="accent6">
                  <a:lumMod val="75000"/>
                </a:schemeClr>
              </a:solidFill>
              <a:latin typeface="Arial Black" panose="020B0A04020102020204" pitchFamily="34" charset="0"/>
              <a:cs typeface="Arial" panose="020B0604020202020204" pitchFamily="34" charset="0"/>
            </a:endParaRPr>
          </a:p>
          <a:p>
            <a:pPr marL="0" indent="0" algn="just">
              <a:buNone/>
            </a:pPr>
            <a:r>
              <a:rPr lang="es-MX" sz="1600" dirty="0">
                <a:solidFill>
                  <a:schemeClr val="tx1"/>
                </a:solidFill>
                <a:latin typeface="Arial Black" panose="020B0A04020102020204" pitchFamily="34" charset="0"/>
                <a:cs typeface="Arial" panose="020B0604020202020204" pitchFamily="34" charset="0"/>
              </a:rPr>
              <a:t>IV. </a:t>
            </a:r>
            <a:r>
              <a:rPr lang="es-MX" sz="1600" dirty="0">
                <a:latin typeface="Arial Black" panose="020B0A04020102020204" pitchFamily="34" charset="0"/>
                <a:cs typeface="Arial" panose="020B0604020202020204" pitchFamily="34" charset="0"/>
              </a:rPr>
              <a:t>Será </a:t>
            </a:r>
            <a:r>
              <a:rPr lang="es-MX" sz="1600" dirty="0">
                <a:solidFill>
                  <a:schemeClr val="accent2">
                    <a:lumMod val="75000"/>
                  </a:schemeClr>
                </a:solidFill>
                <a:latin typeface="Arial Black" panose="020B0A04020102020204" pitchFamily="34" charset="0"/>
                <a:cs typeface="Arial" panose="020B0604020202020204" pitchFamily="34" charset="0"/>
              </a:rPr>
              <a:t>responsabilidad </a:t>
            </a:r>
            <a:r>
              <a:rPr lang="es-MX" sz="1600" dirty="0">
                <a:latin typeface="Arial Black" panose="020B0A04020102020204" pitchFamily="34" charset="0"/>
                <a:cs typeface="Arial" panose="020B0604020202020204" pitchFamily="34" charset="0"/>
              </a:rPr>
              <a:t>del </a:t>
            </a:r>
            <a:r>
              <a:rPr lang="es-MX" sz="1600" dirty="0">
                <a:solidFill>
                  <a:schemeClr val="accent2">
                    <a:lumMod val="75000"/>
                  </a:schemeClr>
                </a:solidFill>
                <a:latin typeface="Arial Black" panose="020B0A04020102020204" pitchFamily="34" charset="0"/>
                <a:cs typeface="Arial" panose="020B0604020202020204" pitchFamily="34" charset="0"/>
              </a:rPr>
              <a:t>titular de cada área </a:t>
            </a:r>
            <a:r>
              <a:rPr lang="es-MX" sz="1600" dirty="0">
                <a:latin typeface="Arial Black" panose="020B0A04020102020204" pitchFamily="34" charset="0"/>
                <a:cs typeface="Arial" panose="020B0604020202020204" pitchFamily="34" charset="0"/>
              </a:rPr>
              <a:t>del SO establecer los </a:t>
            </a:r>
            <a:r>
              <a:rPr lang="es-MX" sz="1600" dirty="0">
                <a:solidFill>
                  <a:schemeClr val="accent2">
                    <a:lumMod val="75000"/>
                  </a:schemeClr>
                </a:solidFill>
                <a:latin typeface="Arial Black" panose="020B0A04020102020204" pitchFamily="34" charset="0"/>
                <a:cs typeface="Arial" panose="020B0604020202020204" pitchFamily="34" charset="0"/>
              </a:rPr>
              <a:t>procedimientos</a:t>
            </a:r>
            <a:r>
              <a:rPr lang="es-MX" sz="1600" dirty="0">
                <a:latin typeface="Arial Black" panose="020B0A04020102020204" pitchFamily="34" charset="0"/>
                <a:cs typeface="Arial" panose="020B0604020202020204" pitchFamily="34" charset="0"/>
              </a:rPr>
              <a:t> necesarios para </a:t>
            </a:r>
            <a:r>
              <a:rPr lang="es-MX" sz="1600" dirty="0">
                <a:solidFill>
                  <a:schemeClr val="accent2">
                    <a:lumMod val="75000"/>
                  </a:schemeClr>
                </a:solidFill>
                <a:latin typeface="Arial Black" panose="020B0A04020102020204" pitchFamily="34" charset="0"/>
                <a:cs typeface="Arial" panose="020B0604020202020204" pitchFamily="34" charset="0"/>
              </a:rPr>
              <a:t>identificar, organizar, publicar, actualizar y validar la información</a:t>
            </a:r>
            <a:r>
              <a:rPr lang="es-MX" sz="1600" dirty="0">
                <a:latin typeface="Arial Black" panose="020B0A04020102020204" pitchFamily="34" charset="0"/>
                <a:cs typeface="Arial" panose="020B0604020202020204" pitchFamily="34" charset="0"/>
              </a:rPr>
              <a:t> que generan y/o poseen en ejercicio de sus facultades, competencias y funciones, y que es requerida por las OT descritas en el Título Quinto de la Ley General, de conformidad con las políticas establecidas por el Comité de Transparencia;</a:t>
            </a:r>
          </a:p>
          <a:p>
            <a:pPr marL="0" indent="0" algn="just">
              <a:buNone/>
            </a:pPr>
            <a:r>
              <a:rPr lang="es-MX" sz="1600" dirty="0">
                <a:solidFill>
                  <a:schemeClr val="accent6">
                    <a:lumMod val="75000"/>
                  </a:schemeClr>
                </a:solidFill>
                <a:latin typeface="Arial Black" panose="020B0A04020102020204" pitchFamily="34" charset="0"/>
                <a:cs typeface="Arial" panose="020B0604020202020204" pitchFamily="34" charset="0"/>
              </a:rPr>
              <a:t>… </a:t>
            </a:r>
          </a:p>
          <a:p>
            <a:pPr marL="0" indent="0" algn="just">
              <a:buNone/>
            </a:pPr>
            <a:endParaRPr lang="es-MX" sz="1600" dirty="0">
              <a:latin typeface="Arial Black" panose="020B0A04020102020204" pitchFamily="34" charset="0"/>
              <a:cs typeface="Arial" panose="020B0604020202020204" pitchFamily="34" charset="0"/>
            </a:endParaRPr>
          </a:p>
        </p:txBody>
      </p:sp>
      <p:grpSp>
        <p:nvGrpSpPr>
          <p:cNvPr id="6" name="Grupo 5"/>
          <p:cNvGrpSpPr/>
          <p:nvPr/>
        </p:nvGrpSpPr>
        <p:grpSpPr>
          <a:xfrm>
            <a:off x="5927649" y="250339"/>
            <a:ext cx="3216351" cy="923330"/>
            <a:chOff x="5240215" y="1005843"/>
            <a:chExt cx="4840410" cy="1069113"/>
          </a:xfrm>
        </p:grpSpPr>
        <p:sp>
          <p:nvSpPr>
            <p:cNvPr id="7" name="Redondear rectángulo de esquina sencilla 6"/>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8" name="Rectángulo redondeado 7"/>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9" name="TextBox 4"/>
          <p:cNvSpPr txBox="1"/>
          <p:nvPr/>
        </p:nvSpPr>
        <p:spPr>
          <a:xfrm>
            <a:off x="5828990" y="250339"/>
            <a:ext cx="3413667" cy="923330"/>
          </a:xfrm>
          <a:prstGeom prst="rect">
            <a:avLst/>
          </a:prstGeom>
          <a:noFill/>
        </p:spPr>
        <p:txBody>
          <a:bodyPr wrap="square" rtlCol="0">
            <a:spAutoFit/>
          </a:bodyPr>
          <a:lstStyle/>
          <a:p>
            <a:pPr algn="ctr" defTabSz="676645"/>
            <a:r>
              <a:rPr lang="es-MX" dirty="0">
                <a:solidFill>
                  <a:prstClr val="white"/>
                </a:solidFill>
                <a:latin typeface="Arial Black"/>
                <a:cs typeface="Arial Black"/>
              </a:rPr>
              <a:t>Políticas </a:t>
            </a:r>
            <a:r>
              <a:rPr lang="es-MX">
                <a:solidFill>
                  <a:prstClr val="white"/>
                </a:solidFill>
                <a:latin typeface="Arial Black"/>
                <a:cs typeface="Arial Black"/>
              </a:rPr>
              <a:t>de distribución  de competencias y responsabilidades </a:t>
            </a:r>
            <a:endParaRPr lang="es-MX" dirty="0">
              <a:solidFill>
                <a:prstClr val="white"/>
              </a:solidFill>
              <a:latin typeface="Arial Black"/>
              <a:cs typeface="Arial Black"/>
            </a:endParaRPr>
          </a:p>
        </p:txBody>
      </p:sp>
      <p:graphicFrame>
        <p:nvGraphicFramePr>
          <p:cNvPr id="2" name="Diagrama 1"/>
          <p:cNvGraphicFramePr/>
          <p:nvPr>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a:picLocks noChangeAspect="1"/>
          </p:cNvPicPr>
          <p:nvPr/>
        </p:nvPicPr>
        <p:blipFill>
          <a:blip r:embed="rId7"/>
          <a:stretch>
            <a:fillRect/>
          </a:stretch>
        </p:blipFill>
        <p:spPr>
          <a:xfrm>
            <a:off x="1756064" y="3933056"/>
            <a:ext cx="1460356" cy="1030273"/>
          </a:xfrm>
          <a:prstGeom prst="rect">
            <a:avLst/>
          </a:prstGeom>
        </p:spPr>
      </p:pic>
      <p:pic>
        <p:nvPicPr>
          <p:cNvPr id="10" name="Imagen 9"/>
          <p:cNvPicPr>
            <a:picLocks noChangeAspect="1"/>
          </p:cNvPicPr>
          <p:nvPr/>
        </p:nvPicPr>
        <p:blipFill>
          <a:blip r:embed="rId7"/>
          <a:stretch>
            <a:fillRect/>
          </a:stretch>
        </p:blipFill>
        <p:spPr>
          <a:xfrm>
            <a:off x="3686714" y="3933056"/>
            <a:ext cx="1460356" cy="1030273"/>
          </a:xfrm>
          <a:prstGeom prst="rect">
            <a:avLst/>
          </a:prstGeom>
        </p:spPr>
      </p:pic>
      <p:pic>
        <p:nvPicPr>
          <p:cNvPr id="11" name="Imagen 10"/>
          <p:cNvPicPr>
            <a:picLocks noChangeAspect="1"/>
          </p:cNvPicPr>
          <p:nvPr/>
        </p:nvPicPr>
        <p:blipFill>
          <a:blip r:embed="rId7"/>
          <a:stretch>
            <a:fillRect/>
          </a:stretch>
        </p:blipFill>
        <p:spPr>
          <a:xfrm>
            <a:off x="5617364" y="3933056"/>
            <a:ext cx="1460356" cy="1030273"/>
          </a:xfrm>
          <a:prstGeom prst="rect">
            <a:avLst/>
          </a:prstGeom>
        </p:spPr>
      </p:pic>
      <p:sp>
        <p:nvSpPr>
          <p:cNvPr id="4" name="Marcador de número de diapositiva 3"/>
          <p:cNvSpPr>
            <a:spLocks noGrp="1"/>
          </p:cNvSpPr>
          <p:nvPr>
            <p:ph type="sldNum" sz="quarter" idx="12"/>
          </p:nvPr>
        </p:nvSpPr>
        <p:spPr/>
        <p:txBody>
          <a:bodyPr/>
          <a:lstStyle/>
          <a:p>
            <a:fld id="{D8F55B15-47A6-4AD0-991D-66EC9D8959F2}" type="slidenum">
              <a:rPr lang="es-MX" smtClean="0">
                <a:solidFill>
                  <a:prstClr val="black">
                    <a:tint val="75000"/>
                  </a:prstClr>
                </a:solidFill>
              </a:rPr>
              <a:pPr/>
              <a:t>57</a:t>
            </a:fld>
            <a:endParaRPr lang="es-MX">
              <a:solidFill>
                <a:prstClr val="black">
                  <a:tint val="75000"/>
                </a:prstClr>
              </a:solidFill>
            </a:endParaRPr>
          </a:p>
        </p:txBody>
      </p:sp>
    </p:spTree>
    <p:extLst>
      <p:ext uri="{BB962C8B-B14F-4D97-AF65-F5344CB8AC3E}">
        <p14:creationId xmlns:p14="http://schemas.microsoft.com/office/powerpoint/2010/main" val="7779228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1268760"/>
            <a:ext cx="8496944" cy="5184576"/>
          </a:xfrm>
        </p:spPr>
        <p:txBody>
          <a:bodyPr>
            <a:noAutofit/>
          </a:bodyPr>
          <a:lstStyle/>
          <a:p>
            <a:pPr marL="0" indent="0" algn="just">
              <a:buNone/>
            </a:pPr>
            <a:r>
              <a:rPr lang="es-MX" sz="1600" dirty="0">
                <a:latin typeface="Arial Black" panose="020B0A04020102020204" pitchFamily="34" charset="0"/>
                <a:cs typeface="Arial" panose="020B0604020202020204" pitchFamily="34" charset="0"/>
              </a:rPr>
              <a:t>Lineamiento </a:t>
            </a:r>
            <a:r>
              <a:rPr lang="es-MX" sz="1600" dirty="0">
                <a:solidFill>
                  <a:schemeClr val="accent6">
                    <a:lumMod val="75000"/>
                  </a:schemeClr>
                </a:solidFill>
                <a:latin typeface="Arial Black" panose="020B0A04020102020204" pitchFamily="34" charset="0"/>
                <a:cs typeface="Arial" panose="020B0604020202020204" pitchFamily="34" charset="0"/>
              </a:rPr>
              <a:t>Décimo … </a:t>
            </a:r>
          </a:p>
          <a:p>
            <a:pPr marL="0" indent="0" algn="just">
              <a:buNone/>
            </a:pPr>
            <a:r>
              <a:rPr lang="es-MX" sz="1600" dirty="0">
                <a:solidFill>
                  <a:schemeClr val="tx1"/>
                </a:solidFill>
                <a:latin typeface="Arial Black" panose="020B0A04020102020204" pitchFamily="34" charset="0"/>
                <a:cs typeface="Arial" panose="020B0604020202020204" pitchFamily="34" charset="0"/>
              </a:rPr>
              <a:t>V. </a:t>
            </a:r>
            <a:r>
              <a:rPr lang="es-MX" sz="1600" dirty="0">
                <a:solidFill>
                  <a:schemeClr val="accent6">
                    <a:lumMod val="75000"/>
                  </a:schemeClr>
                </a:solidFill>
                <a:latin typeface="Arial Black" panose="020B0A04020102020204" pitchFamily="34" charset="0"/>
                <a:cs typeface="Arial" panose="020B0604020202020204" pitchFamily="34" charset="0"/>
              </a:rPr>
              <a:t>La difusión de la información </a:t>
            </a:r>
            <a:r>
              <a:rPr lang="es-MX" sz="1600" dirty="0">
                <a:solidFill>
                  <a:schemeClr val="tx1"/>
                </a:solidFill>
                <a:latin typeface="Arial Black" panose="020B0A04020102020204" pitchFamily="34" charset="0"/>
                <a:cs typeface="Arial" panose="020B0604020202020204" pitchFamily="34" charset="0"/>
              </a:rPr>
              <a:t>de las OT se realizará </a:t>
            </a:r>
            <a:r>
              <a:rPr lang="es-MX" sz="1600" dirty="0">
                <a:solidFill>
                  <a:schemeClr val="accent6">
                    <a:lumMod val="75000"/>
                  </a:schemeClr>
                </a:solidFill>
                <a:latin typeface="Arial Black" panose="020B0A04020102020204" pitchFamily="34" charset="0"/>
                <a:cs typeface="Arial" panose="020B0604020202020204" pitchFamily="34" charset="0"/>
              </a:rPr>
              <a:t>a través del portal de Internet institucional, la PNT y, por lo menos, uno de los medios alternativos señalados en la fracción IV </a:t>
            </a:r>
            <a:r>
              <a:rPr lang="es-MX" sz="1600" dirty="0">
                <a:solidFill>
                  <a:schemeClr val="tx1"/>
                </a:solidFill>
                <a:latin typeface="Arial Black" panose="020B0A04020102020204" pitchFamily="34" charset="0"/>
                <a:cs typeface="Arial" panose="020B0604020202020204" pitchFamily="34" charset="0"/>
              </a:rPr>
              <a:t>de las políticas para la accesibilidad de la información especificadas en la décimo segunda disposición de estos Lineamientos;</a:t>
            </a:r>
          </a:p>
          <a:p>
            <a:pPr marL="0" indent="0" algn="just">
              <a:buNone/>
            </a:pPr>
            <a:r>
              <a:rPr lang="es-MX" sz="1600" dirty="0">
                <a:solidFill>
                  <a:schemeClr val="tx1"/>
                </a:solidFill>
                <a:latin typeface="Arial Black" panose="020B0A04020102020204" pitchFamily="34" charset="0"/>
                <a:cs typeface="Arial" panose="020B0604020202020204" pitchFamily="34" charset="0"/>
              </a:rPr>
              <a:t>VI. </a:t>
            </a:r>
            <a:r>
              <a:rPr lang="es-MX" sz="1600" dirty="0">
                <a:solidFill>
                  <a:schemeClr val="accent6">
                    <a:lumMod val="75000"/>
                  </a:schemeClr>
                </a:solidFill>
                <a:latin typeface="Arial Black" panose="020B0A04020102020204" pitchFamily="34" charset="0"/>
                <a:cs typeface="Arial" panose="020B0604020202020204" pitchFamily="34" charset="0"/>
              </a:rPr>
              <a:t>La información pública </a:t>
            </a:r>
            <a:r>
              <a:rPr lang="es-MX" sz="1600" dirty="0">
                <a:solidFill>
                  <a:schemeClr val="tx1"/>
                </a:solidFill>
                <a:latin typeface="Arial Black" panose="020B0A04020102020204" pitchFamily="34" charset="0"/>
                <a:cs typeface="Arial" panose="020B0604020202020204" pitchFamily="34" charset="0"/>
              </a:rPr>
              <a:t>derivada de las OT </a:t>
            </a:r>
            <a:r>
              <a:rPr lang="es-MX" sz="1600" dirty="0">
                <a:solidFill>
                  <a:schemeClr val="accent6">
                    <a:lumMod val="75000"/>
                  </a:schemeClr>
                </a:solidFill>
                <a:latin typeface="Arial Black" panose="020B0A04020102020204" pitchFamily="34" charset="0"/>
                <a:cs typeface="Arial" panose="020B0604020202020204" pitchFamily="34" charset="0"/>
              </a:rPr>
              <a:t>forma parte de los sistemas de archivos y gestión documental </a:t>
            </a:r>
            <a:r>
              <a:rPr lang="es-MX" sz="1600" dirty="0">
                <a:solidFill>
                  <a:schemeClr val="tx1"/>
                </a:solidFill>
                <a:latin typeface="Arial Black" panose="020B0A04020102020204" pitchFamily="34" charset="0"/>
                <a:cs typeface="Arial" panose="020B0604020202020204" pitchFamily="34" charset="0"/>
              </a:rPr>
              <a:t>que los sujetos obligados construyen y mantienen </a:t>
            </a:r>
            <a:r>
              <a:rPr lang="es-MX" sz="1600" dirty="0">
                <a:solidFill>
                  <a:schemeClr val="accent6">
                    <a:lumMod val="75000"/>
                  </a:schemeClr>
                </a:solidFill>
                <a:latin typeface="Arial Black" panose="020B0A04020102020204" pitchFamily="34" charset="0"/>
                <a:cs typeface="Arial" panose="020B0604020202020204" pitchFamily="34" charset="0"/>
              </a:rPr>
              <a:t>conforme a la normatividad aplicable</a:t>
            </a:r>
            <a:r>
              <a:rPr lang="es-MX" sz="1600" dirty="0">
                <a:solidFill>
                  <a:schemeClr val="tx1"/>
                </a:solidFill>
                <a:latin typeface="Arial Black" panose="020B0A04020102020204" pitchFamily="34" charset="0"/>
                <a:cs typeface="Arial" panose="020B0604020202020204" pitchFamily="34" charset="0"/>
              </a:rPr>
              <a:t>, por tanto, los SO deberán asegurarse de que </a:t>
            </a:r>
            <a:r>
              <a:rPr lang="es-MX" sz="1600" dirty="0">
                <a:solidFill>
                  <a:schemeClr val="accent6">
                    <a:lumMod val="75000"/>
                  </a:schemeClr>
                </a:solidFill>
                <a:latin typeface="Arial Black" panose="020B0A04020102020204" pitchFamily="34" charset="0"/>
                <a:cs typeface="Arial" panose="020B0604020202020204" pitchFamily="34" charset="0"/>
              </a:rPr>
              <a:t>lo publicado </a:t>
            </a:r>
            <a:r>
              <a:rPr lang="es-MX" sz="1600" dirty="0">
                <a:solidFill>
                  <a:schemeClr val="tx1"/>
                </a:solidFill>
                <a:latin typeface="Arial Black" panose="020B0A04020102020204" pitchFamily="34" charset="0"/>
                <a:cs typeface="Arial" panose="020B0604020202020204" pitchFamily="34" charset="0"/>
              </a:rPr>
              <a:t>en el portal de Internet y en la PNT </a:t>
            </a:r>
            <a:r>
              <a:rPr lang="es-MX" sz="1600" dirty="0">
                <a:solidFill>
                  <a:schemeClr val="accent6">
                    <a:lumMod val="75000"/>
                  </a:schemeClr>
                </a:solidFill>
                <a:latin typeface="Arial Black" panose="020B0A04020102020204" pitchFamily="34" charset="0"/>
                <a:cs typeface="Arial" panose="020B0604020202020204" pitchFamily="34" charset="0"/>
              </a:rPr>
              <a:t>guarde estricta correspondencia y coherencia plena con los documentos y expedientes </a:t>
            </a:r>
            <a:r>
              <a:rPr lang="es-MX" sz="1600" dirty="0">
                <a:solidFill>
                  <a:schemeClr val="tx1"/>
                </a:solidFill>
                <a:latin typeface="Arial Black" panose="020B0A04020102020204" pitchFamily="34" charset="0"/>
                <a:cs typeface="Arial" panose="020B0604020202020204" pitchFamily="34" charset="0"/>
              </a:rPr>
              <a:t>en los que se documenta el ejercicio de las facultades, funciones y competencias de los SO, sus servidores(as) públicos(as), integrantes, miembros o toda persona que desempeñe un empleo, cargo, comisión y/o ejerzan actos de autoridad;</a:t>
            </a:r>
          </a:p>
          <a:p>
            <a:pPr marL="0" indent="0" algn="just">
              <a:buNone/>
            </a:pPr>
            <a:r>
              <a:rPr lang="es-MX" sz="1600" dirty="0">
                <a:solidFill>
                  <a:schemeClr val="accent6">
                    <a:lumMod val="75000"/>
                  </a:schemeClr>
                </a:solidFill>
                <a:latin typeface="Arial Black" panose="020B0A04020102020204" pitchFamily="34" charset="0"/>
                <a:cs typeface="Arial" panose="020B0604020202020204" pitchFamily="34" charset="0"/>
              </a:rPr>
              <a:t>…</a:t>
            </a:r>
          </a:p>
        </p:txBody>
      </p:sp>
      <p:grpSp>
        <p:nvGrpSpPr>
          <p:cNvPr id="6" name="Grupo 5"/>
          <p:cNvGrpSpPr/>
          <p:nvPr/>
        </p:nvGrpSpPr>
        <p:grpSpPr>
          <a:xfrm>
            <a:off x="5927649" y="250339"/>
            <a:ext cx="3216351" cy="923330"/>
            <a:chOff x="5240215" y="1005843"/>
            <a:chExt cx="4840410" cy="1069113"/>
          </a:xfrm>
        </p:grpSpPr>
        <p:sp>
          <p:nvSpPr>
            <p:cNvPr id="7" name="Redondear rectángulo de esquina sencilla 6"/>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8" name="Rectángulo redondeado 7"/>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9" name="TextBox 4"/>
          <p:cNvSpPr txBox="1"/>
          <p:nvPr/>
        </p:nvSpPr>
        <p:spPr>
          <a:xfrm>
            <a:off x="5828990" y="297885"/>
            <a:ext cx="3413667" cy="923330"/>
          </a:xfrm>
          <a:prstGeom prst="rect">
            <a:avLst/>
          </a:prstGeom>
          <a:noFill/>
        </p:spPr>
        <p:txBody>
          <a:bodyPr wrap="square" rtlCol="0">
            <a:spAutoFit/>
          </a:bodyPr>
          <a:lstStyle/>
          <a:p>
            <a:pPr algn="ctr" defTabSz="676645"/>
            <a:r>
              <a:rPr lang="es-MX" dirty="0">
                <a:solidFill>
                  <a:prstClr val="white"/>
                </a:solidFill>
                <a:latin typeface="Arial Black"/>
                <a:cs typeface="Arial Black"/>
              </a:rPr>
              <a:t>Políticas de distribución  de competencias y responsabilidades </a:t>
            </a:r>
          </a:p>
        </p:txBody>
      </p:sp>
      <p:grpSp>
        <p:nvGrpSpPr>
          <p:cNvPr id="10" name="Grupo 9"/>
          <p:cNvGrpSpPr/>
          <p:nvPr/>
        </p:nvGrpSpPr>
        <p:grpSpPr>
          <a:xfrm>
            <a:off x="1721414" y="5061348"/>
            <a:ext cx="5693430" cy="1553834"/>
            <a:chOff x="1742196" y="4947047"/>
            <a:chExt cx="5693430" cy="1553834"/>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2196" y="5000260"/>
              <a:ext cx="2211180" cy="1500621"/>
            </a:xfrm>
            <a:prstGeom prst="rect">
              <a:avLst/>
            </a:prstGeom>
          </p:spPr>
        </p:pic>
        <p:sp>
          <p:nvSpPr>
            <p:cNvPr id="4" name="Igual que 3"/>
            <p:cNvSpPr/>
            <p:nvPr/>
          </p:nvSpPr>
          <p:spPr>
            <a:xfrm>
              <a:off x="4239491" y="5105509"/>
              <a:ext cx="914400" cy="914400"/>
            </a:xfrm>
            <a:prstGeom prst="mathEqual">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pic>
          <p:nvPicPr>
            <p:cNvPr id="5" name="Imagen 4"/>
            <p:cNvPicPr>
              <a:picLocks noChangeAspect="1"/>
            </p:cNvPicPr>
            <p:nvPr/>
          </p:nvPicPr>
          <p:blipFill>
            <a:blip r:embed="rId3"/>
            <a:stretch>
              <a:fillRect/>
            </a:stretch>
          </p:blipFill>
          <p:spPr>
            <a:xfrm>
              <a:off x="5440006" y="4947047"/>
              <a:ext cx="1995620" cy="1506289"/>
            </a:xfrm>
            <a:prstGeom prst="rect">
              <a:avLst/>
            </a:prstGeom>
          </p:spPr>
        </p:pic>
      </p:grpSp>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6331" y="1360715"/>
            <a:ext cx="494121" cy="294488"/>
          </a:xfrm>
          <a:prstGeom prst="rect">
            <a:avLst/>
          </a:prstGeom>
        </p:spPr>
      </p:pic>
      <p:sp>
        <p:nvSpPr>
          <p:cNvPr id="12" name="Marcador de número de diapositiva 11"/>
          <p:cNvSpPr>
            <a:spLocks noGrp="1"/>
          </p:cNvSpPr>
          <p:nvPr>
            <p:ph type="sldNum" sz="quarter" idx="12"/>
          </p:nvPr>
        </p:nvSpPr>
        <p:spPr/>
        <p:txBody>
          <a:bodyPr/>
          <a:lstStyle/>
          <a:p>
            <a:fld id="{D8F55B15-47A6-4AD0-991D-66EC9D8959F2}" type="slidenum">
              <a:rPr lang="es-MX" smtClean="0">
                <a:solidFill>
                  <a:prstClr val="black">
                    <a:tint val="75000"/>
                  </a:prstClr>
                </a:solidFill>
              </a:rPr>
              <a:pPr/>
              <a:t>58</a:t>
            </a:fld>
            <a:endParaRPr lang="es-MX">
              <a:solidFill>
                <a:prstClr val="black">
                  <a:tint val="75000"/>
                </a:prstClr>
              </a:solidFill>
            </a:endParaRPr>
          </a:p>
        </p:txBody>
      </p:sp>
    </p:spTree>
    <p:extLst>
      <p:ext uri="{BB962C8B-B14F-4D97-AF65-F5344CB8AC3E}">
        <p14:creationId xmlns:p14="http://schemas.microsoft.com/office/powerpoint/2010/main" val="35788265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55576" y="1628800"/>
            <a:ext cx="7992888" cy="4832092"/>
          </a:xfrm>
          <a:prstGeom prst="rect">
            <a:avLst/>
          </a:prstGeom>
        </p:spPr>
        <p:txBody>
          <a:bodyPr wrap="square">
            <a:spAutoFit/>
          </a:bodyPr>
          <a:lstStyle/>
          <a:p>
            <a:pPr algn="just"/>
            <a:r>
              <a:rPr lang="es-MX" sz="2800" b="1" dirty="0">
                <a:solidFill>
                  <a:srgbClr val="002060"/>
                </a:solidFill>
              </a:rPr>
              <a:t>La clasificación es el proceso mediante el cual el sujeto obligado determina que </a:t>
            </a:r>
            <a:r>
              <a:rPr lang="es-MX" sz="2800" b="1" dirty="0" smtClean="0">
                <a:solidFill>
                  <a:srgbClr val="002060"/>
                </a:solidFill>
              </a:rPr>
              <a:t>la información </a:t>
            </a:r>
            <a:r>
              <a:rPr lang="es-MX" sz="2800" b="1" dirty="0">
                <a:solidFill>
                  <a:srgbClr val="002060"/>
                </a:solidFill>
              </a:rPr>
              <a:t>en su poder actualiza alguno de los supuestos de reserva o confidencialidad, de conformidad con </a:t>
            </a:r>
            <a:r>
              <a:rPr lang="es-MX" sz="2800" b="1" dirty="0" smtClean="0">
                <a:solidFill>
                  <a:srgbClr val="002060"/>
                </a:solidFill>
              </a:rPr>
              <a:t>lo dispuesto </a:t>
            </a:r>
            <a:r>
              <a:rPr lang="es-MX" sz="2800" b="1" dirty="0">
                <a:solidFill>
                  <a:srgbClr val="002060"/>
                </a:solidFill>
              </a:rPr>
              <a:t>en el presente </a:t>
            </a:r>
            <a:r>
              <a:rPr lang="es-MX" sz="2800" b="1" dirty="0" smtClean="0">
                <a:solidFill>
                  <a:srgbClr val="002060"/>
                </a:solidFill>
              </a:rPr>
              <a:t>Ley.</a:t>
            </a:r>
          </a:p>
          <a:p>
            <a:pPr algn="just"/>
            <a:endParaRPr lang="es-MX" sz="2800" b="1" dirty="0" smtClean="0">
              <a:solidFill>
                <a:srgbClr val="002060"/>
              </a:solidFill>
            </a:endParaRPr>
          </a:p>
          <a:p>
            <a:pPr algn="just"/>
            <a:r>
              <a:rPr lang="es-MX" sz="2800" b="1" dirty="0" smtClean="0">
                <a:solidFill>
                  <a:srgbClr val="002060"/>
                </a:solidFill>
              </a:rPr>
              <a:t>Los </a:t>
            </a:r>
            <a:r>
              <a:rPr lang="es-MX" sz="2800" b="1" dirty="0">
                <a:solidFill>
                  <a:srgbClr val="002060"/>
                </a:solidFill>
              </a:rPr>
              <a:t>supuestos de reserva o confidencialidad previstos en las leyes deberán ser acordes con las bases, principios </a:t>
            </a:r>
            <a:r>
              <a:rPr lang="es-MX" sz="2800" b="1" dirty="0" smtClean="0">
                <a:solidFill>
                  <a:srgbClr val="002060"/>
                </a:solidFill>
              </a:rPr>
              <a:t>y disposiciones </a:t>
            </a:r>
            <a:r>
              <a:rPr lang="es-MX" sz="2800" b="1" dirty="0">
                <a:solidFill>
                  <a:srgbClr val="002060"/>
                </a:solidFill>
              </a:rPr>
              <a:t>establecidos en esta Ley así como en la Ley General, y, en ningún caso, podrán contravenirla.</a:t>
            </a:r>
          </a:p>
        </p:txBody>
      </p:sp>
      <p:grpSp>
        <p:nvGrpSpPr>
          <p:cNvPr id="3" name="Grupo 2"/>
          <p:cNvGrpSpPr/>
          <p:nvPr/>
        </p:nvGrpSpPr>
        <p:grpSpPr>
          <a:xfrm>
            <a:off x="5927649" y="250339"/>
            <a:ext cx="3216351" cy="787886"/>
            <a:chOff x="5240215" y="1005843"/>
            <a:chExt cx="4840410" cy="1069113"/>
          </a:xfrm>
        </p:grpSpPr>
        <p:sp>
          <p:nvSpPr>
            <p:cNvPr id="4" name="Redondear rectángulo de esquina sencilla 3"/>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5" name="Rectángulo redondeado 4"/>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6" name="TextBox 4"/>
          <p:cNvSpPr txBox="1"/>
          <p:nvPr/>
        </p:nvSpPr>
        <p:spPr>
          <a:xfrm>
            <a:off x="5828990" y="297885"/>
            <a:ext cx="3413667" cy="646331"/>
          </a:xfrm>
          <a:prstGeom prst="rect">
            <a:avLst/>
          </a:prstGeom>
          <a:noFill/>
        </p:spPr>
        <p:txBody>
          <a:bodyPr wrap="square" rtlCol="0">
            <a:spAutoFit/>
          </a:bodyPr>
          <a:lstStyle/>
          <a:p>
            <a:pPr algn="ctr" defTabSz="676645"/>
            <a:r>
              <a:rPr lang="es-MX" dirty="0" smtClean="0">
                <a:solidFill>
                  <a:prstClr val="white"/>
                </a:solidFill>
                <a:latin typeface="Arial Black"/>
                <a:cs typeface="Arial Black"/>
              </a:rPr>
              <a:t>Clasificación de Información</a:t>
            </a:r>
            <a:endParaRPr lang="es-MX" dirty="0">
              <a:solidFill>
                <a:prstClr val="white"/>
              </a:solidFill>
              <a:latin typeface="Arial Black"/>
              <a:cs typeface="Arial Black"/>
            </a:endParaRPr>
          </a:p>
        </p:txBody>
      </p:sp>
    </p:spTree>
    <p:extLst>
      <p:ext uri="{BB962C8B-B14F-4D97-AF65-F5344CB8AC3E}">
        <p14:creationId xmlns:p14="http://schemas.microsoft.com/office/powerpoint/2010/main" val="1991585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8F55B15-47A6-4AD0-991D-66EC9D8959F2}" type="slidenum">
              <a:rPr lang="es-MX" smtClean="0">
                <a:solidFill>
                  <a:prstClr val="black">
                    <a:tint val="75000"/>
                  </a:prstClr>
                </a:solidFill>
              </a:rPr>
              <a:pPr/>
              <a:t>6</a:t>
            </a:fld>
            <a:endParaRPr lang="es-MX">
              <a:solidFill>
                <a:prstClr val="black">
                  <a:tint val="75000"/>
                </a:prstClr>
              </a:solidFill>
            </a:endParaRPr>
          </a:p>
        </p:txBody>
      </p:sp>
      <p:grpSp>
        <p:nvGrpSpPr>
          <p:cNvPr id="5" name="Grupo 4"/>
          <p:cNvGrpSpPr/>
          <p:nvPr/>
        </p:nvGrpSpPr>
        <p:grpSpPr>
          <a:xfrm>
            <a:off x="5927649" y="219165"/>
            <a:ext cx="3216351" cy="710403"/>
            <a:chOff x="5240215" y="1005843"/>
            <a:chExt cx="4840410" cy="1069113"/>
          </a:xfrm>
        </p:grpSpPr>
        <p:sp>
          <p:nvSpPr>
            <p:cNvPr id="6" name="Redondear rectángulo de esquina sencilla 5"/>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7" name="Rectángulo redondeado 6"/>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8" name="TextBox 4"/>
          <p:cNvSpPr txBox="1"/>
          <p:nvPr/>
        </p:nvSpPr>
        <p:spPr>
          <a:xfrm>
            <a:off x="6052285" y="260555"/>
            <a:ext cx="2998705" cy="705706"/>
          </a:xfrm>
          <a:prstGeom prst="rect">
            <a:avLst/>
          </a:prstGeom>
          <a:noFill/>
        </p:spPr>
        <p:txBody>
          <a:bodyPr wrap="square" rtlCol="0">
            <a:spAutoFit/>
          </a:bodyPr>
          <a:lstStyle/>
          <a:p>
            <a:pPr algn="ctr" defTabSz="676645"/>
            <a:r>
              <a:rPr lang="en-US" sz="1993" dirty="0">
                <a:solidFill>
                  <a:prstClr val="white"/>
                </a:solidFill>
                <a:latin typeface="Arial Black"/>
                <a:cs typeface="Arial Black"/>
              </a:rPr>
              <a:t>MARCO NORMATIVO</a:t>
            </a:r>
          </a:p>
        </p:txBody>
      </p:sp>
      <p:sp>
        <p:nvSpPr>
          <p:cNvPr id="9" name="CuadroTexto 8"/>
          <p:cNvSpPr txBox="1"/>
          <p:nvPr/>
        </p:nvSpPr>
        <p:spPr>
          <a:xfrm>
            <a:off x="166858" y="1119943"/>
            <a:ext cx="8748542" cy="5286062"/>
          </a:xfrm>
          <a:prstGeom prst="rect">
            <a:avLst/>
          </a:prstGeom>
          <a:noFill/>
        </p:spPr>
        <p:txBody>
          <a:bodyPr wrap="square" rtlCol="0">
            <a:spAutoFit/>
          </a:bodyPr>
          <a:lstStyle/>
          <a:p>
            <a:pPr marL="171450" indent="-171450" algn="just">
              <a:buFont typeface="Wingdings" panose="05000000000000000000" pitchFamily="2" charset="2"/>
              <a:buChar char="ü"/>
            </a:pPr>
            <a:r>
              <a:rPr lang="es-MX" sz="1400" dirty="0">
                <a:latin typeface="Arial Black" panose="020B0A04020102020204" pitchFamily="34" charset="0"/>
              </a:rPr>
              <a:t>Constitución Política de los Estados Unidos Mexicanos</a:t>
            </a:r>
            <a:r>
              <a:rPr lang="es-MX" sz="1200" dirty="0">
                <a:latin typeface="Arial Black" panose="020B0A04020102020204" pitchFamily="34" charset="0"/>
              </a:rPr>
              <a:t>, </a:t>
            </a:r>
            <a:r>
              <a:rPr lang="es-MX" sz="1100" dirty="0">
                <a:latin typeface="Arial Black" panose="020B0A04020102020204" pitchFamily="34" charset="0"/>
                <a:hlinkClick r:id="rId2"/>
              </a:rPr>
              <a:t>http://www.itaipue.org.mx/hipervinculos/mNormativo/ConstitucionPoliticaEstadosUnidosMexicanos.pdf</a:t>
            </a:r>
            <a:r>
              <a:rPr lang="es-MX" sz="1100" dirty="0">
                <a:latin typeface="Arial Black" panose="020B0A04020102020204" pitchFamily="34" charset="0"/>
              </a:rPr>
              <a:t> </a:t>
            </a:r>
          </a:p>
          <a:p>
            <a:pPr algn="just"/>
            <a:endParaRPr lang="es-MX" sz="1200" dirty="0">
              <a:latin typeface="Arial Black" panose="020B0A04020102020204" pitchFamily="34" charset="0"/>
            </a:endParaRPr>
          </a:p>
          <a:p>
            <a:pPr marL="171450" indent="-171450" algn="just">
              <a:buFont typeface="Wingdings" panose="05000000000000000000" pitchFamily="2" charset="2"/>
              <a:buChar char="ü"/>
            </a:pPr>
            <a:r>
              <a:rPr lang="es-MX" sz="1400" dirty="0">
                <a:latin typeface="Arial Black" panose="020B0A04020102020204" pitchFamily="34" charset="0"/>
              </a:rPr>
              <a:t>Ley General de Transparencia y Acceso a la Información Pública</a:t>
            </a:r>
            <a:r>
              <a:rPr lang="es-MX" sz="1200" dirty="0">
                <a:latin typeface="Arial Black" panose="020B0A04020102020204" pitchFamily="34" charset="0"/>
              </a:rPr>
              <a:t>, </a:t>
            </a:r>
            <a:r>
              <a:rPr lang="es-MX" sz="1100" dirty="0">
                <a:latin typeface="Arial Black" panose="020B0A04020102020204" pitchFamily="34" charset="0"/>
                <a:hlinkClick r:id="rId3"/>
              </a:rPr>
              <a:t>http://itaipue.org.mx/documentos/Ley_General_de_Transparencia_y_Acceso_a_la_Informacion_Publica-40515.pdf</a:t>
            </a:r>
            <a:r>
              <a:rPr lang="es-MX" sz="1100" dirty="0">
                <a:latin typeface="Arial Black" panose="020B0A04020102020204" pitchFamily="34" charset="0"/>
              </a:rPr>
              <a:t> </a:t>
            </a:r>
            <a:endParaRPr lang="es-MX" sz="1200" dirty="0">
              <a:latin typeface="Arial Black" panose="020B0A04020102020204" pitchFamily="34" charset="0"/>
            </a:endParaRPr>
          </a:p>
          <a:p>
            <a:pPr algn="just"/>
            <a:endParaRPr lang="es-MX" sz="1200" dirty="0">
              <a:latin typeface="Arial Black" panose="020B0A04020102020204" pitchFamily="34" charset="0"/>
            </a:endParaRPr>
          </a:p>
          <a:p>
            <a:pPr marL="171450" indent="-171450" algn="just">
              <a:buFont typeface="Wingdings" panose="05000000000000000000" pitchFamily="2" charset="2"/>
              <a:buChar char="ü"/>
            </a:pPr>
            <a:r>
              <a:rPr lang="es-MX" sz="1200" dirty="0">
                <a:solidFill>
                  <a:srgbClr val="FF0000"/>
                </a:solidFill>
                <a:latin typeface="Arial Black" panose="020B0A04020102020204" pitchFamily="34" charset="0"/>
              </a:rPr>
              <a:t>Lineamientos técnicos generales para la publicación, homologación y estandarización de la información de las obligaciones establecidas en el título quinto y en la fracción IV del artículo 31 de la Ley General de Transparencia y Acceso a la Información Pública, que deben de difundir los sujetos obligados en los portales de Internet y en la Plataforma Nacional de Transparenc</a:t>
            </a:r>
            <a:r>
              <a:rPr lang="es-MX" sz="1200" dirty="0">
                <a:latin typeface="Arial Black" panose="020B0A04020102020204" pitchFamily="34" charset="0"/>
              </a:rPr>
              <a:t>ia. </a:t>
            </a:r>
            <a:r>
              <a:rPr lang="es-MX" sz="1200" dirty="0">
                <a:latin typeface="Arial Black" panose="020B0A04020102020204" pitchFamily="34" charset="0"/>
                <a:hlinkClick r:id="rId4"/>
              </a:rPr>
              <a:t>   </a:t>
            </a:r>
            <a:r>
              <a:rPr lang="es-MX" sz="1050" dirty="0">
                <a:latin typeface="Arial Black" panose="020B0A04020102020204" pitchFamily="34" charset="0"/>
                <a:hlinkClick r:id="rId4"/>
              </a:rPr>
              <a:t>http://snt.org.mx/images/Doctos/CONAIP/SNT/ACUERDO/ORD01-15/12/2017-08.pdf</a:t>
            </a:r>
            <a:r>
              <a:rPr lang="es-MX" sz="1050" dirty="0">
                <a:latin typeface="Arial Black" panose="020B0A04020102020204" pitchFamily="34" charset="0"/>
              </a:rPr>
              <a:t> </a:t>
            </a:r>
            <a:endParaRPr lang="es-MX" sz="1100" dirty="0">
              <a:latin typeface="Arial Black" panose="020B0A04020102020204" pitchFamily="34" charset="0"/>
            </a:endParaRPr>
          </a:p>
          <a:p>
            <a:pPr algn="just"/>
            <a:endParaRPr lang="es-MX" sz="1200" dirty="0">
              <a:latin typeface="Arial Black" panose="020B0A04020102020204" pitchFamily="34" charset="0"/>
            </a:endParaRPr>
          </a:p>
          <a:p>
            <a:pPr marL="171450" indent="-171450" algn="just">
              <a:buFont typeface="Wingdings" panose="05000000000000000000" pitchFamily="2" charset="2"/>
              <a:buChar char="ü"/>
            </a:pPr>
            <a:r>
              <a:rPr lang="es-MX" sz="1400">
                <a:latin typeface="Arial Black" panose="020B0A04020102020204" pitchFamily="34" charset="0"/>
              </a:rPr>
              <a:t>Constitución </a:t>
            </a:r>
            <a:r>
              <a:rPr lang="es-MX" sz="1400" dirty="0">
                <a:latin typeface="Arial Black" panose="020B0A04020102020204" pitchFamily="34" charset="0"/>
              </a:rPr>
              <a:t>Política del Estado Libre y Soberano de Puebla</a:t>
            </a:r>
            <a:r>
              <a:rPr lang="es-MX" sz="1200" dirty="0">
                <a:latin typeface="Arial Black" panose="020B0A04020102020204" pitchFamily="34" charset="0"/>
              </a:rPr>
              <a:t>, </a:t>
            </a:r>
            <a:r>
              <a:rPr lang="es-MX" sz="1100" dirty="0">
                <a:latin typeface="Arial Black" panose="020B0A04020102020204" pitchFamily="34" charset="0"/>
                <a:hlinkClick r:id="rId5"/>
              </a:rPr>
              <a:t>https://itaipue.org.mx/documentos/Constitucion_Puebla.pdf</a:t>
            </a:r>
            <a:r>
              <a:rPr lang="es-MX" sz="1100" dirty="0">
                <a:latin typeface="Arial Black" panose="020B0A04020102020204" pitchFamily="34" charset="0"/>
              </a:rPr>
              <a:t> </a:t>
            </a:r>
          </a:p>
          <a:p>
            <a:pPr algn="just"/>
            <a:endParaRPr lang="es-MX" sz="1200" dirty="0">
              <a:latin typeface="Arial Black" panose="020B0A04020102020204" pitchFamily="34" charset="0"/>
            </a:endParaRPr>
          </a:p>
          <a:p>
            <a:pPr marL="171450" indent="-171450" algn="just">
              <a:buFont typeface="Wingdings" panose="05000000000000000000" pitchFamily="2" charset="2"/>
              <a:buChar char="ü"/>
            </a:pPr>
            <a:r>
              <a:rPr lang="es-MX" sz="1400" dirty="0">
                <a:latin typeface="Arial Black" panose="020B0A04020102020204" pitchFamily="34" charset="0"/>
              </a:rPr>
              <a:t>Ley de Transparencia y Acceso a la Información Pública del Estado de Puebla, </a:t>
            </a:r>
            <a:r>
              <a:rPr lang="es-MX" sz="1100" dirty="0">
                <a:latin typeface="Arial Black" panose="020B0A04020102020204" pitchFamily="34" charset="0"/>
                <a:hlinkClick r:id="rId6"/>
              </a:rPr>
              <a:t>http://itaipue.org.mx/documentos/ley_de_transparencia_2016.pdf</a:t>
            </a:r>
            <a:r>
              <a:rPr lang="es-MX" sz="1100" dirty="0">
                <a:latin typeface="Arial Black" panose="020B0A04020102020204" pitchFamily="34" charset="0"/>
              </a:rPr>
              <a:t> </a:t>
            </a:r>
          </a:p>
          <a:p>
            <a:pPr algn="just"/>
            <a:endParaRPr lang="es-MX" sz="1100" dirty="0">
              <a:latin typeface="Arial Black" panose="020B0A04020102020204" pitchFamily="34" charset="0"/>
            </a:endParaRPr>
          </a:p>
          <a:p>
            <a:pPr algn="just"/>
            <a:endParaRPr lang="es-MX" sz="1200" dirty="0">
              <a:latin typeface="Arial Black" panose="020B0A04020102020204" pitchFamily="34" charset="0"/>
            </a:endParaRPr>
          </a:p>
          <a:p>
            <a:pPr marL="171450" indent="-171450" algn="just">
              <a:buFont typeface="Wingdings" panose="05000000000000000000" pitchFamily="2" charset="2"/>
              <a:buChar char="ü"/>
            </a:pPr>
            <a:r>
              <a:rPr lang="es-MX" sz="1400" dirty="0">
                <a:latin typeface="Arial Black" panose="020B0A04020102020204" pitchFamily="34" charset="0"/>
              </a:rPr>
              <a:t>Lineamientos verificación OT, denuncia por incumplimiento, recurso de revisión, notificación y ejecución de las medidas de apremio</a:t>
            </a:r>
            <a:r>
              <a:rPr lang="es-MX" sz="1100" dirty="0">
                <a:latin typeface="Arial Black" panose="020B0A04020102020204" pitchFamily="34" charset="0"/>
              </a:rPr>
              <a:t>, </a:t>
            </a:r>
            <a:r>
              <a:rPr lang="es-MX" sz="1100" dirty="0">
                <a:latin typeface="Arial Black" panose="020B0A04020102020204" pitchFamily="34" charset="0"/>
                <a:hlinkClick r:id="rId7"/>
              </a:rPr>
              <a:t>http://www.itaipue.org.mx/documentos/lineamientos.pdf</a:t>
            </a:r>
            <a:r>
              <a:rPr lang="es-MX" sz="1100" dirty="0">
                <a:latin typeface="Arial Black" panose="020B0A04020102020204" pitchFamily="34" charset="0"/>
              </a:rPr>
              <a:t> </a:t>
            </a:r>
          </a:p>
          <a:p>
            <a:pPr algn="just"/>
            <a:endParaRPr lang="es-MX" sz="1100" dirty="0">
              <a:latin typeface="Arial Black" panose="020B0A04020102020204" pitchFamily="34" charset="0"/>
            </a:endParaRPr>
          </a:p>
          <a:p>
            <a:pPr marL="171450" indent="-171450" algn="just">
              <a:buFont typeface="Wingdings" panose="05000000000000000000" pitchFamily="2" charset="2"/>
              <a:buChar char="ü"/>
            </a:pPr>
            <a:r>
              <a:rPr lang="es-MX" sz="1200" dirty="0">
                <a:solidFill>
                  <a:srgbClr val="FF0000"/>
                </a:solidFill>
                <a:latin typeface="Arial Black" panose="020B0A04020102020204" pitchFamily="34" charset="0"/>
              </a:rPr>
              <a:t>Criterios Técnicos Generales  de la Ley Local</a:t>
            </a:r>
          </a:p>
          <a:p>
            <a:pPr algn="just"/>
            <a:r>
              <a:rPr lang="es-MX" sz="1200" dirty="0">
                <a:latin typeface="Arial Black" panose="020B0A04020102020204" pitchFamily="34" charset="0"/>
                <a:hlinkClick r:id="rId8"/>
              </a:rPr>
              <a:t>http://www.itaipue.org.mx/pnt/documentos/Lineamientos_fracciones_extraordinarias_contempladas_en_la_LTAIPEP.pdf</a:t>
            </a:r>
            <a:r>
              <a:rPr lang="es-MX" sz="1200" dirty="0">
                <a:latin typeface="Arial Black" panose="020B0A04020102020204" pitchFamily="34" charset="0"/>
              </a:rPr>
              <a:t>   </a:t>
            </a:r>
          </a:p>
        </p:txBody>
      </p:sp>
      <p:sp>
        <p:nvSpPr>
          <p:cNvPr id="13" name="CuadroTexto 12"/>
          <p:cNvSpPr txBox="1"/>
          <p:nvPr/>
        </p:nvSpPr>
        <p:spPr>
          <a:xfrm>
            <a:off x="3520904" y="1868922"/>
            <a:ext cx="1415762" cy="261610"/>
          </a:xfrm>
          <a:prstGeom prst="rect">
            <a:avLst/>
          </a:prstGeom>
          <a:noFill/>
        </p:spPr>
        <p:txBody>
          <a:bodyPr wrap="square" rtlCol="0">
            <a:spAutoFit/>
          </a:bodyPr>
          <a:lstStyle/>
          <a:p>
            <a:endParaRPr lang="es-MX" sz="1100" b="1" dirty="0">
              <a:solidFill>
                <a:srgbClr val="0070C0"/>
              </a:solidFill>
              <a:latin typeface="Arial Black" panose="020B0A04020102020204" pitchFamily="34" charset="0"/>
            </a:endParaRPr>
          </a:p>
        </p:txBody>
      </p:sp>
      <p:sp>
        <p:nvSpPr>
          <p:cNvPr id="14" name="CuadroTexto 13"/>
          <p:cNvSpPr txBox="1"/>
          <p:nvPr/>
        </p:nvSpPr>
        <p:spPr>
          <a:xfrm>
            <a:off x="5112334" y="1862945"/>
            <a:ext cx="1593326" cy="246221"/>
          </a:xfrm>
          <a:prstGeom prst="rect">
            <a:avLst/>
          </a:prstGeom>
          <a:noFill/>
        </p:spPr>
        <p:txBody>
          <a:bodyPr wrap="square" rtlCol="0">
            <a:spAutoFit/>
          </a:bodyPr>
          <a:lstStyle/>
          <a:p>
            <a:endParaRPr lang="es-MX" sz="1000" b="1" dirty="0">
              <a:solidFill>
                <a:srgbClr val="0070C0"/>
              </a:solidFill>
              <a:latin typeface="Arial Black" panose="020B0A04020102020204" pitchFamily="34" charset="0"/>
            </a:endParaRPr>
          </a:p>
        </p:txBody>
      </p:sp>
      <p:sp>
        <p:nvSpPr>
          <p:cNvPr id="15" name="CuadroTexto 14"/>
          <p:cNvSpPr txBox="1"/>
          <p:nvPr/>
        </p:nvSpPr>
        <p:spPr>
          <a:xfrm>
            <a:off x="5153974" y="2758782"/>
            <a:ext cx="2988589" cy="253916"/>
          </a:xfrm>
          <a:prstGeom prst="rect">
            <a:avLst/>
          </a:prstGeom>
          <a:noFill/>
        </p:spPr>
        <p:txBody>
          <a:bodyPr wrap="square" rtlCol="0">
            <a:spAutoFit/>
          </a:bodyPr>
          <a:lstStyle/>
          <a:p>
            <a:endParaRPr lang="es-MX" sz="1050" b="1" dirty="0">
              <a:solidFill>
                <a:srgbClr val="0070C0"/>
              </a:solidFill>
              <a:latin typeface="Arial Black" panose="020B0A04020102020204" pitchFamily="34" charset="0"/>
            </a:endParaRPr>
          </a:p>
        </p:txBody>
      </p:sp>
      <p:sp>
        <p:nvSpPr>
          <p:cNvPr id="17" name="Rectángulo 16"/>
          <p:cNvSpPr/>
          <p:nvPr/>
        </p:nvSpPr>
        <p:spPr>
          <a:xfrm>
            <a:off x="3569180" y="3118757"/>
            <a:ext cx="1356733" cy="261610"/>
          </a:xfrm>
          <a:prstGeom prst="rect">
            <a:avLst/>
          </a:prstGeom>
        </p:spPr>
        <p:txBody>
          <a:bodyPr wrap="square">
            <a:spAutoFit/>
          </a:bodyPr>
          <a:lstStyle/>
          <a:p>
            <a:endParaRPr lang="es-MX" sz="1100" dirty="0">
              <a:solidFill>
                <a:srgbClr val="0070C0"/>
              </a:solidFill>
              <a:latin typeface="Arial Black" panose="020B0A04020102020204" pitchFamily="34" charset="0"/>
            </a:endParaRPr>
          </a:p>
        </p:txBody>
      </p:sp>
    </p:spTree>
    <p:extLst>
      <p:ext uri="{BB962C8B-B14F-4D97-AF65-F5344CB8AC3E}">
        <p14:creationId xmlns:p14="http://schemas.microsoft.com/office/powerpoint/2010/main" val="4036672707"/>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683568" y="2492896"/>
            <a:ext cx="8053615" cy="2308324"/>
          </a:xfrm>
          <a:prstGeom prst="rect">
            <a:avLst/>
          </a:prstGeom>
          <a:noFill/>
        </p:spPr>
        <p:txBody>
          <a:bodyPr wrap="square" rtlCol="0">
            <a:spAutoFit/>
          </a:bodyPr>
          <a:lstStyle/>
          <a:p>
            <a:pPr algn="just"/>
            <a:endParaRPr lang="es-MX" sz="2400" b="1" dirty="0">
              <a:solidFill>
                <a:prstClr val="black"/>
              </a:solidFill>
            </a:endParaRPr>
          </a:p>
          <a:p>
            <a:pPr algn="just"/>
            <a:r>
              <a:rPr lang="es-MX" sz="2400" b="1" dirty="0">
                <a:solidFill>
                  <a:prstClr val="black"/>
                </a:solidFill>
              </a:rPr>
              <a:t>P</a:t>
            </a:r>
            <a:r>
              <a:rPr lang="es-MX" sz="2400" b="1" dirty="0" smtClean="0">
                <a:solidFill>
                  <a:prstClr val="black"/>
                </a:solidFill>
              </a:rPr>
              <a:t>uede consultar la publicación en el Diario Oficial de la Federación en el siguiente link: </a:t>
            </a:r>
          </a:p>
          <a:p>
            <a:pPr algn="just"/>
            <a:endParaRPr lang="es-MX" sz="2400" dirty="0">
              <a:solidFill>
                <a:prstClr val="black"/>
              </a:solidFill>
            </a:endParaRPr>
          </a:p>
          <a:p>
            <a:pPr algn="just"/>
            <a:r>
              <a:rPr lang="es-MX" sz="2400" dirty="0" smtClean="0">
                <a:solidFill>
                  <a:prstClr val="black"/>
                </a:solidFill>
                <a:hlinkClick r:id="rId2"/>
              </a:rPr>
              <a:t>http://www.dof.gob.mx/nota_detalle.php?codigo=5433280&amp;fecha=15/04/2016</a:t>
            </a:r>
            <a:r>
              <a:rPr lang="es-MX" sz="2400" dirty="0" smtClean="0">
                <a:solidFill>
                  <a:prstClr val="black"/>
                </a:solidFill>
              </a:rPr>
              <a:t> </a:t>
            </a:r>
            <a:endParaRPr lang="es-ES" sz="2400" dirty="0">
              <a:solidFill>
                <a:prstClr val="black"/>
              </a:solidFill>
            </a:endParaRPr>
          </a:p>
        </p:txBody>
      </p:sp>
      <p:sp>
        <p:nvSpPr>
          <p:cNvPr id="5" name="1 Rectángulo"/>
          <p:cNvSpPr/>
          <p:nvPr/>
        </p:nvSpPr>
        <p:spPr>
          <a:xfrm>
            <a:off x="4187237" y="5445224"/>
            <a:ext cx="4608512" cy="727197"/>
          </a:xfrm>
          <a:prstGeom prst="rect">
            <a:avLst/>
          </a:prstGeom>
          <a:solidFill>
            <a:srgbClr val="002060"/>
          </a:solidFill>
        </p:spPr>
        <p:txBody>
          <a:bodyPr vert="horz" lIns="91440" tIns="45720" rIns="91440" bIns="45720" rtlCol="0" anchor="ctr">
            <a:noAutofit/>
          </a:bodyPr>
          <a:lstStyle/>
          <a:p>
            <a:pPr algn="r">
              <a:spcBef>
                <a:spcPct val="0"/>
              </a:spcBef>
            </a:pPr>
            <a:r>
              <a:rPr lang="es-ES" sz="2400" b="1" spc="-100" dirty="0">
                <a:solidFill>
                  <a:prstClr val="white"/>
                </a:solidFill>
              </a:rPr>
              <a:t>Prueba de </a:t>
            </a:r>
            <a:r>
              <a:rPr lang="es-ES" sz="2400" b="1" spc="-100" dirty="0" smtClean="0">
                <a:solidFill>
                  <a:prstClr val="white"/>
                </a:solidFill>
              </a:rPr>
              <a:t>daño</a:t>
            </a:r>
          </a:p>
          <a:p>
            <a:pPr algn="r">
              <a:spcBef>
                <a:spcPct val="0"/>
              </a:spcBef>
            </a:pPr>
            <a:r>
              <a:rPr lang="es-ES" sz="2400" b="1" spc="-100" dirty="0" smtClean="0">
                <a:solidFill>
                  <a:prstClr val="white"/>
                </a:solidFill>
              </a:rPr>
              <a:t>Información Reservada</a:t>
            </a:r>
            <a:endParaRPr lang="es-ES" sz="2400" b="1" spc="-100" dirty="0">
              <a:solidFill>
                <a:prstClr val="white"/>
              </a:solidFill>
            </a:endParaRPr>
          </a:p>
        </p:txBody>
      </p:sp>
      <p:sp>
        <p:nvSpPr>
          <p:cNvPr id="6" name="26 Título"/>
          <p:cNvSpPr txBox="1">
            <a:spLocks/>
          </p:cNvSpPr>
          <p:nvPr/>
        </p:nvSpPr>
        <p:spPr>
          <a:xfrm>
            <a:off x="683568" y="4977825"/>
            <a:ext cx="4791345" cy="830997"/>
          </a:xfrm>
          <a:prstGeom prst="rect">
            <a:avLst/>
          </a:prstGeom>
          <a:solidFill>
            <a:srgbClr val="002060"/>
          </a:solidFill>
        </p:spPr>
        <p:txBody>
          <a:bodyPr wrap="square" rtlCol="0">
            <a:spAutoFit/>
          </a:bodyPr>
          <a:lstStyle>
            <a:lvl1pPr algn="l" defTabSz="914400" rtl="0" eaLnBrk="1" latinLnBrk="0" hangingPunct="1">
              <a:spcBef>
                <a:spcPct val="0"/>
              </a:spcBef>
              <a:buNone/>
              <a:defRPr sz="4000" kern="1200" cap="none" spc="-100" baseline="0">
                <a:ln>
                  <a:noFill/>
                </a:ln>
                <a:solidFill>
                  <a:srgbClr val="6C5578"/>
                </a:solidFill>
                <a:effectLst/>
                <a:latin typeface="+mj-lt"/>
                <a:ea typeface="+mj-ea"/>
                <a:cs typeface="+mj-cs"/>
              </a:defRPr>
            </a:lvl1pPr>
          </a:lstStyle>
          <a:p>
            <a:r>
              <a:rPr lang="es-MX" sz="2400" b="1" dirty="0" smtClean="0">
                <a:solidFill>
                  <a:prstClr val="white"/>
                </a:solidFill>
                <a:effectLst>
                  <a:outerShdw blurRad="38100" dist="38100" dir="2700000" algn="tl">
                    <a:srgbClr val="000000">
                      <a:alpha val="43137"/>
                    </a:srgbClr>
                  </a:outerShdw>
                </a:effectLst>
              </a:rPr>
              <a:t>Prueba de interés público</a:t>
            </a:r>
          </a:p>
          <a:p>
            <a:r>
              <a:rPr lang="es-MX" sz="2400" b="1" dirty="0" smtClean="0">
                <a:solidFill>
                  <a:prstClr val="white"/>
                </a:solidFill>
                <a:effectLst>
                  <a:outerShdw blurRad="38100" dist="38100" dir="2700000" algn="tl">
                    <a:srgbClr val="000000">
                      <a:alpha val="43137"/>
                    </a:srgbClr>
                  </a:outerShdw>
                </a:effectLst>
              </a:rPr>
              <a:t>Información Confidencial</a:t>
            </a:r>
            <a:endParaRPr lang="es-MX" sz="2400" dirty="0">
              <a:solidFill>
                <a:prstClr val="white"/>
              </a:solidFill>
            </a:endParaRPr>
          </a:p>
        </p:txBody>
      </p:sp>
      <p:sp>
        <p:nvSpPr>
          <p:cNvPr id="2" name="1 Rectángulo"/>
          <p:cNvSpPr/>
          <p:nvPr/>
        </p:nvSpPr>
        <p:spPr>
          <a:xfrm>
            <a:off x="683568" y="1333958"/>
            <a:ext cx="8053615" cy="1384995"/>
          </a:xfrm>
          <a:prstGeom prst="rect">
            <a:avLst/>
          </a:prstGeom>
          <a:ln w="25400">
            <a:solidFill>
              <a:srgbClr val="002060"/>
            </a:solidFill>
          </a:ln>
        </p:spPr>
        <p:txBody>
          <a:bodyPr wrap="square">
            <a:spAutoFit/>
          </a:bodyPr>
          <a:lstStyle/>
          <a:p>
            <a:pPr algn="just"/>
            <a:r>
              <a:rPr lang="es-MX" sz="2800" b="1" dirty="0">
                <a:solidFill>
                  <a:prstClr val="black"/>
                </a:solidFill>
              </a:rPr>
              <a:t>Lineamientos generales en materia de clasificación y desclasificación de la información, así como para la elaboración de versiones públicas. </a:t>
            </a:r>
          </a:p>
        </p:txBody>
      </p:sp>
    </p:spTree>
    <p:extLst>
      <p:ext uri="{BB962C8B-B14F-4D97-AF65-F5344CB8AC3E}">
        <p14:creationId xmlns:p14="http://schemas.microsoft.com/office/powerpoint/2010/main" val="176088398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4319972" y="256270"/>
            <a:ext cx="4634299" cy="924829"/>
          </a:xfrm>
          <a:prstGeom prst="rect">
            <a:avLst/>
          </a:prstGeom>
          <a:solidFill>
            <a:srgbClr val="002060"/>
          </a:solidFill>
          <a:ln>
            <a:noFill/>
            <a:headEnd/>
            <a:tailEnd/>
          </a:ln>
        </p:spPr>
        <p:style>
          <a:lnRef idx="1">
            <a:schemeClr val="accent4"/>
          </a:lnRef>
          <a:fillRef idx="2">
            <a:schemeClr val="accent4"/>
          </a:fillRef>
          <a:effectRef idx="1">
            <a:schemeClr val="accent4"/>
          </a:effectRef>
          <a:fontRef idx="minor">
            <a:schemeClr val="dk1"/>
          </a:fontRef>
        </p:style>
        <p:txBody>
          <a:bodyPr/>
          <a:lstStyle>
            <a:defPPr>
              <a:defRPr lang="en-US"/>
            </a:defPPr>
            <a:lvl1pPr algn="ctr">
              <a:defRPr sz="2800" b="1"/>
            </a:lvl1pPr>
          </a:lstStyle>
          <a:p>
            <a:pPr algn="r"/>
            <a:r>
              <a:rPr lang="es-MX" dirty="0">
                <a:solidFill>
                  <a:schemeClr val="bg1"/>
                </a:solidFill>
              </a:rPr>
              <a:t>Limitaciones del Acceso a la Información</a:t>
            </a:r>
          </a:p>
        </p:txBody>
      </p:sp>
      <p:sp>
        <p:nvSpPr>
          <p:cNvPr id="4" name="2 Marcador de contenido"/>
          <p:cNvSpPr txBox="1">
            <a:spLocks/>
          </p:cNvSpPr>
          <p:nvPr/>
        </p:nvSpPr>
        <p:spPr>
          <a:xfrm>
            <a:off x="4716016" y="4725144"/>
            <a:ext cx="3528392" cy="1224136"/>
          </a:xfrm>
          <a:prstGeom prst="roundRect">
            <a:avLst/>
          </a:prstGeom>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p>
            <a:pPr algn="ctr">
              <a:spcBef>
                <a:spcPct val="20000"/>
              </a:spcBef>
              <a:buFont typeface="Times" pitchFamily="18" charset="0"/>
              <a:buNone/>
              <a:defRPr/>
            </a:pPr>
            <a:r>
              <a:rPr lang="es-ES" sz="2400" dirty="0">
                <a:solidFill>
                  <a:srgbClr val="2F2B20"/>
                </a:solidFill>
              </a:rPr>
              <a:t>La </a:t>
            </a:r>
            <a:r>
              <a:rPr lang="es-ES" sz="2400" b="1" dirty="0">
                <a:solidFill>
                  <a:srgbClr val="2F2B20"/>
                </a:solidFill>
              </a:rPr>
              <a:t>vida privada y datos personales</a:t>
            </a:r>
            <a:r>
              <a:rPr lang="es-ES" sz="2400" dirty="0">
                <a:solidFill>
                  <a:srgbClr val="2F2B20"/>
                </a:solidFill>
              </a:rPr>
              <a:t>, así como la entregada por los particulares como </a:t>
            </a:r>
            <a:r>
              <a:rPr lang="es-ES" sz="2400" b="1" dirty="0">
                <a:solidFill>
                  <a:srgbClr val="2F2B20"/>
                </a:solidFill>
              </a:rPr>
              <a:t>confidencial</a:t>
            </a:r>
            <a:r>
              <a:rPr lang="es-ES" sz="2400" b="1" dirty="0">
                <a:solidFill>
                  <a:srgbClr val="FFFFFF"/>
                </a:solidFill>
              </a:rPr>
              <a:t>.</a:t>
            </a:r>
          </a:p>
        </p:txBody>
      </p:sp>
      <p:sp>
        <p:nvSpPr>
          <p:cNvPr id="5" name="2 Marcador de contenido"/>
          <p:cNvSpPr txBox="1">
            <a:spLocks/>
          </p:cNvSpPr>
          <p:nvPr/>
        </p:nvSpPr>
        <p:spPr>
          <a:xfrm>
            <a:off x="503548" y="4725144"/>
            <a:ext cx="3816424" cy="1224136"/>
          </a:xfrm>
          <a:prstGeom prst="roundRect">
            <a:avLst/>
          </a:prstGeom>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p>
            <a:pPr algn="ctr">
              <a:spcBef>
                <a:spcPct val="20000"/>
              </a:spcBef>
              <a:defRPr/>
            </a:pPr>
            <a:r>
              <a:rPr lang="es-MX" sz="2400" dirty="0">
                <a:solidFill>
                  <a:srgbClr val="2F2B20"/>
                </a:solidFill>
              </a:rPr>
              <a:t>Reservas </a:t>
            </a:r>
            <a:r>
              <a:rPr lang="es-MX" sz="2400" b="1" dirty="0">
                <a:solidFill>
                  <a:srgbClr val="2F2B20"/>
                </a:solidFill>
              </a:rPr>
              <a:t>temporales y excepcionales</a:t>
            </a:r>
            <a:r>
              <a:rPr lang="es-MX" sz="2400" dirty="0">
                <a:solidFill>
                  <a:srgbClr val="2F2B20"/>
                </a:solidFill>
              </a:rPr>
              <a:t> motivadas en el </a:t>
            </a:r>
            <a:r>
              <a:rPr lang="es-MX" sz="2400" b="1" dirty="0">
                <a:solidFill>
                  <a:srgbClr val="2F2B20"/>
                </a:solidFill>
              </a:rPr>
              <a:t>interés público.</a:t>
            </a:r>
          </a:p>
        </p:txBody>
      </p:sp>
      <p:cxnSp>
        <p:nvCxnSpPr>
          <p:cNvPr id="10" name="Conector curvado 9"/>
          <p:cNvCxnSpPr>
            <a:endCxn id="5" idx="0"/>
          </p:cNvCxnSpPr>
          <p:nvPr/>
        </p:nvCxnSpPr>
        <p:spPr>
          <a:xfrm rot="10800000" flipH="1" flipV="1">
            <a:off x="1403648" y="2661280"/>
            <a:ext cx="1008112" cy="2063863"/>
          </a:xfrm>
          <a:prstGeom prst="curvedConnector4">
            <a:avLst>
              <a:gd name="adj1" fmla="val -22676"/>
              <a:gd name="adj2" fmla="val 82838"/>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Conector curvado 13"/>
          <p:cNvCxnSpPr>
            <a:endCxn id="4" idx="0"/>
          </p:cNvCxnSpPr>
          <p:nvPr/>
        </p:nvCxnSpPr>
        <p:spPr>
          <a:xfrm flipH="1">
            <a:off x="6480212" y="2661281"/>
            <a:ext cx="756084" cy="2063863"/>
          </a:xfrm>
          <a:prstGeom prst="curvedConnector4">
            <a:avLst>
              <a:gd name="adj1" fmla="val -30235"/>
              <a:gd name="adj2" fmla="val 82838"/>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24" name="Picture 2" descr="http://www.websec.mx/img/datospersonales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43442" y="4059048"/>
            <a:ext cx="572866" cy="8592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5" name="Picture 4" descr="http://www.elobservatodo.cl/sites/elobservatodo.cl/files/imagecache/380x285/imagen_noticia/datos-personales-win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445469">
            <a:off x="4656039" y="5922007"/>
            <a:ext cx="644154" cy="4589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6" name="Picture 6" descr="http://www.despachogambier.com/despacho/images/stories/proteccion_datos_fu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3029" y="4195702"/>
            <a:ext cx="1081088" cy="7226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ángulo 5"/>
          <p:cNvSpPr/>
          <p:nvPr/>
        </p:nvSpPr>
        <p:spPr>
          <a:xfrm>
            <a:off x="1547664" y="1525163"/>
            <a:ext cx="5544615" cy="2677656"/>
          </a:xfrm>
          <a:prstGeom prst="rect">
            <a:avLst/>
          </a:prstGeom>
          <a:ln w="28575">
            <a:solidFill>
              <a:srgbClr val="0070C0"/>
            </a:solidFill>
          </a:ln>
        </p:spPr>
        <p:txBody>
          <a:bodyPr wrap="square">
            <a:spAutoFit/>
          </a:bodyPr>
          <a:lstStyle/>
          <a:p>
            <a:pPr algn="just"/>
            <a:r>
              <a:rPr lang="es-MX" sz="2800" dirty="0">
                <a:solidFill>
                  <a:srgbClr val="002060"/>
                </a:solidFill>
              </a:rPr>
              <a:t>Las LIMITACIONES se prevén desde la propia Constitución y deben estar de acuerdo con los tratados internacionales, en caso contrario prevalecerá el que más beneficie a la persona (principio pro persona). </a:t>
            </a:r>
          </a:p>
        </p:txBody>
      </p:sp>
    </p:spTree>
    <p:extLst>
      <p:ext uri="{BB962C8B-B14F-4D97-AF65-F5344CB8AC3E}">
        <p14:creationId xmlns:p14="http://schemas.microsoft.com/office/powerpoint/2010/main" val="370988349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03633" y="1167135"/>
            <a:ext cx="8142564" cy="461665"/>
          </a:xfrm>
          <a:prstGeom prst="rect">
            <a:avLst/>
          </a:prstGeom>
        </p:spPr>
        <p:txBody>
          <a:bodyPr vert="horz" lIns="91440" tIns="45720" rIns="91440" bIns="45720" rtlCol="0" anchor="ctr">
            <a:noAutofit/>
          </a:bodyPr>
          <a:lstStyle/>
          <a:p>
            <a:pPr algn="just">
              <a:spcBef>
                <a:spcPct val="0"/>
              </a:spcBef>
            </a:pPr>
            <a:r>
              <a:rPr lang="es-MX" sz="2400" b="1" spc="-100" dirty="0">
                <a:solidFill>
                  <a:srgbClr val="6C5578"/>
                </a:solidFill>
              </a:rPr>
              <a:t>Disposiciones generales en materia de clasificación de la información</a:t>
            </a:r>
            <a:endParaRPr lang="es-ES" sz="2400" b="1" spc="-100" dirty="0">
              <a:solidFill>
                <a:srgbClr val="6C5578"/>
              </a:solidFill>
            </a:endParaRPr>
          </a:p>
        </p:txBody>
      </p:sp>
      <p:sp>
        <p:nvSpPr>
          <p:cNvPr id="5" name="4 Rectángulo"/>
          <p:cNvSpPr/>
          <p:nvPr/>
        </p:nvSpPr>
        <p:spPr>
          <a:xfrm>
            <a:off x="611560" y="1895693"/>
            <a:ext cx="4104456" cy="1815882"/>
          </a:xfrm>
          <a:prstGeom prst="rect">
            <a:avLst/>
          </a:prstGeom>
          <a:solidFill>
            <a:srgbClr val="5F147C"/>
          </a:solidFill>
        </p:spPr>
        <p:style>
          <a:lnRef idx="0">
            <a:schemeClr val="accent4"/>
          </a:lnRef>
          <a:fillRef idx="3">
            <a:schemeClr val="accent4"/>
          </a:fillRef>
          <a:effectRef idx="3">
            <a:schemeClr val="accent4"/>
          </a:effectRef>
          <a:fontRef idx="minor">
            <a:schemeClr val="lt1"/>
          </a:fontRef>
        </p:style>
        <p:txBody>
          <a:bodyPr wrap="square">
            <a:spAutoFit/>
          </a:bodyPr>
          <a:lstStyle/>
          <a:p>
            <a:pPr algn="just"/>
            <a:r>
              <a:rPr lang="es-MX" sz="2800" b="1" dirty="0">
                <a:solidFill>
                  <a:srgbClr val="FFFFFF"/>
                </a:solidFill>
              </a:rPr>
              <a:t>No se pueden emitir acuerdos de clasificación de carácter general ni particular. </a:t>
            </a:r>
            <a:endParaRPr lang="es-MX" sz="2800" dirty="0">
              <a:solidFill>
                <a:srgbClr val="2F2B20">
                  <a:lumMod val="90000"/>
                  <a:lumOff val="10000"/>
                </a:srgbClr>
              </a:solidFill>
            </a:endParaRPr>
          </a:p>
        </p:txBody>
      </p:sp>
      <p:sp>
        <p:nvSpPr>
          <p:cNvPr id="6" name="5 Rectángulo"/>
          <p:cNvSpPr/>
          <p:nvPr/>
        </p:nvSpPr>
        <p:spPr>
          <a:xfrm>
            <a:off x="2853299" y="4710534"/>
            <a:ext cx="4734419" cy="954107"/>
          </a:xfrm>
          <a:prstGeom prst="rect">
            <a:avLst/>
          </a:prstGeom>
          <a:solidFill>
            <a:srgbClr val="5F147C"/>
          </a:solidFill>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es-MX" sz="2800" b="1" dirty="0">
                <a:solidFill>
                  <a:srgbClr val="FFFFFF"/>
                </a:solidFill>
              </a:rPr>
              <a:t>No se clasifica información antes de que se genere.</a:t>
            </a:r>
            <a:endParaRPr lang="es-MX" sz="2800" dirty="0">
              <a:solidFill>
                <a:srgbClr val="2F2B20">
                  <a:lumMod val="90000"/>
                  <a:lumOff val="10000"/>
                </a:srgbClr>
              </a:solidFill>
            </a:endParaRPr>
          </a:p>
        </p:txBody>
      </p:sp>
    </p:spTree>
    <p:extLst>
      <p:ext uri="{BB962C8B-B14F-4D97-AF65-F5344CB8AC3E}">
        <p14:creationId xmlns:p14="http://schemas.microsoft.com/office/powerpoint/2010/main" val="205528073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1052736"/>
            <a:ext cx="7488832" cy="1440160"/>
          </a:xfrm>
        </p:spPr>
        <p:txBody>
          <a:bodyPr>
            <a:normAutofit/>
          </a:bodyPr>
          <a:lstStyle/>
          <a:p>
            <a:r>
              <a:rPr lang="es-MX" sz="3600" b="1" dirty="0" smtClean="0">
                <a:solidFill>
                  <a:schemeClr val="bg1">
                    <a:lumMod val="50000"/>
                  </a:schemeClr>
                </a:solidFill>
                <a:effectLst>
                  <a:outerShdw blurRad="38100" dist="38100" dir="2700000" algn="tl">
                    <a:srgbClr val="000000">
                      <a:alpha val="43137"/>
                    </a:srgbClr>
                  </a:outerShdw>
                </a:effectLst>
                <a:latin typeface="Arial Narrow" pitchFamily="34" charset="0"/>
              </a:rPr>
              <a:t>De la prevalencia de las leyes en materia del derecho de acceso a la información</a:t>
            </a:r>
            <a:endParaRPr lang="es-MX" sz="3600" dirty="0"/>
          </a:p>
        </p:txBody>
      </p:sp>
      <p:sp>
        <p:nvSpPr>
          <p:cNvPr id="3" name="2 Marcador de contenido"/>
          <p:cNvSpPr>
            <a:spLocks noGrp="1"/>
          </p:cNvSpPr>
          <p:nvPr>
            <p:ph idx="1"/>
          </p:nvPr>
        </p:nvSpPr>
        <p:spPr>
          <a:xfrm>
            <a:off x="1691680" y="2852936"/>
            <a:ext cx="5688632" cy="2088232"/>
          </a:xfrm>
          <a:solidFill>
            <a:srgbClr val="7030A0"/>
          </a:solidFill>
        </p:spPr>
        <p:style>
          <a:lnRef idx="1">
            <a:schemeClr val="accent4"/>
          </a:lnRef>
          <a:fillRef idx="3">
            <a:schemeClr val="accent4"/>
          </a:fillRef>
          <a:effectRef idx="2">
            <a:schemeClr val="accent4"/>
          </a:effectRef>
          <a:fontRef idx="minor">
            <a:schemeClr val="lt1"/>
          </a:fontRef>
        </p:style>
        <p:txBody>
          <a:bodyPr vert="horz" lIns="91440" tIns="45720" rIns="91440" bIns="45720" rtlCol="0">
            <a:normAutofit/>
          </a:bodyPr>
          <a:lstStyle/>
          <a:p>
            <a:pPr marL="0" algn="ctr">
              <a:spcBef>
                <a:spcPct val="20000"/>
              </a:spcBef>
            </a:pPr>
            <a:r>
              <a:rPr lang="es-MX" sz="3200" dirty="0"/>
              <a:t>La Ley General prevalece respecto de cualquier otra en materia de clasificación.</a:t>
            </a:r>
          </a:p>
        </p:txBody>
      </p:sp>
      <p:pic>
        <p:nvPicPr>
          <p:cNvPr id="1026" name="Picture 2" descr="C:\Program Files\Microsoft Office\MEDIA\CAGCAT10\j0300840.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200" y="4437112"/>
            <a:ext cx="1815084" cy="152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1639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11560" y="1556792"/>
            <a:ext cx="7704856" cy="3416320"/>
          </a:xfrm>
          <a:prstGeom prst="rect">
            <a:avLst/>
          </a:prstGeom>
        </p:spPr>
        <p:txBody>
          <a:bodyPr wrap="square">
            <a:spAutoFit/>
          </a:bodyPr>
          <a:lstStyle/>
          <a:p>
            <a:pPr algn="just"/>
            <a:r>
              <a:rPr lang="es-MX" sz="3600" dirty="0">
                <a:solidFill>
                  <a:srgbClr val="002060"/>
                </a:solidFill>
              </a:rPr>
              <a:t>Los lineamientos generales que emita el Sistema Nacional en materia de clasificación de </a:t>
            </a:r>
            <a:r>
              <a:rPr lang="es-MX" sz="3600" dirty="0" smtClean="0">
                <a:solidFill>
                  <a:srgbClr val="002060"/>
                </a:solidFill>
              </a:rPr>
              <a:t>la información </a:t>
            </a:r>
            <a:r>
              <a:rPr lang="es-MX" sz="3600" dirty="0">
                <a:solidFill>
                  <a:srgbClr val="002060"/>
                </a:solidFill>
              </a:rPr>
              <a:t>reservada y confidencial y para la elaboración de versiones públicas, serán de observancia </a:t>
            </a:r>
            <a:r>
              <a:rPr lang="es-MX" sz="3600" dirty="0" smtClean="0">
                <a:solidFill>
                  <a:srgbClr val="002060"/>
                </a:solidFill>
              </a:rPr>
              <a:t>obligatoria para </a:t>
            </a:r>
            <a:r>
              <a:rPr lang="es-MX" sz="3600" dirty="0">
                <a:solidFill>
                  <a:srgbClr val="002060"/>
                </a:solidFill>
              </a:rPr>
              <a:t>los sujetos obligados.</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104" y="4973112"/>
            <a:ext cx="2808312" cy="1381854"/>
          </a:xfrm>
          <a:prstGeom prst="rect">
            <a:avLst/>
          </a:prstGeom>
        </p:spPr>
      </p:pic>
    </p:spTree>
    <p:extLst>
      <p:ext uri="{BB962C8B-B14F-4D97-AF65-F5344CB8AC3E}">
        <p14:creationId xmlns:p14="http://schemas.microsoft.com/office/powerpoint/2010/main" val="308837823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txBox="1">
            <a:spLocks/>
          </p:cNvSpPr>
          <p:nvPr/>
        </p:nvSpPr>
        <p:spPr>
          <a:xfrm>
            <a:off x="1488958" y="2060848"/>
            <a:ext cx="5472607" cy="3857748"/>
          </a:xfrm>
          <a:prstGeom prst="roundRect">
            <a:avLst/>
          </a:prstGeom>
          <a:solidFill>
            <a:srgbClr val="7E668A"/>
          </a:solidFill>
        </p:spPr>
        <p:style>
          <a:lnRef idx="0">
            <a:schemeClr val="accent3"/>
          </a:lnRef>
          <a:fillRef idx="3">
            <a:schemeClr val="accent3"/>
          </a:fillRef>
          <a:effectRef idx="3">
            <a:schemeClr val="accent3"/>
          </a:effectRef>
          <a:fontRef idx="minor">
            <a:schemeClr val="lt1"/>
          </a:fontRef>
        </p:style>
        <p:txBody>
          <a:bodyPr anchor="b">
            <a:no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lnSpc>
                <a:spcPct val="90000"/>
              </a:lnSpc>
              <a:buFont typeface="Arial" pitchFamily="34" charset="0"/>
              <a:buNone/>
            </a:pPr>
            <a:r>
              <a:rPr lang="es-MX" sz="2800" dirty="0">
                <a:solidFill>
                  <a:srgbClr val="FFFFFF"/>
                </a:solidFill>
              </a:rPr>
              <a:t>Los titulares de las Áreas de los sujetos obligados serán los responsables de clasificar la información, de conformidad con lo dispuesto en </a:t>
            </a:r>
            <a:r>
              <a:rPr lang="es-MX" sz="2800" dirty="0" smtClean="0">
                <a:solidFill>
                  <a:srgbClr val="FFFFFF"/>
                </a:solidFill>
              </a:rPr>
              <a:t>la  LG, </a:t>
            </a:r>
            <a:r>
              <a:rPr lang="es-MX" sz="2800" dirty="0">
                <a:solidFill>
                  <a:srgbClr val="FFFFFF"/>
                </a:solidFill>
              </a:rPr>
              <a:t>la Ley Federal y de las Entidades Federativas</a:t>
            </a:r>
            <a:r>
              <a:rPr lang="es-MX" sz="2800" dirty="0" smtClean="0">
                <a:solidFill>
                  <a:srgbClr val="FFFFFF"/>
                </a:solidFill>
              </a:rPr>
              <a:t>.</a:t>
            </a:r>
          </a:p>
        </p:txBody>
      </p:sp>
      <p:pic>
        <p:nvPicPr>
          <p:cNvPr id="4" name="Picture 2" descr="http://www.iglesia.cl/cursilloscristiandadvalparaiso/Paginas%20Temporales/20110530-EscFormacion_LectioDivina/interrogacion.jpg"/>
          <p:cNvPicPr>
            <a:picLocks noChangeAspect="1" noChangeArrowheads="1"/>
          </p:cNvPicPr>
          <p:nvPr/>
        </p:nvPicPr>
        <p:blipFill>
          <a:blip r:embed="rId3" cstate="print">
            <a:clrChange>
              <a:clrFrom>
                <a:srgbClr val="FDFDFD"/>
              </a:clrFrom>
              <a:clrTo>
                <a:srgbClr val="FDFDFD">
                  <a:alpha val="0"/>
                </a:srgbClr>
              </a:clrTo>
            </a:clrChange>
            <a:duotone>
              <a:schemeClr val="bg2">
                <a:shade val="45000"/>
                <a:satMod val="135000"/>
              </a:schemeClr>
              <a:prstClr val="white"/>
            </a:duotone>
          </a:blip>
          <a:srcRect/>
          <a:stretch>
            <a:fillRect/>
          </a:stretch>
        </p:blipFill>
        <p:spPr bwMode="auto">
          <a:xfrm rot="12687227">
            <a:off x="2023200" y="787392"/>
            <a:ext cx="1000360" cy="1000360"/>
          </a:xfrm>
          <a:prstGeom prst="rect">
            <a:avLst/>
          </a:prstGeom>
          <a:noFill/>
          <a:effectLst>
            <a:outerShdw blurRad="50800" dist="38100" algn="l" rotWithShape="0">
              <a:prstClr val="black">
                <a:alpha val="40000"/>
              </a:prstClr>
            </a:outerShdw>
          </a:effectLst>
        </p:spPr>
      </p:pic>
      <p:grpSp>
        <p:nvGrpSpPr>
          <p:cNvPr id="5" name="4 Grupo"/>
          <p:cNvGrpSpPr/>
          <p:nvPr/>
        </p:nvGrpSpPr>
        <p:grpSpPr>
          <a:xfrm>
            <a:off x="2984790" y="620688"/>
            <a:ext cx="2496709" cy="1600438"/>
            <a:chOff x="827583" y="1310789"/>
            <a:chExt cx="2496709" cy="1600438"/>
          </a:xfrm>
        </p:grpSpPr>
        <p:sp>
          <p:nvSpPr>
            <p:cNvPr id="6" name="5 Rectángulo"/>
            <p:cNvSpPr/>
            <p:nvPr/>
          </p:nvSpPr>
          <p:spPr>
            <a:xfrm rot="21144425">
              <a:off x="827583" y="1310789"/>
              <a:ext cx="1920910" cy="1600438"/>
            </a:xfrm>
            <a:prstGeom prst="rect">
              <a:avLst/>
            </a:prstGeom>
          </p:spPr>
          <p:txBody>
            <a:bodyPr wrap="none">
              <a:spAutoFit/>
            </a:bodyPr>
            <a:lstStyle/>
            <a:p>
              <a:r>
                <a:rPr lang="es-ES" sz="4000" b="1" dirty="0">
                  <a:solidFill>
                    <a:srgbClr val="675E47">
                      <a:lumMod val="50000"/>
                    </a:srgbClr>
                  </a:solidFill>
                  <a:effectLst>
                    <a:outerShdw blurRad="38100" dist="38100" dir="2700000" algn="tl">
                      <a:srgbClr val="000000">
                        <a:alpha val="43137"/>
                      </a:srgbClr>
                    </a:outerShdw>
                  </a:effectLst>
                </a:rPr>
                <a:t>Quién</a:t>
              </a:r>
            </a:p>
            <a:p>
              <a:r>
                <a:rPr lang="es-ES" sz="4000" b="1" dirty="0">
                  <a:solidFill>
                    <a:srgbClr val="675E47">
                      <a:lumMod val="50000"/>
                    </a:srgbClr>
                  </a:solidFill>
                  <a:effectLst>
                    <a:outerShdw blurRad="38100" dist="38100" dir="2700000" algn="tl">
                      <a:srgbClr val="000000">
                        <a:alpha val="43137"/>
                      </a:srgbClr>
                    </a:outerShdw>
                  </a:effectLst>
                </a:rPr>
                <a:t>Clasifica</a:t>
              </a:r>
            </a:p>
            <a:p>
              <a:endParaRPr lang="es-MX" dirty="0">
                <a:solidFill>
                  <a:srgbClr val="2F2B20"/>
                </a:solidFill>
              </a:endParaRPr>
            </a:p>
          </p:txBody>
        </p:sp>
        <p:pic>
          <p:nvPicPr>
            <p:cNvPr id="7" name="Picture 2" descr="http://www.iglesia.cl/cursilloscristiandadvalparaiso/Paginas%20Temporales/20110530-EscFormacion_LectioDivina/interrogacion.jpg"/>
            <p:cNvPicPr>
              <a:picLocks noChangeAspect="1" noChangeArrowheads="1"/>
            </p:cNvPicPr>
            <p:nvPr/>
          </p:nvPicPr>
          <p:blipFill>
            <a:blip r:embed="rId3" cstate="print">
              <a:clrChange>
                <a:clrFrom>
                  <a:srgbClr val="FDFDFD"/>
                </a:clrFrom>
                <a:clrTo>
                  <a:srgbClr val="FDFDFD">
                    <a:alpha val="0"/>
                  </a:srgbClr>
                </a:clrTo>
              </a:clrChange>
              <a:duotone>
                <a:schemeClr val="bg2">
                  <a:shade val="45000"/>
                  <a:satMod val="135000"/>
                </a:schemeClr>
                <a:prstClr val="white"/>
              </a:duotone>
            </a:blip>
            <a:srcRect/>
            <a:stretch>
              <a:fillRect/>
            </a:stretch>
          </p:blipFill>
          <p:spPr bwMode="auto">
            <a:xfrm rot="1392351">
              <a:off x="2324180" y="1368819"/>
              <a:ext cx="1000112" cy="1000112"/>
            </a:xfrm>
            <a:prstGeom prst="rect">
              <a:avLst/>
            </a:prstGeom>
            <a:noFill/>
            <a:effectLst>
              <a:outerShdw blurRad="50800" dist="38100" algn="l" rotWithShape="0">
                <a:prstClr val="black">
                  <a:alpha val="40000"/>
                </a:prstClr>
              </a:outerShdw>
            </a:effectLst>
          </p:spPr>
        </p:pic>
      </p:grpSp>
    </p:spTree>
    <p:extLst>
      <p:ext uri="{BB962C8B-B14F-4D97-AF65-F5344CB8AC3E}">
        <p14:creationId xmlns:p14="http://schemas.microsoft.com/office/powerpoint/2010/main" val="334529532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7"/>
          <p:cNvSpPr>
            <a:spLocks noChangeArrowheads="1"/>
          </p:cNvSpPr>
          <p:nvPr/>
        </p:nvSpPr>
        <p:spPr bwMode="auto">
          <a:xfrm>
            <a:off x="107504" y="992492"/>
            <a:ext cx="4392488" cy="794618"/>
          </a:xfrm>
          <a:prstGeom prst="roundRect">
            <a:avLst>
              <a:gd name="adj" fmla="val 16667"/>
            </a:avLst>
          </a:prstGeom>
        </p:spPr>
        <p:txBody>
          <a:bodyPr vert="horz" lIns="91440" tIns="45720" rIns="91440" bIns="45720" rtlCol="0" anchor="ctr">
            <a:noAutofit/>
          </a:bodyPr>
          <a:lstStyle/>
          <a:p>
            <a:pPr algn="ctr">
              <a:spcBef>
                <a:spcPct val="0"/>
              </a:spcBef>
            </a:pPr>
            <a:r>
              <a:rPr lang="es-MX" sz="2400" b="1" spc="-100" dirty="0">
                <a:solidFill>
                  <a:srgbClr val="6C5578"/>
                </a:solidFill>
              </a:rPr>
              <a:t>¿Cuándo se clasifica la información?</a:t>
            </a:r>
          </a:p>
        </p:txBody>
      </p:sp>
      <p:graphicFrame>
        <p:nvGraphicFramePr>
          <p:cNvPr id="7" name="Diagrama 6"/>
          <p:cNvGraphicFramePr/>
          <p:nvPr>
            <p:extLst/>
          </p:nvPr>
        </p:nvGraphicFramePr>
        <p:xfrm>
          <a:off x="707740" y="1772816"/>
          <a:ext cx="7080448" cy="4912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12160" y="476672"/>
            <a:ext cx="1400720" cy="1258875"/>
          </a:xfrm>
          <a:prstGeom prst="rect">
            <a:avLst/>
          </a:prstGeom>
          <a:ln>
            <a:noFill/>
          </a:ln>
          <a:effectLst>
            <a:softEdge rad="112500"/>
          </a:effectLst>
        </p:spPr>
      </p:pic>
      <p:pic>
        <p:nvPicPr>
          <p:cNvPr id="9" name="Imagen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9592" y="5373216"/>
            <a:ext cx="1296144" cy="1144294"/>
          </a:xfrm>
          <a:prstGeom prst="rect">
            <a:avLst/>
          </a:prstGeom>
          <a:ln>
            <a:noFill/>
          </a:ln>
          <a:effectLst>
            <a:softEdge rad="112500"/>
          </a:effectLst>
        </p:spPr>
      </p:pic>
    </p:spTree>
    <p:extLst>
      <p:ext uri="{BB962C8B-B14F-4D97-AF65-F5344CB8AC3E}">
        <p14:creationId xmlns:p14="http://schemas.microsoft.com/office/powerpoint/2010/main" val="2022019998"/>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4 Rectángulo"/>
          <p:cNvSpPr/>
          <p:nvPr/>
        </p:nvSpPr>
        <p:spPr>
          <a:xfrm>
            <a:off x="6908130" y="6399434"/>
            <a:ext cx="1818831" cy="276999"/>
          </a:xfrm>
          <a:prstGeom prst="rect">
            <a:avLst/>
          </a:prstGeom>
        </p:spPr>
        <p:txBody>
          <a:bodyPr wrap="none">
            <a:spAutoFit/>
          </a:bodyPr>
          <a:lstStyle/>
          <a:p>
            <a:r>
              <a:rPr lang="es-MX" sz="1200" dirty="0">
                <a:solidFill>
                  <a:srgbClr val="2F2B20"/>
                </a:solidFill>
              </a:rPr>
              <a:t> Artículos 192 a 206 LTAIP </a:t>
            </a:r>
          </a:p>
        </p:txBody>
      </p:sp>
      <p:sp>
        <p:nvSpPr>
          <p:cNvPr id="2" name="Rectángulo 1"/>
          <p:cNvSpPr/>
          <p:nvPr/>
        </p:nvSpPr>
        <p:spPr>
          <a:xfrm>
            <a:off x="539552" y="1628800"/>
            <a:ext cx="8136904" cy="4401205"/>
          </a:xfrm>
          <a:prstGeom prst="rect">
            <a:avLst/>
          </a:prstGeom>
        </p:spPr>
        <p:txBody>
          <a:bodyPr wrap="square">
            <a:spAutoFit/>
          </a:bodyPr>
          <a:lstStyle/>
          <a:p>
            <a:pPr algn="just"/>
            <a:r>
              <a:rPr lang="es-MX" sz="2800" dirty="0">
                <a:solidFill>
                  <a:srgbClr val="002060"/>
                </a:solidFill>
              </a:rPr>
              <a:t>El Instituto de Transparencia en el ámbito de sus competencias, podrá imponer a los integrantes de los sujetos obligados, las siguientes medidas de apremio para asegurar el cumplimiento de sus determinaciones:</a:t>
            </a:r>
          </a:p>
          <a:p>
            <a:endParaRPr lang="es-MX" sz="2800" dirty="0">
              <a:solidFill>
                <a:srgbClr val="002060"/>
              </a:solidFill>
            </a:endParaRPr>
          </a:p>
          <a:p>
            <a:pPr marL="514350" indent="-514350">
              <a:buFontTx/>
              <a:buAutoNum type="romanUcPeriod"/>
            </a:pPr>
            <a:r>
              <a:rPr lang="es-MX" sz="2800" dirty="0">
                <a:solidFill>
                  <a:srgbClr val="002060"/>
                </a:solidFill>
              </a:rPr>
              <a:t>Amonestación pública, o</a:t>
            </a:r>
          </a:p>
          <a:p>
            <a:endParaRPr lang="es-MX" sz="2800" dirty="0">
              <a:solidFill>
                <a:srgbClr val="002060"/>
              </a:solidFill>
            </a:endParaRPr>
          </a:p>
          <a:p>
            <a:r>
              <a:rPr lang="es-MX" sz="2800" dirty="0">
                <a:solidFill>
                  <a:srgbClr val="002060"/>
                </a:solidFill>
              </a:rPr>
              <a:t>II. Multa, de ciento cincuenta hasta mil quinientas veces la Unidad de Medida y Actualización vigente.</a:t>
            </a:r>
          </a:p>
        </p:txBody>
      </p:sp>
      <p:grpSp>
        <p:nvGrpSpPr>
          <p:cNvPr id="5" name="Grupo 4"/>
          <p:cNvGrpSpPr/>
          <p:nvPr/>
        </p:nvGrpSpPr>
        <p:grpSpPr>
          <a:xfrm>
            <a:off x="5927649" y="250338"/>
            <a:ext cx="3216351" cy="710403"/>
            <a:chOff x="5240215" y="1005843"/>
            <a:chExt cx="4840410" cy="1069113"/>
          </a:xfrm>
        </p:grpSpPr>
        <p:sp>
          <p:nvSpPr>
            <p:cNvPr id="8" name="Redondear rectángulo de esquina sencilla 7"/>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9" name="Rectángulo redondeado 8"/>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10" name="TextBox 4"/>
          <p:cNvSpPr txBox="1"/>
          <p:nvPr/>
        </p:nvSpPr>
        <p:spPr>
          <a:xfrm>
            <a:off x="5969213" y="369906"/>
            <a:ext cx="3123341" cy="400110"/>
          </a:xfrm>
          <a:prstGeom prst="rect">
            <a:avLst/>
          </a:prstGeom>
          <a:noFill/>
        </p:spPr>
        <p:txBody>
          <a:bodyPr wrap="square" rtlCol="0">
            <a:spAutoFit/>
          </a:bodyPr>
          <a:lstStyle/>
          <a:p>
            <a:pPr algn="ctr" defTabSz="676645"/>
            <a:r>
              <a:rPr lang="en-US" sz="2000" dirty="0" err="1" smtClean="0">
                <a:solidFill>
                  <a:prstClr val="white"/>
                </a:solidFill>
                <a:latin typeface="Arial Black"/>
                <a:cs typeface="Arial Black"/>
              </a:rPr>
              <a:t>Medidas</a:t>
            </a:r>
            <a:r>
              <a:rPr lang="en-US" sz="2000" dirty="0" smtClean="0">
                <a:solidFill>
                  <a:prstClr val="white"/>
                </a:solidFill>
                <a:latin typeface="Arial Black"/>
                <a:cs typeface="Arial Black"/>
              </a:rPr>
              <a:t> de </a:t>
            </a:r>
            <a:r>
              <a:rPr lang="en-US" sz="2000" dirty="0" err="1" smtClean="0">
                <a:solidFill>
                  <a:prstClr val="white"/>
                </a:solidFill>
                <a:latin typeface="Arial Black"/>
                <a:cs typeface="Arial Black"/>
              </a:rPr>
              <a:t>Apremio</a:t>
            </a:r>
            <a:endParaRPr lang="en-US" sz="2000" dirty="0">
              <a:solidFill>
                <a:prstClr val="white"/>
              </a:solidFill>
              <a:latin typeface="Arial Black"/>
              <a:cs typeface="Arial Black"/>
            </a:endParaRPr>
          </a:p>
        </p:txBody>
      </p:sp>
    </p:spTree>
    <p:extLst>
      <p:ext uri="{BB962C8B-B14F-4D97-AF65-F5344CB8AC3E}">
        <p14:creationId xmlns:p14="http://schemas.microsoft.com/office/powerpoint/2010/main" val="830717676"/>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323528" y="1700808"/>
            <a:ext cx="8352928" cy="4154984"/>
          </a:xfrm>
          <a:prstGeom prst="rect">
            <a:avLst/>
          </a:prstGeom>
        </p:spPr>
        <p:txBody>
          <a:bodyPr wrap="square">
            <a:spAutoFit/>
          </a:bodyPr>
          <a:lstStyle/>
          <a:p>
            <a:pPr algn="just"/>
            <a:r>
              <a:rPr lang="es-MX" sz="2400" b="1" dirty="0">
                <a:solidFill>
                  <a:srgbClr val="002060"/>
                </a:solidFill>
              </a:rPr>
              <a:t>El incumplimiento de los Sujetos obligados:</a:t>
            </a:r>
          </a:p>
          <a:p>
            <a:pPr algn="just"/>
            <a:endParaRPr lang="es-MX" sz="2400" dirty="0">
              <a:solidFill>
                <a:srgbClr val="002060"/>
              </a:solidFill>
            </a:endParaRPr>
          </a:p>
          <a:p>
            <a:pPr marL="285750" indent="-285750" algn="just">
              <a:buFont typeface="Arial" pitchFamily="34" charset="0"/>
              <a:buChar char="•"/>
            </a:pPr>
            <a:r>
              <a:rPr lang="es-MX" sz="2400" dirty="0">
                <a:solidFill>
                  <a:srgbClr val="002060"/>
                </a:solidFill>
              </a:rPr>
              <a:t>Será difundido en los portales de obligaciones de transparencia de los Instituto.</a:t>
            </a:r>
          </a:p>
          <a:p>
            <a:pPr marL="285750" indent="-285750" algn="just">
              <a:buFont typeface="Wingdings" panose="05000000000000000000" pitchFamily="2" charset="2"/>
              <a:buChar char="ü"/>
            </a:pPr>
            <a:endParaRPr lang="es-MX" sz="2400" dirty="0">
              <a:solidFill>
                <a:srgbClr val="002060"/>
              </a:solidFill>
            </a:endParaRPr>
          </a:p>
          <a:p>
            <a:pPr marL="285750" indent="-285750" algn="just">
              <a:buFont typeface="Arial" pitchFamily="34" charset="0"/>
              <a:buChar char="•"/>
            </a:pPr>
            <a:r>
              <a:rPr lang="es-MX" sz="2400" dirty="0">
                <a:solidFill>
                  <a:srgbClr val="002060"/>
                </a:solidFill>
              </a:rPr>
              <a:t>En caso de que el incumplimiento implique la presunta comisión de un delito o una de las conductas señaladas en la ley, se deberá denunciar ante la autoridad competente.</a:t>
            </a:r>
          </a:p>
          <a:p>
            <a:pPr marL="285750" indent="-285750" algn="just">
              <a:buFont typeface="Wingdings" panose="05000000000000000000" pitchFamily="2" charset="2"/>
              <a:buChar char="ü"/>
            </a:pPr>
            <a:endParaRPr lang="es-MX" sz="2400" dirty="0">
              <a:solidFill>
                <a:srgbClr val="002060"/>
              </a:solidFill>
            </a:endParaRPr>
          </a:p>
          <a:p>
            <a:pPr marL="285750" indent="-285750" algn="just">
              <a:buFont typeface="Arial" pitchFamily="34" charset="0"/>
              <a:buChar char="•"/>
            </a:pPr>
            <a:r>
              <a:rPr lang="es-MX" sz="2400" dirty="0">
                <a:solidFill>
                  <a:srgbClr val="002060"/>
                </a:solidFill>
              </a:rPr>
              <a:t>Las medidas de apremio que sean de carácter económico no podrán ser cubiertos con recursos públicos.</a:t>
            </a:r>
          </a:p>
        </p:txBody>
      </p:sp>
      <p:grpSp>
        <p:nvGrpSpPr>
          <p:cNvPr id="6" name="Grupo 5"/>
          <p:cNvGrpSpPr/>
          <p:nvPr/>
        </p:nvGrpSpPr>
        <p:grpSpPr>
          <a:xfrm>
            <a:off x="5927649" y="250338"/>
            <a:ext cx="3216351" cy="710403"/>
            <a:chOff x="5240215" y="1005843"/>
            <a:chExt cx="4840410" cy="1069113"/>
          </a:xfrm>
        </p:grpSpPr>
        <p:sp>
          <p:nvSpPr>
            <p:cNvPr id="7" name="Redondear rectángulo de esquina sencilla 6"/>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8" name="Rectángulo redondeado 7"/>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9" name="TextBox 4"/>
          <p:cNvSpPr txBox="1"/>
          <p:nvPr/>
        </p:nvSpPr>
        <p:spPr>
          <a:xfrm>
            <a:off x="5969213" y="369906"/>
            <a:ext cx="3123341" cy="400110"/>
          </a:xfrm>
          <a:prstGeom prst="rect">
            <a:avLst/>
          </a:prstGeom>
          <a:noFill/>
        </p:spPr>
        <p:txBody>
          <a:bodyPr wrap="square" rtlCol="0">
            <a:spAutoFit/>
          </a:bodyPr>
          <a:lstStyle/>
          <a:p>
            <a:pPr algn="ctr" defTabSz="676645"/>
            <a:r>
              <a:rPr lang="en-US" sz="2000" dirty="0" err="1" smtClean="0">
                <a:solidFill>
                  <a:prstClr val="white"/>
                </a:solidFill>
                <a:latin typeface="Arial Black"/>
                <a:cs typeface="Arial Black"/>
              </a:rPr>
              <a:t>Medidas</a:t>
            </a:r>
            <a:r>
              <a:rPr lang="en-US" sz="2000" dirty="0" smtClean="0">
                <a:solidFill>
                  <a:prstClr val="white"/>
                </a:solidFill>
                <a:latin typeface="Arial Black"/>
                <a:cs typeface="Arial Black"/>
              </a:rPr>
              <a:t> de </a:t>
            </a:r>
            <a:r>
              <a:rPr lang="en-US" sz="2000" dirty="0" err="1" smtClean="0">
                <a:solidFill>
                  <a:prstClr val="white"/>
                </a:solidFill>
                <a:latin typeface="Arial Black"/>
                <a:cs typeface="Arial Black"/>
              </a:rPr>
              <a:t>Apremio</a:t>
            </a:r>
            <a:endParaRPr lang="en-US" sz="2000" dirty="0">
              <a:solidFill>
                <a:prstClr val="white"/>
              </a:solidFill>
              <a:latin typeface="Arial Black"/>
              <a:cs typeface="Arial Black"/>
            </a:endParaRPr>
          </a:p>
        </p:txBody>
      </p:sp>
    </p:spTree>
    <p:extLst>
      <p:ext uri="{BB962C8B-B14F-4D97-AF65-F5344CB8AC3E}">
        <p14:creationId xmlns:p14="http://schemas.microsoft.com/office/powerpoint/2010/main" val="3727534966"/>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0582" y="1229174"/>
            <a:ext cx="8645914" cy="769441"/>
          </a:xfrm>
          <a:prstGeom prst="rect">
            <a:avLst/>
          </a:prstGeom>
        </p:spPr>
        <p:txBody>
          <a:bodyPr wrap="square">
            <a:spAutoFit/>
          </a:bodyPr>
          <a:lstStyle/>
          <a:p>
            <a:pPr algn="just"/>
            <a:endParaRPr lang="es-MX" sz="2200" dirty="0">
              <a:solidFill>
                <a:srgbClr val="2F2B20"/>
              </a:solidFill>
            </a:endParaRPr>
          </a:p>
          <a:p>
            <a:pPr algn="just"/>
            <a:endParaRPr lang="es-MX" sz="2200" dirty="0">
              <a:solidFill>
                <a:srgbClr val="2F2B20"/>
              </a:solidFill>
            </a:endParaRPr>
          </a:p>
        </p:txBody>
      </p:sp>
      <p:graphicFrame>
        <p:nvGraphicFramePr>
          <p:cNvPr id="2" name="1 Tabla"/>
          <p:cNvGraphicFramePr>
            <a:graphicFrameLocks noGrp="1"/>
          </p:cNvGraphicFramePr>
          <p:nvPr>
            <p:extLst/>
          </p:nvPr>
        </p:nvGraphicFramePr>
        <p:xfrm>
          <a:off x="390582" y="1397000"/>
          <a:ext cx="8501898" cy="3078480"/>
        </p:xfrm>
        <a:graphic>
          <a:graphicData uri="http://schemas.openxmlformats.org/drawingml/2006/table">
            <a:tbl>
              <a:tblPr firstRow="1" bandRow="1">
                <a:tableStyleId>{5C22544A-7EE6-4342-B048-85BDC9FD1C3A}</a:tableStyleId>
              </a:tblPr>
              <a:tblGrid>
                <a:gridCol w="8501898"/>
              </a:tblGrid>
              <a:tr h="370840">
                <a:tc>
                  <a:txBody>
                    <a:bodyPr/>
                    <a:lstStyle/>
                    <a:p>
                      <a:pPr algn="just"/>
                      <a:endParaRPr lang="es-MX" sz="2300" dirty="0" smtClean="0"/>
                    </a:p>
                  </a:txBody>
                  <a:tcPr/>
                </a:tc>
              </a:tr>
              <a:tr h="370840">
                <a:tc>
                  <a:txBody>
                    <a:bodyPr/>
                    <a:lstStyle/>
                    <a:p>
                      <a:pPr algn="just"/>
                      <a:r>
                        <a:rPr lang="es-MX" sz="2300" dirty="0" smtClean="0"/>
                        <a:t>Las multas que fije el Instituto se harán efectivas se fijaran en cantidad liquida y una vez que sean definitivas y queden firmes, tendrán el carácter de créditos fiscales y su cobro se realizará, a través de la autoridad fiscal competente mediante el procedimiento administrativo de ejecución, en términos de lo dispuesto en el Código Fiscal del Estado y de más disposiciones aplicables.</a:t>
                      </a:r>
                    </a:p>
                  </a:txBody>
                  <a:tcPr/>
                </a:tc>
              </a:tr>
              <a:tr h="370840">
                <a:tc>
                  <a:txBody>
                    <a:bodyPr/>
                    <a:lstStyle/>
                    <a:p>
                      <a:pPr algn="just"/>
                      <a:endParaRPr lang="es-MX" sz="2300" dirty="0" smtClean="0"/>
                    </a:p>
                  </a:txBody>
                  <a:tcPr>
                    <a:noFill/>
                  </a:tcPr>
                </a:tc>
              </a:tr>
            </a:tbl>
          </a:graphicData>
        </a:graphic>
      </p:graphicFrame>
      <p:grpSp>
        <p:nvGrpSpPr>
          <p:cNvPr id="6" name="Grupo 5"/>
          <p:cNvGrpSpPr/>
          <p:nvPr/>
        </p:nvGrpSpPr>
        <p:grpSpPr>
          <a:xfrm>
            <a:off x="5927649" y="250338"/>
            <a:ext cx="3216351" cy="710403"/>
            <a:chOff x="5240215" y="1005843"/>
            <a:chExt cx="4840410" cy="1069113"/>
          </a:xfrm>
        </p:grpSpPr>
        <p:sp>
          <p:nvSpPr>
            <p:cNvPr id="7" name="Redondear rectángulo de esquina sencilla 6"/>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8" name="Rectángulo redondeado 7"/>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9" name="TextBox 4"/>
          <p:cNvSpPr txBox="1"/>
          <p:nvPr/>
        </p:nvSpPr>
        <p:spPr>
          <a:xfrm>
            <a:off x="5969213" y="369906"/>
            <a:ext cx="3123341" cy="400110"/>
          </a:xfrm>
          <a:prstGeom prst="rect">
            <a:avLst/>
          </a:prstGeom>
          <a:noFill/>
        </p:spPr>
        <p:txBody>
          <a:bodyPr wrap="square" rtlCol="0">
            <a:spAutoFit/>
          </a:bodyPr>
          <a:lstStyle/>
          <a:p>
            <a:pPr algn="ctr" defTabSz="676645"/>
            <a:r>
              <a:rPr lang="en-US" sz="2000" dirty="0" err="1" smtClean="0">
                <a:solidFill>
                  <a:prstClr val="white"/>
                </a:solidFill>
                <a:latin typeface="Arial Black"/>
                <a:cs typeface="Arial Black"/>
              </a:rPr>
              <a:t>Medidas</a:t>
            </a:r>
            <a:r>
              <a:rPr lang="en-US" sz="2000" dirty="0" smtClean="0">
                <a:solidFill>
                  <a:prstClr val="white"/>
                </a:solidFill>
                <a:latin typeface="Arial Black"/>
                <a:cs typeface="Arial Black"/>
              </a:rPr>
              <a:t> de </a:t>
            </a:r>
            <a:r>
              <a:rPr lang="en-US" sz="2000" dirty="0" err="1" smtClean="0">
                <a:solidFill>
                  <a:prstClr val="white"/>
                </a:solidFill>
                <a:latin typeface="Arial Black"/>
                <a:cs typeface="Arial Black"/>
              </a:rPr>
              <a:t>Apremio</a:t>
            </a:r>
            <a:endParaRPr lang="en-US" sz="2000" dirty="0">
              <a:solidFill>
                <a:prstClr val="white"/>
              </a:solidFill>
              <a:latin typeface="Arial Black"/>
              <a:cs typeface="Arial Black"/>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6830" y="4248339"/>
            <a:ext cx="3149997" cy="2090116"/>
          </a:xfrm>
          <a:prstGeom prst="rect">
            <a:avLst/>
          </a:prstGeom>
        </p:spPr>
      </p:pic>
      <p:sp>
        <p:nvSpPr>
          <p:cNvPr id="10" name="Rectángulo 9"/>
          <p:cNvSpPr/>
          <p:nvPr/>
        </p:nvSpPr>
        <p:spPr>
          <a:xfrm>
            <a:off x="390582" y="4123648"/>
            <a:ext cx="3127663" cy="2308324"/>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r>
              <a:rPr lang="es-MX" sz="2400" dirty="0"/>
              <a:t>Además de las medidas de apremio previstas, las leyes de la materia podrán establecer aquéllas otras que consideren necesarias.</a:t>
            </a:r>
          </a:p>
        </p:txBody>
      </p:sp>
    </p:spTree>
    <p:extLst>
      <p:ext uri="{BB962C8B-B14F-4D97-AF65-F5344CB8AC3E}">
        <p14:creationId xmlns:p14="http://schemas.microsoft.com/office/powerpoint/2010/main" val="157872679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8F55B15-47A6-4AD0-991D-66EC9D8959F2}" type="slidenum">
              <a:rPr lang="es-MX" smtClean="0">
                <a:solidFill>
                  <a:prstClr val="black">
                    <a:tint val="75000"/>
                  </a:prstClr>
                </a:solidFill>
              </a:rPr>
              <a:pPr/>
              <a:t>7</a:t>
            </a:fld>
            <a:endParaRPr lang="es-MX">
              <a:solidFill>
                <a:prstClr val="black">
                  <a:tint val="75000"/>
                </a:prstClr>
              </a:solidFill>
            </a:endParaRPr>
          </a:p>
        </p:txBody>
      </p:sp>
      <p:pic>
        <p:nvPicPr>
          <p:cNvPr id="6" name="Imagen 5"/>
          <p:cNvPicPr>
            <a:picLocks noChangeAspect="1"/>
          </p:cNvPicPr>
          <p:nvPr/>
        </p:nvPicPr>
        <p:blipFill>
          <a:blip r:embed="rId2"/>
          <a:stretch>
            <a:fillRect/>
          </a:stretch>
        </p:blipFill>
        <p:spPr>
          <a:xfrm>
            <a:off x="0" y="105853"/>
            <a:ext cx="9144000" cy="6646294"/>
          </a:xfrm>
          <a:prstGeom prst="rect">
            <a:avLst/>
          </a:prstGeom>
        </p:spPr>
      </p:pic>
    </p:spTree>
    <p:extLst>
      <p:ext uri="{BB962C8B-B14F-4D97-AF65-F5344CB8AC3E}">
        <p14:creationId xmlns:p14="http://schemas.microsoft.com/office/powerpoint/2010/main" val="192859264"/>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nvPr>
        </p:nvGraphicFramePr>
        <p:xfrm>
          <a:off x="264096" y="1330280"/>
          <a:ext cx="8496944" cy="5339080"/>
        </p:xfrm>
        <a:graphic>
          <a:graphicData uri="http://schemas.openxmlformats.org/drawingml/2006/table">
            <a:tbl>
              <a:tblPr firstRow="1" bandRow="1">
                <a:tableStyleId>{5C22544A-7EE6-4342-B048-85BDC9FD1C3A}</a:tableStyleId>
              </a:tblPr>
              <a:tblGrid>
                <a:gridCol w="4536504"/>
                <a:gridCol w="3960440"/>
              </a:tblGrid>
              <a:tr h="370840">
                <a:tc>
                  <a:txBody>
                    <a:bodyPr/>
                    <a:lstStyle/>
                    <a:p>
                      <a:pPr algn="just"/>
                      <a:r>
                        <a:rPr lang="es-ES" dirty="0" smtClean="0"/>
                        <a:t>CAUSAL</a:t>
                      </a:r>
                      <a:endParaRPr lang="es-ES" dirty="0"/>
                    </a:p>
                  </a:txBody>
                  <a:tcPr/>
                </a:tc>
                <a:tc>
                  <a:txBody>
                    <a:bodyPr/>
                    <a:lstStyle/>
                    <a:p>
                      <a:pPr algn="just"/>
                      <a:r>
                        <a:rPr lang="es-ES" dirty="0" smtClean="0"/>
                        <a:t>SANCION</a:t>
                      </a:r>
                      <a:endParaRPr lang="es-ES" dirty="0"/>
                    </a:p>
                  </a:txBody>
                  <a:tcPr/>
                </a:tc>
              </a:tr>
              <a:tr h="370840">
                <a:tc>
                  <a:txBody>
                    <a:bodyPr/>
                    <a:lstStyle/>
                    <a:p>
                      <a:pPr algn="just"/>
                      <a:r>
                        <a:rPr lang="es-MX" sz="2200" dirty="0" smtClean="0"/>
                        <a:t>I. La falta de respuesta a las solicitudes de información en los plazos señalados en la normatividad aplicable,</a:t>
                      </a:r>
                      <a:r>
                        <a:rPr lang="es-MX" sz="2200" baseline="0" dirty="0" smtClean="0"/>
                        <a:t> </a:t>
                      </a:r>
                      <a:endParaRPr lang="es-MX" sz="2200" dirty="0" smtClean="0"/>
                    </a:p>
                  </a:txBody>
                  <a:tcPr/>
                </a:tc>
                <a:tc>
                  <a:txBody>
                    <a:bodyPr/>
                    <a:lstStyle/>
                    <a:p>
                      <a:pPr algn="just"/>
                      <a:r>
                        <a:rPr lang="es-MX" sz="2200" dirty="0" smtClean="0"/>
                        <a:t>I. El apercibimiento, por única ocasión, para que el sujeto obligado cumpla su obligación de manera inmediata. </a:t>
                      </a:r>
                      <a:endParaRPr lang="es-ES" sz="2200" dirty="0"/>
                    </a:p>
                  </a:txBody>
                  <a:tcPr/>
                </a:tc>
              </a:tr>
              <a:tr h="370840">
                <a:tc>
                  <a:txBody>
                    <a:bodyPr/>
                    <a:lstStyle/>
                    <a:p>
                      <a:pPr algn="just"/>
                      <a:r>
                        <a:rPr lang="es-MX" sz="2200" dirty="0" smtClean="0"/>
                        <a:t>II. Actuar con negligencia, dolo o mala fe durante la sustanciación de las solicitudes en materia de acceso a la información o bien, al no difundir la información relativa a las obligaciones de transparencia previstas en</a:t>
                      </a:r>
                      <a:r>
                        <a:rPr lang="es-MX" sz="2200" baseline="0" dirty="0" smtClean="0"/>
                        <a:t> Ley,</a:t>
                      </a:r>
                      <a:endParaRPr lang="es-MX" sz="2200" dirty="0" smtClean="0"/>
                    </a:p>
                  </a:txBody>
                  <a:tcPr/>
                </a:tc>
                <a:tc>
                  <a:txBody>
                    <a:bodyPr/>
                    <a:lstStyle/>
                    <a:p>
                      <a:pPr algn="just"/>
                      <a:r>
                        <a:rPr lang="es-MX" sz="2200" dirty="0" smtClean="0"/>
                        <a:t>II. Multa de doscientos cincuenta a ochocientas veces el valor diario de la Unidad de Medida y Actualización</a:t>
                      </a:r>
                    </a:p>
                    <a:p>
                      <a:pPr algn="just"/>
                      <a:r>
                        <a:rPr lang="es-MX" sz="2200" dirty="0" smtClean="0"/>
                        <a:t>Vigente.</a:t>
                      </a:r>
                      <a:endParaRPr lang="es-ES" sz="2200" dirty="0"/>
                    </a:p>
                  </a:txBody>
                  <a:tcPr/>
                </a:tc>
              </a:tr>
              <a:tr h="370840">
                <a:tc>
                  <a:txBody>
                    <a:bodyPr/>
                    <a:lstStyle/>
                    <a:p>
                      <a:pPr algn="just"/>
                      <a:r>
                        <a:rPr lang="es-MX" sz="2200" dirty="0" smtClean="0"/>
                        <a:t>III. Incumplir los plazos de atención previstos en la presente Ley;</a:t>
                      </a:r>
                      <a:endParaRPr lang="es-ES" sz="2200" dirty="0"/>
                    </a:p>
                  </a:txBody>
                  <a:tcPr/>
                </a:tc>
                <a:tc>
                  <a:txBody>
                    <a:bodyPr/>
                    <a:lstStyle/>
                    <a:p>
                      <a:pPr algn="just"/>
                      <a:r>
                        <a:rPr lang="es-MX" sz="2200" dirty="0" smtClean="0"/>
                        <a:t>I. El apercibimiento, por única ocasión, para que el sujeto obligado cumpla su obligación de manera inmediata.</a:t>
                      </a:r>
                      <a:endParaRPr lang="es-ES" sz="2200" dirty="0"/>
                    </a:p>
                  </a:txBody>
                  <a:tcPr/>
                </a:tc>
              </a:tr>
            </a:tbl>
          </a:graphicData>
        </a:graphic>
      </p:graphicFrame>
      <p:sp>
        <p:nvSpPr>
          <p:cNvPr id="3" name="2 Estrella de 5 puntas"/>
          <p:cNvSpPr/>
          <p:nvPr/>
        </p:nvSpPr>
        <p:spPr>
          <a:xfrm>
            <a:off x="8543618" y="1797968"/>
            <a:ext cx="457200" cy="457200"/>
          </a:xfrm>
          <a:prstGeom prst="star5">
            <a:avLst/>
          </a:prstGeom>
          <a:solidFill>
            <a:srgbClr val="FF0000">
              <a:alpha val="6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0000"/>
              </a:solidFill>
            </a:endParaRPr>
          </a:p>
        </p:txBody>
      </p:sp>
      <p:sp>
        <p:nvSpPr>
          <p:cNvPr id="19" name="18 Estrella de 5 puntas"/>
          <p:cNvSpPr/>
          <p:nvPr/>
        </p:nvSpPr>
        <p:spPr>
          <a:xfrm>
            <a:off x="8637770" y="5373216"/>
            <a:ext cx="457200" cy="457200"/>
          </a:xfrm>
          <a:prstGeom prst="star5">
            <a:avLst/>
          </a:prstGeom>
          <a:solidFill>
            <a:srgbClr val="FF0000">
              <a:alpha val="6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0000"/>
              </a:solidFill>
            </a:endParaRPr>
          </a:p>
        </p:txBody>
      </p:sp>
      <p:grpSp>
        <p:nvGrpSpPr>
          <p:cNvPr id="6" name="Grupo 5"/>
          <p:cNvGrpSpPr/>
          <p:nvPr/>
        </p:nvGrpSpPr>
        <p:grpSpPr>
          <a:xfrm>
            <a:off x="5927649" y="250338"/>
            <a:ext cx="3216351" cy="710403"/>
            <a:chOff x="5240215" y="1005843"/>
            <a:chExt cx="4840410" cy="1069113"/>
          </a:xfrm>
        </p:grpSpPr>
        <p:sp>
          <p:nvSpPr>
            <p:cNvPr id="7" name="Redondear rectángulo de esquina sencilla 6"/>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8" name="Rectángulo redondeado 7"/>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9" name="TextBox 4"/>
          <p:cNvSpPr txBox="1"/>
          <p:nvPr/>
        </p:nvSpPr>
        <p:spPr>
          <a:xfrm>
            <a:off x="5969213" y="369906"/>
            <a:ext cx="3123341" cy="400110"/>
          </a:xfrm>
          <a:prstGeom prst="rect">
            <a:avLst/>
          </a:prstGeom>
          <a:noFill/>
        </p:spPr>
        <p:txBody>
          <a:bodyPr wrap="square" rtlCol="0">
            <a:spAutoFit/>
          </a:bodyPr>
          <a:lstStyle/>
          <a:p>
            <a:pPr algn="ctr" defTabSz="676645"/>
            <a:r>
              <a:rPr lang="en-US" sz="2000" dirty="0" smtClean="0">
                <a:solidFill>
                  <a:prstClr val="white"/>
                </a:solidFill>
                <a:latin typeface="Arial Black"/>
                <a:cs typeface="Arial Black"/>
              </a:rPr>
              <a:t>De </a:t>
            </a:r>
            <a:r>
              <a:rPr lang="en-US" sz="2000" dirty="0" err="1" smtClean="0">
                <a:solidFill>
                  <a:prstClr val="white"/>
                </a:solidFill>
                <a:latin typeface="Arial Black"/>
                <a:cs typeface="Arial Black"/>
              </a:rPr>
              <a:t>las</a:t>
            </a:r>
            <a:r>
              <a:rPr lang="en-US" sz="2000" dirty="0" smtClean="0">
                <a:solidFill>
                  <a:prstClr val="white"/>
                </a:solidFill>
                <a:latin typeface="Arial Black"/>
                <a:cs typeface="Arial Black"/>
              </a:rPr>
              <a:t> </a:t>
            </a:r>
            <a:r>
              <a:rPr lang="en-US" sz="2000" dirty="0" err="1" smtClean="0">
                <a:solidFill>
                  <a:prstClr val="white"/>
                </a:solidFill>
                <a:latin typeface="Arial Black"/>
                <a:cs typeface="Arial Black"/>
              </a:rPr>
              <a:t>Sanciones</a:t>
            </a:r>
            <a:endParaRPr lang="en-US" sz="2000" dirty="0">
              <a:solidFill>
                <a:prstClr val="white"/>
              </a:solidFill>
              <a:latin typeface="Arial Black"/>
              <a:cs typeface="Arial Black"/>
            </a:endParaRPr>
          </a:p>
        </p:txBody>
      </p:sp>
    </p:spTree>
    <p:extLst>
      <p:ext uri="{BB962C8B-B14F-4D97-AF65-F5344CB8AC3E}">
        <p14:creationId xmlns:p14="http://schemas.microsoft.com/office/powerpoint/2010/main" val="7301474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nvPr>
        </p:nvGraphicFramePr>
        <p:xfrm>
          <a:off x="251520" y="1268760"/>
          <a:ext cx="8496944" cy="5217160"/>
        </p:xfrm>
        <a:graphic>
          <a:graphicData uri="http://schemas.openxmlformats.org/drawingml/2006/table">
            <a:tbl>
              <a:tblPr firstRow="1" bandRow="1">
                <a:tableStyleId>{5C22544A-7EE6-4342-B048-85BDC9FD1C3A}</a:tableStyleId>
              </a:tblPr>
              <a:tblGrid>
                <a:gridCol w="4536504"/>
                <a:gridCol w="3960440"/>
              </a:tblGrid>
              <a:tr h="370840">
                <a:tc>
                  <a:txBody>
                    <a:bodyPr/>
                    <a:lstStyle/>
                    <a:p>
                      <a:pPr algn="just"/>
                      <a:r>
                        <a:rPr lang="es-ES" dirty="0" smtClean="0"/>
                        <a:t>CAUSAL</a:t>
                      </a:r>
                      <a:endParaRPr lang="es-ES" dirty="0"/>
                    </a:p>
                  </a:txBody>
                  <a:tcPr/>
                </a:tc>
                <a:tc>
                  <a:txBody>
                    <a:bodyPr/>
                    <a:lstStyle/>
                    <a:p>
                      <a:pPr algn="just"/>
                      <a:r>
                        <a:rPr lang="es-ES" dirty="0" smtClean="0"/>
                        <a:t>SANCION</a:t>
                      </a:r>
                      <a:endParaRPr lang="es-ES" dirty="0"/>
                    </a:p>
                  </a:txBody>
                  <a:tcPr/>
                </a:tc>
              </a:tr>
              <a:tr h="370840">
                <a:tc>
                  <a:txBody>
                    <a:bodyPr/>
                    <a:lstStyle/>
                    <a:p>
                      <a:pPr algn="just"/>
                      <a:r>
                        <a:rPr lang="es-MX" dirty="0" smtClean="0"/>
                        <a:t>IV. Usar, sustraer, divulgar, ocultar, alterar, mutilar, destruir o inutilizar, total o parcialmente, sin causa legítima, conforme a las facultades correspondientes, la información que se encuentre bajo la custodia de los sujetos obligados y de sus Servidores Públicos o a la cual tengan acceso o conocimiento con motivo de su empleo, cargo o comisión;</a:t>
                      </a:r>
                      <a:endParaRPr lang="es-ES" dirty="0"/>
                    </a:p>
                  </a:txBody>
                  <a:tcPr/>
                </a:tc>
                <a:tc>
                  <a:txBody>
                    <a:bodyPr/>
                    <a:lstStyle/>
                    <a:p>
                      <a:pPr algn="just"/>
                      <a:r>
                        <a:rPr lang="es-MX" dirty="0" smtClean="0"/>
                        <a:t>II. Multa de doscientos cincuenta a ochocientas veces el valor diario de la Unidad de Medida y Actualización</a:t>
                      </a:r>
                    </a:p>
                    <a:p>
                      <a:pPr algn="just"/>
                      <a:r>
                        <a:rPr lang="es-MX" dirty="0" smtClean="0"/>
                        <a:t>Vigente.</a:t>
                      </a:r>
                      <a:endParaRPr lang="es-ES" dirty="0"/>
                    </a:p>
                  </a:txBody>
                  <a:tcPr/>
                </a:tc>
              </a:tr>
              <a:tr h="370840">
                <a:tc>
                  <a:txBody>
                    <a:bodyPr/>
                    <a:lstStyle/>
                    <a:p>
                      <a:pPr algn="just"/>
                      <a:r>
                        <a:rPr lang="es-MX" dirty="0" smtClean="0"/>
                        <a:t>V. Entregar información incomprensible, incompleta, en un formato no accesible, una modalidad de envío o de</a:t>
                      </a:r>
                    </a:p>
                    <a:p>
                      <a:pPr algn="just"/>
                      <a:r>
                        <a:rPr lang="es-MX" dirty="0" smtClean="0"/>
                        <a:t>entrega diferente a la solicitada previamente por el usuario en su solicitud de acceso a la información, al responder</a:t>
                      </a:r>
                    </a:p>
                    <a:p>
                      <a:pPr algn="just"/>
                      <a:r>
                        <a:rPr lang="es-MX" dirty="0" smtClean="0"/>
                        <a:t>sin la debida motivación y fundamentación establecidas en esta Ley;</a:t>
                      </a:r>
                    </a:p>
                  </a:txBody>
                  <a:tcPr/>
                </a:tc>
                <a:tc>
                  <a:txBody>
                    <a:bodyPr/>
                    <a:lstStyle/>
                    <a:p>
                      <a:pPr algn="just"/>
                      <a:r>
                        <a:rPr lang="es-MX" dirty="0" smtClean="0"/>
                        <a:t>I. El apercibimiento, por única ocasión, para que el sujeto obligado cumpla su obligación de manera inmediata.</a:t>
                      </a:r>
                      <a:endParaRPr lang="es-ES" dirty="0"/>
                    </a:p>
                  </a:txBody>
                  <a:tcPr/>
                </a:tc>
              </a:tr>
            </a:tbl>
          </a:graphicData>
        </a:graphic>
      </p:graphicFrame>
      <p:sp>
        <p:nvSpPr>
          <p:cNvPr id="6" name="5 Estrella de 5 puntas"/>
          <p:cNvSpPr/>
          <p:nvPr/>
        </p:nvSpPr>
        <p:spPr>
          <a:xfrm>
            <a:off x="8496321" y="5157192"/>
            <a:ext cx="457200" cy="457200"/>
          </a:xfrm>
          <a:prstGeom prst="star5">
            <a:avLst/>
          </a:prstGeom>
          <a:solidFill>
            <a:srgbClr val="FF0000">
              <a:alpha val="6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0000"/>
              </a:solidFill>
            </a:endParaRPr>
          </a:p>
        </p:txBody>
      </p:sp>
      <p:grpSp>
        <p:nvGrpSpPr>
          <p:cNvPr id="5" name="Grupo 4"/>
          <p:cNvGrpSpPr/>
          <p:nvPr/>
        </p:nvGrpSpPr>
        <p:grpSpPr>
          <a:xfrm>
            <a:off x="5927649" y="250338"/>
            <a:ext cx="3216351" cy="710403"/>
            <a:chOff x="5240215" y="1005843"/>
            <a:chExt cx="4840410" cy="1069113"/>
          </a:xfrm>
        </p:grpSpPr>
        <p:sp>
          <p:nvSpPr>
            <p:cNvPr id="7" name="Redondear rectángulo de esquina sencilla 6"/>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8" name="Rectángulo redondeado 7"/>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9" name="TextBox 4"/>
          <p:cNvSpPr txBox="1"/>
          <p:nvPr/>
        </p:nvSpPr>
        <p:spPr>
          <a:xfrm>
            <a:off x="5969213" y="369906"/>
            <a:ext cx="3123341" cy="400110"/>
          </a:xfrm>
          <a:prstGeom prst="rect">
            <a:avLst/>
          </a:prstGeom>
          <a:noFill/>
        </p:spPr>
        <p:txBody>
          <a:bodyPr wrap="square" rtlCol="0">
            <a:spAutoFit/>
          </a:bodyPr>
          <a:lstStyle/>
          <a:p>
            <a:pPr algn="ctr" defTabSz="676645"/>
            <a:r>
              <a:rPr lang="en-US" sz="2000" dirty="0" smtClean="0">
                <a:solidFill>
                  <a:prstClr val="white"/>
                </a:solidFill>
                <a:latin typeface="Arial Black"/>
                <a:cs typeface="Arial Black"/>
              </a:rPr>
              <a:t>De </a:t>
            </a:r>
            <a:r>
              <a:rPr lang="en-US" sz="2000" dirty="0" err="1" smtClean="0">
                <a:solidFill>
                  <a:prstClr val="white"/>
                </a:solidFill>
                <a:latin typeface="Arial Black"/>
                <a:cs typeface="Arial Black"/>
              </a:rPr>
              <a:t>las</a:t>
            </a:r>
            <a:r>
              <a:rPr lang="en-US" sz="2000" dirty="0" smtClean="0">
                <a:solidFill>
                  <a:prstClr val="white"/>
                </a:solidFill>
                <a:latin typeface="Arial Black"/>
                <a:cs typeface="Arial Black"/>
              </a:rPr>
              <a:t> </a:t>
            </a:r>
            <a:r>
              <a:rPr lang="en-US" sz="2000" dirty="0" err="1" smtClean="0">
                <a:solidFill>
                  <a:prstClr val="white"/>
                </a:solidFill>
                <a:latin typeface="Arial Black"/>
                <a:cs typeface="Arial Black"/>
              </a:rPr>
              <a:t>Sanciones</a:t>
            </a:r>
            <a:endParaRPr lang="en-US" sz="2000" dirty="0">
              <a:solidFill>
                <a:prstClr val="white"/>
              </a:solidFill>
              <a:latin typeface="Arial Black"/>
              <a:cs typeface="Arial Black"/>
            </a:endParaRPr>
          </a:p>
        </p:txBody>
      </p:sp>
    </p:spTree>
    <p:extLst>
      <p:ext uri="{BB962C8B-B14F-4D97-AF65-F5344CB8AC3E}">
        <p14:creationId xmlns:p14="http://schemas.microsoft.com/office/powerpoint/2010/main" val="3975673671"/>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nvPr>
        </p:nvGraphicFramePr>
        <p:xfrm>
          <a:off x="264096" y="1412776"/>
          <a:ext cx="8496944" cy="4912360"/>
        </p:xfrm>
        <a:graphic>
          <a:graphicData uri="http://schemas.openxmlformats.org/drawingml/2006/table">
            <a:tbl>
              <a:tblPr firstRow="1" bandRow="1">
                <a:tableStyleId>{5C22544A-7EE6-4342-B048-85BDC9FD1C3A}</a:tableStyleId>
              </a:tblPr>
              <a:tblGrid>
                <a:gridCol w="4248472"/>
                <a:gridCol w="4248472"/>
              </a:tblGrid>
              <a:tr h="370840">
                <a:tc>
                  <a:txBody>
                    <a:bodyPr/>
                    <a:lstStyle/>
                    <a:p>
                      <a:pPr algn="just"/>
                      <a:r>
                        <a:rPr lang="es-ES" dirty="0" smtClean="0"/>
                        <a:t>CAUSAL</a:t>
                      </a:r>
                      <a:endParaRPr lang="es-ES" dirty="0"/>
                    </a:p>
                  </a:txBody>
                  <a:tcPr/>
                </a:tc>
                <a:tc>
                  <a:txBody>
                    <a:bodyPr/>
                    <a:lstStyle/>
                    <a:p>
                      <a:pPr algn="just"/>
                      <a:r>
                        <a:rPr lang="es-ES" dirty="0" smtClean="0"/>
                        <a:t>SANCION</a:t>
                      </a:r>
                      <a:endParaRPr lang="es-ES" dirty="0"/>
                    </a:p>
                  </a:txBody>
                  <a:tcPr/>
                </a:tc>
              </a:tr>
              <a:tr h="370840">
                <a:tc>
                  <a:txBody>
                    <a:bodyPr/>
                    <a:lstStyle/>
                    <a:p>
                      <a:pPr algn="just"/>
                      <a:r>
                        <a:rPr lang="es-MX" sz="2000" dirty="0" smtClean="0"/>
                        <a:t>VI. No actualizar la información correspondiente a las obligaciones de transparencia en los plazos previstos en la</a:t>
                      </a:r>
                    </a:p>
                    <a:p>
                      <a:pPr algn="just"/>
                      <a:r>
                        <a:rPr lang="es-MX" sz="2000" dirty="0" smtClean="0"/>
                        <a:t>presente Ley;</a:t>
                      </a:r>
                    </a:p>
                  </a:txBody>
                  <a:tcPr/>
                </a:tc>
                <a:tc>
                  <a:txBody>
                    <a:bodyPr/>
                    <a:lstStyle/>
                    <a:p>
                      <a:pPr algn="just"/>
                      <a:r>
                        <a:rPr lang="es-MX" sz="2000" dirty="0" smtClean="0"/>
                        <a:t>I. El apercibimiento, por única ocasión, para que el sujeto obligado cumpla su obligación de manera inmediata.</a:t>
                      </a:r>
                      <a:endParaRPr lang="es-ES" sz="2000" dirty="0"/>
                    </a:p>
                  </a:txBody>
                  <a:tcPr/>
                </a:tc>
              </a:tr>
              <a:tr h="370840">
                <a:tc>
                  <a:txBody>
                    <a:bodyPr/>
                    <a:lstStyle/>
                    <a:p>
                      <a:pPr algn="just"/>
                      <a:r>
                        <a:rPr lang="es-MX" sz="2000" dirty="0" smtClean="0"/>
                        <a:t>VII. Declarar con dolo o negligencia la inexistencia de información cuando el sujeto obligado deba generarla,</a:t>
                      </a:r>
                    </a:p>
                    <a:p>
                      <a:pPr algn="just"/>
                      <a:r>
                        <a:rPr lang="es-MX" sz="2000" dirty="0" smtClean="0"/>
                        <a:t>derivado del ejercicio de sus facultades, competencias o funciones;</a:t>
                      </a:r>
                      <a:endParaRPr lang="es-ES" sz="2000" dirty="0"/>
                    </a:p>
                  </a:txBody>
                  <a:tcPr/>
                </a:tc>
                <a:tc>
                  <a:txBody>
                    <a:bodyPr/>
                    <a:lstStyle/>
                    <a:p>
                      <a:pPr algn="just"/>
                      <a:r>
                        <a:rPr lang="es-MX" sz="2000" dirty="0" smtClean="0"/>
                        <a:t>III. Multa de ochocientos a mil quinientas veces el valor diario de la Unidad de Medida y Actualización vigente.</a:t>
                      </a:r>
                      <a:endParaRPr lang="es-ES" sz="2000" dirty="0"/>
                    </a:p>
                  </a:txBody>
                  <a:tcPr/>
                </a:tc>
              </a:tr>
              <a:tr h="370840">
                <a:tc>
                  <a:txBody>
                    <a:bodyPr/>
                    <a:lstStyle/>
                    <a:p>
                      <a:pPr algn="just"/>
                      <a:r>
                        <a:rPr lang="es-MX" sz="2000" dirty="0" smtClean="0"/>
                        <a:t>VIII. Declarar la inexistencia de la información cuando exista total o parcialmente en sus archivos;</a:t>
                      </a:r>
                    </a:p>
                  </a:txBody>
                  <a:tcPr/>
                </a:tc>
                <a:tc>
                  <a:txBody>
                    <a:bodyPr/>
                    <a:lstStyle/>
                    <a:p>
                      <a:pPr algn="just"/>
                      <a:r>
                        <a:rPr lang="es-MX" sz="2000" dirty="0" smtClean="0"/>
                        <a:t>III. Multa de ochocientos a mil quinientas veces el valor diario de la Unidad de Medida y Actualización vigente.</a:t>
                      </a:r>
                      <a:endParaRPr lang="es-ES" sz="2000" dirty="0"/>
                    </a:p>
                  </a:txBody>
                  <a:tcPr/>
                </a:tc>
              </a:tr>
            </a:tbl>
          </a:graphicData>
        </a:graphic>
      </p:graphicFrame>
      <p:sp>
        <p:nvSpPr>
          <p:cNvPr id="4" name="3 Estrella de 5 puntas"/>
          <p:cNvSpPr/>
          <p:nvPr/>
        </p:nvSpPr>
        <p:spPr>
          <a:xfrm>
            <a:off x="8464790" y="2492896"/>
            <a:ext cx="457200" cy="457200"/>
          </a:xfrm>
          <a:prstGeom prst="star5">
            <a:avLst/>
          </a:prstGeom>
          <a:solidFill>
            <a:srgbClr val="FF0000">
              <a:alpha val="6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0000"/>
              </a:solidFill>
            </a:endParaRPr>
          </a:p>
        </p:txBody>
      </p:sp>
      <p:grpSp>
        <p:nvGrpSpPr>
          <p:cNvPr id="5" name="Grupo 4"/>
          <p:cNvGrpSpPr/>
          <p:nvPr/>
        </p:nvGrpSpPr>
        <p:grpSpPr>
          <a:xfrm>
            <a:off x="5927649" y="250338"/>
            <a:ext cx="3216351" cy="710403"/>
            <a:chOff x="5240215" y="1005843"/>
            <a:chExt cx="4840410" cy="1069113"/>
          </a:xfrm>
        </p:grpSpPr>
        <p:sp>
          <p:nvSpPr>
            <p:cNvPr id="6" name="Redondear rectángulo de esquina sencilla 5"/>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7" name="Rectángulo redondeado 6"/>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8" name="TextBox 4"/>
          <p:cNvSpPr txBox="1"/>
          <p:nvPr/>
        </p:nvSpPr>
        <p:spPr>
          <a:xfrm>
            <a:off x="5969213" y="369906"/>
            <a:ext cx="3123341" cy="400110"/>
          </a:xfrm>
          <a:prstGeom prst="rect">
            <a:avLst/>
          </a:prstGeom>
          <a:noFill/>
        </p:spPr>
        <p:txBody>
          <a:bodyPr wrap="square" rtlCol="0">
            <a:spAutoFit/>
          </a:bodyPr>
          <a:lstStyle/>
          <a:p>
            <a:pPr algn="ctr" defTabSz="676645"/>
            <a:r>
              <a:rPr lang="en-US" sz="2000" dirty="0" smtClean="0">
                <a:solidFill>
                  <a:prstClr val="white"/>
                </a:solidFill>
                <a:latin typeface="Arial Black"/>
                <a:cs typeface="Arial Black"/>
              </a:rPr>
              <a:t>De </a:t>
            </a:r>
            <a:r>
              <a:rPr lang="en-US" sz="2000" dirty="0" err="1" smtClean="0">
                <a:solidFill>
                  <a:prstClr val="white"/>
                </a:solidFill>
                <a:latin typeface="Arial Black"/>
                <a:cs typeface="Arial Black"/>
              </a:rPr>
              <a:t>las</a:t>
            </a:r>
            <a:r>
              <a:rPr lang="en-US" sz="2000" dirty="0" smtClean="0">
                <a:solidFill>
                  <a:prstClr val="white"/>
                </a:solidFill>
                <a:latin typeface="Arial Black"/>
                <a:cs typeface="Arial Black"/>
              </a:rPr>
              <a:t> </a:t>
            </a:r>
            <a:r>
              <a:rPr lang="en-US" sz="2000" dirty="0" err="1" smtClean="0">
                <a:solidFill>
                  <a:prstClr val="white"/>
                </a:solidFill>
                <a:latin typeface="Arial Black"/>
                <a:cs typeface="Arial Black"/>
              </a:rPr>
              <a:t>Sanciones</a:t>
            </a:r>
            <a:endParaRPr lang="en-US" sz="2000" dirty="0">
              <a:solidFill>
                <a:prstClr val="white"/>
              </a:solidFill>
              <a:latin typeface="Arial Black"/>
              <a:cs typeface="Arial Black"/>
            </a:endParaRPr>
          </a:p>
        </p:txBody>
      </p:sp>
    </p:spTree>
    <p:extLst>
      <p:ext uri="{BB962C8B-B14F-4D97-AF65-F5344CB8AC3E}">
        <p14:creationId xmlns:p14="http://schemas.microsoft.com/office/powerpoint/2010/main" val="3039906447"/>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nvPr>
        </p:nvGraphicFramePr>
        <p:xfrm>
          <a:off x="251520" y="1340768"/>
          <a:ext cx="8496944" cy="5003800"/>
        </p:xfrm>
        <a:graphic>
          <a:graphicData uri="http://schemas.openxmlformats.org/drawingml/2006/table">
            <a:tbl>
              <a:tblPr firstRow="1" bandRow="1">
                <a:tableStyleId>{5C22544A-7EE6-4342-B048-85BDC9FD1C3A}</a:tableStyleId>
              </a:tblPr>
              <a:tblGrid>
                <a:gridCol w="4536504"/>
                <a:gridCol w="3960440"/>
              </a:tblGrid>
              <a:tr h="370840">
                <a:tc>
                  <a:txBody>
                    <a:bodyPr/>
                    <a:lstStyle/>
                    <a:p>
                      <a:pPr algn="just"/>
                      <a:r>
                        <a:rPr lang="es-ES" dirty="0" smtClean="0"/>
                        <a:t>CAUSAL</a:t>
                      </a:r>
                      <a:endParaRPr lang="es-ES" dirty="0"/>
                    </a:p>
                  </a:txBody>
                  <a:tcPr/>
                </a:tc>
                <a:tc>
                  <a:txBody>
                    <a:bodyPr/>
                    <a:lstStyle/>
                    <a:p>
                      <a:pPr algn="just"/>
                      <a:r>
                        <a:rPr lang="es-ES" dirty="0" smtClean="0"/>
                        <a:t>SANCION</a:t>
                      </a:r>
                      <a:endParaRPr lang="es-ES" dirty="0"/>
                    </a:p>
                  </a:txBody>
                  <a:tcPr/>
                </a:tc>
              </a:tr>
              <a:tr h="370840">
                <a:tc>
                  <a:txBody>
                    <a:bodyPr/>
                    <a:lstStyle/>
                    <a:p>
                      <a:pPr algn="just"/>
                      <a:r>
                        <a:rPr lang="es-MX" sz="2200" dirty="0" smtClean="0"/>
                        <a:t>IX. No documentar con dolo o negligencia, el ejercicio de sus facultades, competencias, funciones o actos de autoridad, de conformidad con la normatividad aplicable;</a:t>
                      </a:r>
                    </a:p>
                  </a:txBody>
                  <a:tcPr/>
                </a:tc>
                <a:tc>
                  <a:txBody>
                    <a:bodyPr/>
                    <a:lstStyle/>
                    <a:p>
                      <a:pPr algn="just"/>
                      <a:r>
                        <a:rPr lang="es-MX" sz="2200" dirty="0" smtClean="0"/>
                        <a:t>III. Multa de ochocientos a mil quinientas veces el valor diario de la Unidad de Medida y Actualización vigente.</a:t>
                      </a:r>
                      <a:endParaRPr lang="es-ES" sz="2200" dirty="0"/>
                    </a:p>
                  </a:txBody>
                  <a:tcPr/>
                </a:tc>
              </a:tr>
              <a:tr h="370840">
                <a:tc>
                  <a:txBody>
                    <a:bodyPr/>
                    <a:lstStyle/>
                    <a:p>
                      <a:pPr algn="just"/>
                      <a:r>
                        <a:rPr lang="es-MX" sz="2200" dirty="0" smtClean="0"/>
                        <a:t>X. Realizar actos para intimidar a los solicitantes de información o inhibir el ejercicio del derecho;</a:t>
                      </a:r>
                      <a:endParaRPr lang="es-ES" sz="2200" dirty="0"/>
                    </a:p>
                  </a:txBody>
                  <a:tcPr/>
                </a:tc>
                <a:tc>
                  <a:txBody>
                    <a:bodyPr/>
                    <a:lstStyle/>
                    <a:p>
                      <a:pPr algn="just"/>
                      <a:r>
                        <a:rPr lang="es-MX" sz="2200" dirty="0" smtClean="0"/>
                        <a:t>I. El apercibimiento, por única ocasión, para que el sujeto obligado cumpla su obligación de manera inmediata.</a:t>
                      </a:r>
                      <a:endParaRPr lang="es-ES" sz="2200" dirty="0"/>
                    </a:p>
                  </a:txBody>
                  <a:tcPr/>
                </a:tc>
              </a:tr>
              <a:tr h="370840">
                <a:tc>
                  <a:txBody>
                    <a:bodyPr/>
                    <a:lstStyle/>
                    <a:p>
                      <a:pPr algn="just"/>
                      <a:r>
                        <a:rPr lang="es-ES" sz="2200" dirty="0" smtClean="0"/>
                        <a:t>XI. Denegar intencionalmente información que no se encuentre clasificada como reservada o confidencial;</a:t>
                      </a:r>
                      <a:endParaRPr lang="es-ES" sz="2200" dirty="0"/>
                    </a:p>
                  </a:txBody>
                  <a:tcPr/>
                </a:tc>
                <a:tc>
                  <a:txBody>
                    <a:bodyPr/>
                    <a:lstStyle/>
                    <a:p>
                      <a:pPr algn="just"/>
                      <a:r>
                        <a:rPr lang="es-MX" sz="2200" dirty="0" smtClean="0"/>
                        <a:t>III. Multa de ochocientos a mil quinientas veces el valor diario de la Unidad de Medida y Actualización vigente.</a:t>
                      </a:r>
                      <a:endParaRPr lang="es-ES" sz="2200" dirty="0"/>
                    </a:p>
                  </a:txBody>
                  <a:tcPr/>
                </a:tc>
              </a:tr>
            </a:tbl>
          </a:graphicData>
        </a:graphic>
      </p:graphicFrame>
      <p:sp>
        <p:nvSpPr>
          <p:cNvPr id="4" name="3 Estrella de 5 puntas"/>
          <p:cNvSpPr/>
          <p:nvPr/>
        </p:nvSpPr>
        <p:spPr>
          <a:xfrm>
            <a:off x="8634475" y="4304350"/>
            <a:ext cx="457200" cy="457200"/>
          </a:xfrm>
          <a:prstGeom prst="star5">
            <a:avLst/>
          </a:prstGeom>
          <a:solidFill>
            <a:srgbClr val="FF0000">
              <a:alpha val="6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0000"/>
              </a:solidFill>
            </a:endParaRPr>
          </a:p>
        </p:txBody>
      </p:sp>
      <p:grpSp>
        <p:nvGrpSpPr>
          <p:cNvPr id="5" name="Grupo 4"/>
          <p:cNvGrpSpPr/>
          <p:nvPr/>
        </p:nvGrpSpPr>
        <p:grpSpPr>
          <a:xfrm>
            <a:off x="5927649" y="250338"/>
            <a:ext cx="3216351" cy="710403"/>
            <a:chOff x="5240215" y="1005843"/>
            <a:chExt cx="4840410" cy="1069113"/>
          </a:xfrm>
        </p:grpSpPr>
        <p:sp>
          <p:nvSpPr>
            <p:cNvPr id="6" name="Redondear rectángulo de esquina sencilla 5"/>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7" name="Rectángulo redondeado 6"/>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8" name="TextBox 4"/>
          <p:cNvSpPr txBox="1"/>
          <p:nvPr/>
        </p:nvSpPr>
        <p:spPr>
          <a:xfrm>
            <a:off x="5969213" y="369906"/>
            <a:ext cx="3123341" cy="400110"/>
          </a:xfrm>
          <a:prstGeom prst="rect">
            <a:avLst/>
          </a:prstGeom>
          <a:noFill/>
        </p:spPr>
        <p:txBody>
          <a:bodyPr wrap="square" rtlCol="0">
            <a:spAutoFit/>
          </a:bodyPr>
          <a:lstStyle/>
          <a:p>
            <a:pPr algn="ctr" defTabSz="676645"/>
            <a:r>
              <a:rPr lang="en-US" sz="2000" dirty="0" smtClean="0">
                <a:solidFill>
                  <a:prstClr val="white"/>
                </a:solidFill>
                <a:latin typeface="Arial Black"/>
                <a:cs typeface="Arial Black"/>
              </a:rPr>
              <a:t>De </a:t>
            </a:r>
            <a:r>
              <a:rPr lang="en-US" sz="2000" dirty="0" err="1" smtClean="0">
                <a:solidFill>
                  <a:prstClr val="white"/>
                </a:solidFill>
                <a:latin typeface="Arial Black"/>
                <a:cs typeface="Arial Black"/>
              </a:rPr>
              <a:t>las</a:t>
            </a:r>
            <a:r>
              <a:rPr lang="en-US" sz="2000" dirty="0" smtClean="0">
                <a:solidFill>
                  <a:prstClr val="white"/>
                </a:solidFill>
                <a:latin typeface="Arial Black"/>
                <a:cs typeface="Arial Black"/>
              </a:rPr>
              <a:t> </a:t>
            </a:r>
            <a:r>
              <a:rPr lang="en-US" sz="2000" dirty="0" err="1" smtClean="0">
                <a:solidFill>
                  <a:prstClr val="white"/>
                </a:solidFill>
                <a:latin typeface="Arial Black"/>
                <a:cs typeface="Arial Black"/>
              </a:rPr>
              <a:t>Sanciones</a:t>
            </a:r>
            <a:endParaRPr lang="en-US" sz="2000" dirty="0">
              <a:solidFill>
                <a:prstClr val="white"/>
              </a:solidFill>
              <a:latin typeface="Arial Black"/>
              <a:cs typeface="Arial Black"/>
            </a:endParaRPr>
          </a:p>
        </p:txBody>
      </p:sp>
    </p:spTree>
    <p:extLst>
      <p:ext uri="{BB962C8B-B14F-4D97-AF65-F5344CB8AC3E}">
        <p14:creationId xmlns:p14="http://schemas.microsoft.com/office/powerpoint/2010/main" val="4154378464"/>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nvPr>
        </p:nvGraphicFramePr>
        <p:xfrm>
          <a:off x="251520" y="1347048"/>
          <a:ext cx="8496944" cy="5034280"/>
        </p:xfrm>
        <a:graphic>
          <a:graphicData uri="http://schemas.openxmlformats.org/drawingml/2006/table">
            <a:tbl>
              <a:tblPr firstRow="1" bandRow="1">
                <a:tableStyleId>{5C22544A-7EE6-4342-B048-85BDC9FD1C3A}</a:tableStyleId>
              </a:tblPr>
              <a:tblGrid>
                <a:gridCol w="4968552"/>
                <a:gridCol w="3528392"/>
              </a:tblGrid>
              <a:tr h="370840">
                <a:tc>
                  <a:txBody>
                    <a:bodyPr/>
                    <a:lstStyle/>
                    <a:p>
                      <a:pPr algn="just"/>
                      <a:r>
                        <a:rPr lang="es-ES" dirty="0" smtClean="0"/>
                        <a:t>CAUSAL</a:t>
                      </a:r>
                      <a:endParaRPr lang="es-ES" dirty="0"/>
                    </a:p>
                  </a:txBody>
                  <a:tcPr/>
                </a:tc>
                <a:tc>
                  <a:txBody>
                    <a:bodyPr/>
                    <a:lstStyle/>
                    <a:p>
                      <a:pPr algn="just"/>
                      <a:r>
                        <a:rPr lang="es-ES" dirty="0" smtClean="0"/>
                        <a:t>SANCION</a:t>
                      </a:r>
                      <a:endParaRPr lang="es-ES" dirty="0"/>
                    </a:p>
                  </a:txBody>
                  <a:tcPr/>
                </a:tc>
              </a:tr>
              <a:tr h="370840">
                <a:tc>
                  <a:txBody>
                    <a:bodyPr/>
                    <a:lstStyle/>
                    <a:p>
                      <a:pPr algn="just"/>
                      <a:r>
                        <a:rPr lang="es-MX" dirty="0" smtClean="0"/>
                        <a:t>XII. Clasificar como reservada, con dolo o negligencia, la información sin que se cumplan las características señaladas en la presente Ley. La sanción procederá cuando exista una resolución previa del organismo garante, que haya quedado firme;</a:t>
                      </a:r>
                    </a:p>
                  </a:txBody>
                  <a:tcPr/>
                </a:tc>
                <a:tc>
                  <a:txBody>
                    <a:bodyPr/>
                    <a:lstStyle/>
                    <a:p>
                      <a:pPr algn="just"/>
                      <a:r>
                        <a:rPr lang="es-MX" dirty="0" smtClean="0"/>
                        <a:t>III. Multa de ochocientos a mil quinientas veces el valor diario de la Unidad de Medida y Actualización vigente.</a:t>
                      </a:r>
                      <a:endParaRPr lang="es-ES" dirty="0"/>
                    </a:p>
                  </a:txBody>
                  <a:tcPr/>
                </a:tc>
              </a:tr>
              <a:tr h="370840">
                <a:tc>
                  <a:txBody>
                    <a:bodyPr/>
                    <a:lstStyle/>
                    <a:p>
                      <a:pPr algn="just"/>
                      <a:r>
                        <a:rPr lang="es-MX" dirty="0" smtClean="0"/>
                        <a:t>XIII. No desclasificar la información como reservada cuando los motivos que le dieron origen ya no existan o haya fenecido el plazo, cuando el organismo garante determine que existe una causa de interés público que persiste o no se solicite la prórroga al Comité de Transparencia;</a:t>
                      </a:r>
                    </a:p>
                  </a:txBody>
                  <a:tcPr/>
                </a:tc>
                <a:tc>
                  <a:txBody>
                    <a:bodyPr/>
                    <a:lstStyle/>
                    <a:p>
                      <a:pPr algn="just"/>
                      <a:r>
                        <a:rPr lang="es-MX" dirty="0" smtClean="0"/>
                        <a:t>III. Multa de ochocientos a mil quinientas veces el valor diario de la Unidad de Medida y Actualización vigente.</a:t>
                      </a:r>
                      <a:endParaRPr lang="es-ES" dirty="0"/>
                    </a:p>
                  </a:txBody>
                  <a:tcPr/>
                </a:tc>
              </a:tr>
              <a:tr h="370840">
                <a:tc>
                  <a:txBody>
                    <a:bodyPr/>
                    <a:lstStyle/>
                    <a:p>
                      <a:pPr algn="just"/>
                      <a:r>
                        <a:rPr lang="es-MX" dirty="0" smtClean="0"/>
                        <a:t>XIV. No atender los requerimientos establecidos en la presente Ley, o</a:t>
                      </a:r>
                      <a:endParaRPr lang="es-ES" dirty="0"/>
                    </a:p>
                  </a:txBody>
                  <a:tcPr/>
                </a:tc>
                <a:tc>
                  <a:txBody>
                    <a:bodyPr/>
                    <a:lstStyle/>
                    <a:p>
                      <a:pPr algn="just"/>
                      <a:r>
                        <a:rPr lang="es-MX" dirty="0" smtClean="0"/>
                        <a:t>III. Multa de ochocientos a mil quinientas veces el valor diario de la Unidad de Medida y Actualización vigente.</a:t>
                      </a:r>
                      <a:endParaRPr lang="es-ES" dirty="0"/>
                    </a:p>
                  </a:txBody>
                  <a:tcPr/>
                </a:tc>
              </a:tr>
            </a:tbl>
          </a:graphicData>
        </a:graphic>
      </p:graphicFrame>
      <p:grpSp>
        <p:nvGrpSpPr>
          <p:cNvPr id="4" name="Grupo 3"/>
          <p:cNvGrpSpPr/>
          <p:nvPr/>
        </p:nvGrpSpPr>
        <p:grpSpPr>
          <a:xfrm>
            <a:off x="5927649" y="250338"/>
            <a:ext cx="3216351" cy="710403"/>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5969213" y="369906"/>
            <a:ext cx="3123341" cy="400110"/>
          </a:xfrm>
          <a:prstGeom prst="rect">
            <a:avLst/>
          </a:prstGeom>
          <a:noFill/>
        </p:spPr>
        <p:txBody>
          <a:bodyPr wrap="square" rtlCol="0">
            <a:spAutoFit/>
          </a:bodyPr>
          <a:lstStyle/>
          <a:p>
            <a:pPr algn="ctr" defTabSz="676645"/>
            <a:r>
              <a:rPr lang="en-US" sz="2000" dirty="0" smtClean="0">
                <a:solidFill>
                  <a:prstClr val="white"/>
                </a:solidFill>
                <a:latin typeface="Arial Black"/>
                <a:cs typeface="Arial Black"/>
              </a:rPr>
              <a:t>De </a:t>
            </a:r>
            <a:r>
              <a:rPr lang="en-US" sz="2000" dirty="0" err="1" smtClean="0">
                <a:solidFill>
                  <a:prstClr val="white"/>
                </a:solidFill>
                <a:latin typeface="Arial Black"/>
                <a:cs typeface="Arial Black"/>
              </a:rPr>
              <a:t>las</a:t>
            </a:r>
            <a:r>
              <a:rPr lang="en-US" sz="2000" dirty="0" smtClean="0">
                <a:solidFill>
                  <a:prstClr val="white"/>
                </a:solidFill>
                <a:latin typeface="Arial Black"/>
                <a:cs typeface="Arial Black"/>
              </a:rPr>
              <a:t> </a:t>
            </a:r>
            <a:r>
              <a:rPr lang="en-US" sz="2000" dirty="0" err="1" smtClean="0">
                <a:solidFill>
                  <a:prstClr val="white"/>
                </a:solidFill>
                <a:latin typeface="Arial Black"/>
                <a:cs typeface="Arial Black"/>
              </a:rPr>
              <a:t>Sanciones</a:t>
            </a:r>
            <a:endParaRPr lang="en-US" sz="2000" dirty="0">
              <a:solidFill>
                <a:prstClr val="white"/>
              </a:solidFill>
              <a:latin typeface="Arial Black"/>
              <a:cs typeface="Arial Black"/>
            </a:endParaRPr>
          </a:p>
        </p:txBody>
      </p:sp>
    </p:spTree>
    <p:extLst>
      <p:ext uri="{BB962C8B-B14F-4D97-AF65-F5344CB8AC3E}">
        <p14:creationId xmlns:p14="http://schemas.microsoft.com/office/powerpoint/2010/main" val="2279423322"/>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nvPr>
        </p:nvGraphicFramePr>
        <p:xfrm>
          <a:off x="251520" y="1288752"/>
          <a:ext cx="8496944" cy="5308600"/>
        </p:xfrm>
        <a:graphic>
          <a:graphicData uri="http://schemas.openxmlformats.org/drawingml/2006/table">
            <a:tbl>
              <a:tblPr firstRow="1" bandRow="1">
                <a:tableStyleId>{5C22544A-7EE6-4342-B048-85BDC9FD1C3A}</a:tableStyleId>
              </a:tblPr>
              <a:tblGrid>
                <a:gridCol w="4536504"/>
                <a:gridCol w="3960440"/>
              </a:tblGrid>
              <a:tr h="370840">
                <a:tc>
                  <a:txBody>
                    <a:bodyPr/>
                    <a:lstStyle/>
                    <a:p>
                      <a:r>
                        <a:rPr lang="es-ES" dirty="0" smtClean="0"/>
                        <a:t>CAUSAL</a:t>
                      </a:r>
                      <a:endParaRPr lang="es-ES" dirty="0"/>
                    </a:p>
                  </a:txBody>
                  <a:tcPr/>
                </a:tc>
                <a:tc>
                  <a:txBody>
                    <a:bodyPr/>
                    <a:lstStyle/>
                    <a:p>
                      <a:r>
                        <a:rPr lang="es-ES" dirty="0" smtClean="0"/>
                        <a:t>SANCION</a:t>
                      </a:r>
                      <a:endParaRPr lang="es-ES" dirty="0"/>
                    </a:p>
                  </a:txBody>
                  <a:tcPr/>
                </a:tc>
              </a:tr>
              <a:tr h="370840">
                <a:tc>
                  <a:txBody>
                    <a:bodyPr/>
                    <a:lstStyle/>
                    <a:p>
                      <a:pPr algn="just"/>
                      <a:r>
                        <a:rPr lang="es-MX" dirty="0" smtClean="0"/>
                        <a:t>XV. No acatar las resoluciones emitidas por el Instituto de Transparencia, en ejercicio de sus funciones.</a:t>
                      </a:r>
                      <a:endParaRPr lang="es-ES" dirty="0"/>
                    </a:p>
                  </a:txBody>
                  <a:tcPr/>
                </a:tc>
                <a:tc>
                  <a:txBody>
                    <a:bodyPr/>
                    <a:lstStyle/>
                    <a:p>
                      <a:pPr algn="just"/>
                      <a:r>
                        <a:rPr lang="es-MX" dirty="0" smtClean="0"/>
                        <a:t>III. Multa de ochocientos a mil quinientas veces el valor diario de la Unidad de Medida y Actualización vigente.</a:t>
                      </a:r>
                      <a:endParaRPr lang="es-ES" dirty="0"/>
                    </a:p>
                  </a:txBody>
                  <a:tcPr/>
                </a:tc>
              </a:tr>
              <a:tr h="370840">
                <a:tc>
                  <a:txBody>
                    <a:bodyPr/>
                    <a:lstStyle/>
                    <a:p>
                      <a:r>
                        <a:rPr lang="es-MX" sz="2800" dirty="0" smtClean="0"/>
                        <a:t>I</a:t>
                      </a:r>
                    </a:p>
                    <a:p>
                      <a:r>
                        <a:rPr lang="es-MX" sz="2800" dirty="0" smtClean="0"/>
                        <a:t>III</a:t>
                      </a:r>
                    </a:p>
                    <a:p>
                      <a:r>
                        <a:rPr lang="es-MX" sz="2800" dirty="0" smtClean="0"/>
                        <a:t>V</a:t>
                      </a:r>
                    </a:p>
                    <a:p>
                      <a:r>
                        <a:rPr lang="es-MX" sz="2800" dirty="0" smtClean="0"/>
                        <a:t>VI</a:t>
                      </a:r>
                    </a:p>
                    <a:p>
                      <a:r>
                        <a:rPr lang="es-MX" sz="2800" dirty="0" smtClean="0"/>
                        <a:t>X</a:t>
                      </a:r>
                    </a:p>
                  </a:txBody>
                  <a:tcPr/>
                </a:tc>
                <a:tc>
                  <a:txBody>
                    <a:bodyPr/>
                    <a:lstStyle/>
                    <a:p>
                      <a:pPr algn="just"/>
                      <a:r>
                        <a:rPr lang="es-MX" dirty="0" smtClean="0"/>
                        <a:t>Si una vez hecho el apercibimiento no se cumple de manera inmediata con la obligación, en los términos</a:t>
                      </a:r>
                    </a:p>
                    <a:p>
                      <a:r>
                        <a:rPr lang="es-MX" dirty="0" smtClean="0"/>
                        <a:t>previstos en esta Ley, tratándose de los supuestos mencionados en esta fracción, se aplicará multa de ciento</a:t>
                      </a:r>
                    </a:p>
                    <a:p>
                      <a:r>
                        <a:rPr lang="es-MX" dirty="0" smtClean="0"/>
                        <a:t>cincuenta a doscientos cincuenta veces el valor diario de la Unidad de Medida y Actualización vigente;</a:t>
                      </a:r>
                      <a:endParaRPr lang="es-ES" dirty="0"/>
                    </a:p>
                  </a:txBody>
                  <a:tcPr/>
                </a:tc>
              </a:tr>
              <a:tr h="370840">
                <a:tc gridSpan="2">
                  <a:txBody>
                    <a:bodyPr/>
                    <a:lstStyle/>
                    <a:p>
                      <a:pPr algn="just"/>
                      <a:r>
                        <a:rPr lang="es-MX" sz="2400" dirty="0" smtClean="0"/>
                        <a:t>Se aplicará multa adicional de hasta cincuenta días de la Unidad de Medida y Actualización vigente, por día, a quien persista en las infracciones citadas en los incisos anteriores.</a:t>
                      </a:r>
                    </a:p>
                  </a:txBody>
                  <a:tcPr/>
                </a:tc>
                <a:tc hMerge="1">
                  <a:txBody>
                    <a:bodyPr/>
                    <a:lstStyle/>
                    <a:p>
                      <a:endParaRPr lang="es-ES" dirty="0"/>
                    </a:p>
                  </a:txBody>
                  <a:tcPr/>
                </a:tc>
              </a:tr>
            </a:tbl>
          </a:graphicData>
        </a:graphic>
      </p:graphicFrame>
      <p:sp>
        <p:nvSpPr>
          <p:cNvPr id="4" name="3 Estrella de 5 puntas"/>
          <p:cNvSpPr/>
          <p:nvPr/>
        </p:nvSpPr>
        <p:spPr>
          <a:xfrm>
            <a:off x="1738536" y="3843250"/>
            <a:ext cx="457200" cy="457200"/>
          </a:xfrm>
          <a:prstGeom prst="star5">
            <a:avLst/>
          </a:prstGeom>
          <a:solidFill>
            <a:srgbClr val="FF0000">
              <a:alpha val="6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0000"/>
              </a:solidFill>
            </a:endParaRPr>
          </a:p>
        </p:txBody>
      </p:sp>
      <p:sp>
        <p:nvSpPr>
          <p:cNvPr id="6" name="5 Cerrar llave"/>
          <p:cNvSpPr/>
          <p:nvPr/>
        </p:nvSpPr>
        <p:spPr>
          <a:xfrm>
            <a:off x="991705" y="3130525"/>
            <a:ext cx="221740" cy="1882651"/>
          </a:xfrm>
          <a:prstGeom prst="rightBrace">
            <a:avLst/>
          </a:prstGeom>
          <a:solidFill>
            <a:srgbClr val="FF0000">
              <a:alpha val="65000"/>
            </a:srgbClr>
          </a:solidFill>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solidFill>
                <a:prstClr val="black"/>
              </a:solidFill>
            </a:endParaRPr>
          </a:p>
        </p:txBody>
      </p:sp>
      <p:grpSp>
        <p:nvGrpSpPr>
          <p:cNvPr id="7" name="Grupo 6"/>
          <p:cNvGrpSpPr/>
          <p:nvPr/>
        </p:nvGrpSpPr>
        <p:grpSpPr>
          <a:xfrm>
            <a:off x="5927649" y="250338"/>
            <a:ext cx="3216351" cy="710403"/>
            <a:chOff x="5240215" y="1005843"/>
            <a:chExt cx="4840410" cy="1069113"/>
          </a:xfrm>
        </p:grpSpPr>
        <p:sp>
          <p:nvSpPr>
            <p:cNvPr id="8" name="Redondear rectángulo de esquina sencilla 7"/>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9" name="Rectángulo redondeado 8"/>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10" name="TextBox 4"/>
          <p:cNvSpPr txBox="1"/>
          <p:nvPr/>
        </p:nvSpPr>
        <p:spPr>
          <a:xfrm>
            <a:off x="5969213" y="369906"/>
            <a:ext cx="3123341" cy="400110"/>
          </a:xfrm>
          <a:prstGeom prst="rect">
            <a:avLst/>
          </a:prstGeom>
          <a:noFill/>
        </p:spPr>
        <p:txBody>
          <a:bodyPr wrap="square" rtlCol="0">
            <a:spAutoFit/>
          </a:bodyPr>
          <a:lstStyle/>
          <a:p>
            <a:pPr algn="ctr" defTabSz="676645"/>
            <a:r>
              <a:rPr lang="en-US" sz="2000" dirty="0" smtClean="0">
                <a:solidFill>
                  <a:prstClr val="white"/>
                </a:solidFill>
                <a:latin typeface="Arial Black"/>
                <a:cs typeface="Arial Black"/>
              </a:rPr>
              <a:t>De </a:t>
            </a:r>
            <a:r>
              <a:rPr lang="en-US" sz="2000" dirty="0" err="1" smtClean="0">
                <a:solidFill>
                  <a:prstClr val="white"/>
                </a:solidFill>
                <a:latin typeface="Arial Black"/>
                <a:cs typeface="Arial Black"/>
              </a:rPr>
              <a:t>las</a:t>
            </a:r>
            <a:r>
              <a:rPr lang="en-US" sz="2000" dirty="0" smtClean="0">
                <a:solidFill>
                  <a:prstClr val="white"/>
                </a:solidFill>
                <a:latin typeface="Arial Black"/>
                <a:cs typeface="Arial Black"/>
              </a:rPr>
              <a:t> </a:t>
            </a:r>
            <a:r>
              <a:rPr lang="en-US" sz="2000" dirty="0" err="1" smtClean="0">
                <a:solidFill>
                  <a:prstClr val="white"/>
                </a:solidFill>
                <a:latin typeface="Arial Black"/>
                <a:cs typeface="Arial Black"/>
              </a:rPr>
              <a:t>Sanciones</a:t>
            </a:r>
            <a:endParaRPr lang="en-US" sz="2000" dirty="0">
              <a:solidFill>
                <a:prstClr val="white"/>
              </a:solidFill>
              <a:latin typeface="Arial Black"/>
              <a:cs typeface="Arial Black"/>
            </a:endParaRPr>
          </a:p>
        </p:txBody>
      </p:sp>
    </p:spTree>
    <p:extLst>
      <p:ext uri="{BB962C8B-B14F-4D97-AF65-F5344CB8AC3E}">
        <p14:creationId xmlns:p14="http://schemas.microsoft.com/office/powerpoint/2010/main" val="54087002"/>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579418" y="2179221"/>
            <a:ext cx="6026728" cy="1623851"/>
          </a:xfrm>
          <a:prstGeom prst="rect">
            <a:avLst/>
          </a:prstGeom>
          <a:solidFill>
            <a:srgbClr val="000B22"/>
          </a:solidFill>
          <a:ln>
            <a:solidFill>
              <a:srgbClr val="000B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MX"/>
            </a:defPPr>
            <a:lvl1pPr algn="ctr">
              <a:defRPr>
                <a:solidFill>
                  <a:prstClr val="white"/>
                </a:solidFill>
                <a:latin typeface="Arial Black" panose="020B0A040201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s-MX" dirty="0"/>
          </a:p>
          <a:p>
            <a:r>
              <a:rPr lang="es-MX" sz="2800" smtClean="0"/>
              <a:t>Receso</a:t>
            </a:r>
          </a:p>
          <a:p>
            <a:endParaRPr lang="es-MX" sz="2800" dirty="0" smtClean="0"/>
          </a:p>
          <a:p>
            <a:r>
              <a:rPr lang="es-MX" sz="2800" dirty="0" smtClean="0"/>
              <a:t>20 min</a:t>
            </a:r>
            <a:endParaRPr lang="es-MX" sz="2800" dirty="0"/>
          </a:p>
          <a:p>
            <a:endParaRPr lang="es-MX" dirty="0"/>
          </a:p>
        </p:txBody>
      </p:sp>
    </p:spTree>
    <p:extLst>
      <p:ext uri="{BB962C8B-B14F-4D97-AF65-F5344CB8AC3E}">
        <p14:creationId xmlns:p14="http://schemas.microsoft.com/office/powerpoint/2010/main" val="36888560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D8F55B15-47A6-4AD0-991D-66EC9D8959F2}" type="slidenum">
              <a:rPr lang="es-MX" smtClean="0">
                <a:solidFill>
                  <a:prstClr val="black">
                    <a:tint val="75000"/>
                  </a:prstClr>
                </a:solidFill>
              </a:rPr>
              <a:pPr/>
              <a:t>77</a:t>
            </a:fld>
            <a:endParaRPr lang="es-MX">
              <a:solidFill>
                <a:prstClr val="black">
                  <a:tint val="75000"/>
                </a:prstClr>
              </a:solidFill>
            </a:endParaRPr>
          </a:p>
        </p:txBody>
      </p:sp>
      <p:sp>
        <p:nvSpPr>
          <p:cNvPr id="9" name="CuadroTexto 8"/>
          <p:cNvSpPr txBox="1"/>
          <p:nvPr/>
        </p:nvSpPr>
        <p:spPr>
          <a:xfrm>
            <a:off x="1579418" y="2179221"/>
            <a:ext cx="6026728" cy="1623851"/>
          </a:xfrm>
          <a:prstGeom prst="rect">
            <a:avLst/>
          </a:prstGeom>
          <a:solidFill>
            <a:srgbClr val="000B22"/>
          </a:solidFill>
          <a:ln>
            <a:solidFill>
              <a:srgbClr val="000B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MX"/>
            </a:defPPr>
            <a:lvl1pPr algn="ctr">
              <a:defRPr>
                <a:solidFill>
                  <a:prstClr val="white"/>
                </a:solidFill>
                <a:latin typeface="Arial Black" panose="020B0A040201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s-MX" dirty="0"/>
          </a:p>
          <a:p>
            <a:r>
              <a:rPr lang="es-MX" sz="2800" dirty="0"/>
              <a:t>“Sistemas para el cumplimiento de obligaciones de Transparencia”</a:t>
            </a:r>
          </a:p>
          <a:p>
            <a:endParaRPr lang="es-MX" dirty="0"/>
          </a:p>
        </p:txBody>
      </p:sp>
      <p:sp>
        <p:nvSpPr>
          <p:cNvPr id="11" name="Rectángulo 10"/>
          <p:cNvSpPr/>
          <p:nvPr/>
        </p:nvSpPr>
        <p:spPr>
          <a:xfrm>
            <a:off x="4665518" y="5378448"/>
            <a:ext cx="4007427" cy="744681"/>
          </a:xfrm>
          <a:prstGeom prst="rect">
            <a:avLst/>
          </a:prstGeom>
          <a:solidFill>
            <a:srgbClr val="000B22"/>
          </a:solidFill>
          <a:ln>
            <a:solidFill>
              <a:srgbClr val="000B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prstClr val="white"/>
                </a:solidFill>
                <a:latin typeface="Arial Black" panose="020B0A04020102020204" pitchFamily="34" charset="0"/>
              </a:rPr>
              <a:t>Bienvenidos</a:t>
            </a:r>
          </a:p>
        </p:txBody>
      </p:sp>
    </p:spTree>
    <p:extLst>
      <p:ext uri="{BB962C8B-B14F-4D97-AF65-F5344CB8AC3E}">
        <p14:creationId xmlns:p14="http://schemas.microsoft.com/office/powerpoint/2010/main" val="18689819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5927649" y="250338"/>
            <a:ext cx="3216351" cy="710403"/>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052285" y="406029"/>
            <a:ext cx="2998705" cy="399020"/>
          </a:xfrm>
          <a:prstGeom prst="rect">
            <a:avLst/>
          </a:prstGeom>
          <a:noFill/>
        </p:spPr>
        <p:txBody>
          <a:bodyPr wrap="square" rtlCol="0">
            <a:spAutoFit/>
          </a:bodyPr>
          <a:lstStyle/>
          <a:p>
            <a:pPr algn="ctr" defTabSz="676645"/>
            <a:r>
              <a:rPr lang="en-US" sz="1993" dirty="0">
                <a:solidFill>
                  <a:prstClr val="white"/>
                </a:solidFill>
                <a:latin typeface="Arial Black"/>
                <a:cs typeface="Arial Black"/>
              </a:rPr>
              <a:t>CONTENIDO</a:t>
            </a:r>
          </a:p>
        </p:txBody>
      </p:sp>
      <p:sp>
        <p:nvSpPr>
          <p:cNvPr id="2" name="Marcador de número de diapositiva 1"/>
          <p:cNvSpPr>
            <a:spLocks noGrp="1"/>
          </p:cNvSpPr>
          <p:nvPr>
            <p:ph type="sldNum" sz="quarter" idx="12"/>
          </p:nvPr>
        </p:nvSpPr>
        <p:spPr/>
        <p:txBody>
          <a:bodyPr/>
          <a:lstStyle/>
          <a:p>
            <a:fld id="{D8F55B15-47A6-4AD0-991D-66EC9D8959F2}" type="slidenum">
              <a:rPr lang="es-MX" smtClean="0">
                <a:solidFill>
                  <a:prstClr val="black">
                    <a:tint val="75000"/>
                  </a:prstClr>
                </a:solidFill>
              </a:rPr>
              <a:pPr/>
              <a:t>78</a:t>
            </a:fld>
            <a:endParaRPr lang="es-MX">
              <a:solidFill>
                <a:prstClr val="black">
                  <a:tint val="75000"/>
                </a:prstClr>
              </a:solidFill>
            </a:endParaRPr>
          </a:p>
        </p:txBody>
      </p:sp>
      <p:sp>
        <p:nvSpPr>
          <p:cNvPr id="3" name="Rectángulo 2"/>
          <p:cNvSpPr/>
          <p:nvPr/>
        </p:nvSpPr>
        <p:spPr>
          <a:xfrm>
            <a:off x="1467355" y="2023215"/>
            <a:ext cx="6284073" cy="2311082"/>
          </a:xfrm>
          <a:prstGeom prst="rect">
            <a:avLst/>
          </a:prstGeom>
        </p:spPr>
        <p:txBody>
          <a:bodyPr wrap="square">
            <a:spAutoFit/>
          </a:bodyPr>
          <a:lstStyle/>
          <a:p>
            <a:pPr algn="just">
              <a:lnSpc>
                <a:spcPct val="150000"/>
              </a:lnSpc>
              <a:spcBef>
                <a:spcPts val="400"/>
              </a:spcBef>
              <a:spcAft>
                <a:spcPts val="400"/>
              </a:spcAft>
            </a:pPr>
            <a:r>
              <a:rPr lang="es-MX" sz="1600" dirty="0">
                <a:solidFill>
                  <a:prstClr val="black"/>
                </a:solidFill>
                <a:latin typeface="Arial Black" panose="020B0A04020102020204" pitchFamily="34" charset="0"/>
              </a:rPr>
              <a:t>1. Sistema </a:t>
            </a:r>
            <a:r>
              <a:rPr lang="es-MX" sz="1600" dirty="0" err="1">
                <a:solidFill>
                  <a:prstClr val="black"/>
                </a:solidFill>
                <a:latin typeface="Arial Black" panose="020B0A04020102020204" pitchFamily="34" charset="0"/>
              </a:rPr>
              <a:t>Infomex</a:t>
            </a:r>
            <a:endParaRPr lang="es-MX" sz="1600" dirty="0">
              <a:solidFill>
                <a:schemeClr val="accent5"/>
              </a:solidFill>
              <a:latin typeface="Arial Black" panose="020B0A04020102020204" pitchFamily="34" charset="0"/>
            </a:endParaRPr>
          </a:p>
          <a:p>
            <a:pPr algn="just">
              <a:lnSpc>
                <a:spcPct val="150000"/>
              </a:lnSpc>
              <a:spcBef>
                <a:spcPts val="400"/>
              </a:spcBef>
              <a:spcAft>
                <a:spcPts val="400"/>
              </a:spcAft>
            </a:pPr>
            <a:r>
              <a:rPr lang="es-MX" sz="1600" dirty="0">
                <a:solidFill>
                  <a:prstClr val="black"/>
                </a:solidFill>
                <a:latin typeface="Arial Black" panose="020B0A04020102020204" pitchFamily="34" charset="0"/>
              </a:rPr>
              <a:t>2. Plataforma Nacional de Transparencia</a:t>
            </a:r>
          </a:p>
          <a:p>
            <a:pPr algn="just">
              <a:lnSpc>
                <a:spcPct val="150000"/>
              </a:lnSpc>
              <a:spcBef>
                <a:spcPts val="400"/>
              </a:spcBef>
              <a:spcAft>
                <a:spcPts val="400"/>
              </a:spcAft>
            </a:pPr>
            <a:r>
              <a:rPr lang="es-MX" sz="1600" dirty="0">
                <a:solidFill>
                  <a:prstClr val="black"/>
                </a:solidFill>
                <a:latin typeface="Arial Black" panose="020B0A04020102020204" pitchFamily="34" charset="0"/>
              </a:rPr>
              <a:t>3. Intranet de Comunicación con Sujetos Obligados</a:t>
            </a:r>
          </a:p>
          <a:p>
            <a:pPr algn="just">
              <a:lnSpc>
                <a:spcPct val="150000"/>
              </a:lnSpc>
              <a:spcBef>
                <a:spcPts val="400"/>
              </a:spcBef>
              <a:spcAft>
                <a:spcPts val="400"/>
              </a:spcAft>
            </a:pPr>
            <a:r>
              <a:rPr lang="es-MX" sz="1600" dirty="0">
                <a:solidFill>
                  <a:prstClr val="black"/>
                </a:solidFill>
                <a:latin typeface="Arial Black" panose="020B0A04020102020204" pitchFamily="34" charset="0"/>
              </a:rPr>
              <a:t>4. Intranet de Soporte Técnico</a:t>
            </a:r>
          </a:p>
          <a:p>
            <a:pPr algn="just">
              <a:lnSpc>
                <a:spcPct val="150000"/>
              </a:lnSpc>
              <a:spcBef>
                <a:spcPts val="400"/>
              </a:spcBef>
              <a:spcAft>
                <a:spcPts val="400"/>
              </a:spcAft>
            </a:pPr>
            <a:endParaRPr lang="es-MX" sz="1600" dirty="0">
              <a:solidFill>
                <a:prstClr val="black"/>
              </a:solidFill>
              <a:latin typeface="Arial Black" panose="020B0A04020102020204" pitchFamily="34" charset="0"/>
            </a:endParaRPr>
          </a:p>
        </p:txBody>
      </p:sp>
    </p:spTree>
    <p:extLst>
      <p:ext uri="{BB962C8B-B14F-4D97-AF65-F5344CB8AC3E}">
        <p14:creationId xmlns:p14="http://schemas.microsoft.com/office/powerpoint/2010/main" val="3145789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8F55B15-47A6-4AD0-991D-66EC9D8959F2}" type="slidenum">
              <a:rPr lang="es-MX" smtClean="0">
                <a:solidFill>
                  <a:prstClr val="black">
                    <a:tint val="75000"/>
                  </a:prstClr>
                </a:solidFill>
              </a:rPr>
              <a:pPr/>
              <a:t>79</a:t>
            </a:fld>
            <a:endParaRPr lang="es-MX">
              <a:solidFill>
                <a:prstClr val="black">
                  <a:tint val="75000"/>
                </a:prstClr>
              </a:solidFill>
            </a:endParaRPr>
          </a:p>
        </p:txBody>
      </p:sp>
      <p:sp>
        <p:nvSpPr>
          <p:cNvPr id="5" name="Rectángulo 4"/>
          <p:cNvSpPr/>
          <p:nvPr/>
        </p:nvSpPr>
        <p:spPr>
          <a:xfrm>
            <a:off x="1057776" y="3410125"/>
            <a:ext cx="7377545" cy="1715030"/>
          </a:xfrm>
          <a:prstGeom prst="rect">
            <a:avLst/>
          </a:prstGeom>
          <a:solidFill>
            <a:srgbClr val="000B22"/>
          </a:solidFill>
          <a:ln>
            <a:solidFill>
              <a:srgbClr val="000B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sp>
        <p:nvSpPr>
          <p:cNvPr id="6" name="CuadroTexto 5"/>
          <p:cNvSpPr txBox="1"/>
          <p:nvPr/>
        </p:nvSpPr>
        <p:spPr>
          <a:xfrm>
            <a:off x="504158" y="3480872"/>
            <a:ext cx="8484780" cy="1354217"/>
          </a:xfrm>
          <a:prstGeom prst="rect">
            <a:avLst/>
          </a:prstGeom>
          <a:noFill/>
        </p:spPr>
        <p:txBody>
          <a:bodyPr wrap="square" rtlCol="0">
            <a:spAutoFit/>
          </a:bodyPr>
          <a:lstStyle/>
          <a:p>
            <a:pPr algn="ctr"/>
            <a:endParaRPr lang="es-MX" sz="3200" dirty="0">
              <a:solidFill>
                <a:prstClr val="white"/>
              </a:solidFill>
              <a:latin typeface="Arial Black" panose="020B0A04020102020204" pitchFamily="34" charset="0"/>
            </a:endParaRPr>
          </a:p>
          <a:p>
            <a:pPr algn="ctr"/>
            <a:r>
              <a:rPr lang="es-MX" sz="3200" dirty="0">
                <a:solidFill>
                  <a:prstClr val="white"/>
                </a:solidFill>
                <a:latin typeface="Arial Black" panose="020B0A04020102020204" pitchFamily="34" charset="0"/>
              </a:rPr>
              <a:t>INFOMEX</a:t>
            </a:r>
          </a:p>
          <a:p>
            <a:pPr algn="ctr"/>
            <a:endParaRPr lang="es-MX" dirty="0">
              <a:solidFill>
                <a:prstClr val="black"/>
              </a:solidFill>
              <a:latin typeface="Arial Black" panose="020B0A04020102020204" pitchFamily="34" charset="0"/>
            </a:endParaRPr>
          </a:p>
        </p:txBody>
      </p:sp>
      <p:pic>
        <p:nvPicPr>
          <p:cNvPr id="7" name="Picture 2" descr="Resultado de imagen para infomex">
            <a:extLst>
              <a:ext uri="{FF2B5EF4-FFF2-40B4-BE49-F238E27FC236}">
                <a16:creationId xmlns="" xmlns:a16="http://schemas.microsoft.com/office/drawing/2014/main" id="{6451AED7-4A5F-4E26-AB3C-A1F3B62AF64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4549" y="1462966"/>
            <a:ext cx="1574902" cy="1567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358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5927649" y="250338"/>
            <a:ext cx="3216351" cy="710403"/>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052285" y="406029"/>
            <a:ext cx="2998705" cy="399020"/>
          </a:xfrm>
          <a:prstGeom prst="rect">
            <a:avLst/>
          </a:prstGeom>
          <a:noFill/>
        </p:spPr>
        <p:txBody>
          <a:bodyPr wrap="square" rtlCol="0">
            <a:spAutoFit/>
          </a:bodyPr>
          <a:lstStyle/>
          <a:p>
            <a:pPr algn="ctr" defTabSz="676645"/>
            <a:r>
              <a:rPr lang="en-US" sz="1993" dirty="0">
                <a:solidFill>
                  <a:prstClr val="white"/>
                </a:solidFill>
                <a:latin typeface="Arial Black"/>
                <a:cs typeface="Arial Black"/>
              </a:rPr>
              <a:t>CONTENIDO</a:t>
            </a:r>
          </a:p>
        </p:txBody>
      </p:sp>
      <p:sp>
        <p:nvSpPr>
          <p:cNvPr id="2" name="Marcador de número de diapositiva 1"/>
          <p:cNvSpPr>
            <a:spLocks noGrp="1"/>
          </p:cNvSpPr>
          <p:nvPr>
            <p:ph type="sldNum" sz="quarter" idx="12"/>
          </p:nvPr>
        </p:nvSpPr>
        <p:spPr/>
        <p:txBody>
          <a:bodyPr/>
          <a:lstStyle/>
          <a:p>
            <a:fld id="{D8F55B15-47A6-4AD0-991D-66EC9D8959F2}" type="slidenum">
              <a:rPr lang="es-MX" smtClean="0">
                <a:solidFill>
                  <a:prstClr val="black">
                    <a:tint val="75000"/>
                  </a:prstClr>
                </a:solidFill>
              </a:rPr>
              <a:pPr/>
              <a:t>8</a:t>
            </a:fld>
            <a:endParaRPr lang="es-MX">
              <a:solidFill>
                <a:prstClr val="black">
                  <a:tint val="75000"/>
                </a:prstClr>
              </a:solidFill>
            </a:endParaRPr>
          </a:p>
        </p:txBody>
      </p:sp>
      <p:sp>
        <p:nvSpPr>
          <p:cNvPr id="3" name="Rectángulo 2"/>
          <p:cNvSpPr/>
          <p:nvPr/>
        </p:nvSpPr>
        <p:spPr>
          <a:xfrm>
            <a:off x="1328058" y="1025634"/>
            <a:ext cx="7426778" cy="5832366"/>
          </a:xfrm>
          <a:prstGeom prst="rect">
            <a:avLst/>
          </a:prstGeom>
        </p:spPr>
        <p:txBody>
          <a:bodyPr wrap="square">
            <a:spAutoFit/>
          </a:bodyPr>
          <a:lstStyle/>
          <a:p>
            <a:pPr marL="342900" indent="-342900" algn="just">
              <a:spcBef>
                <a:spcPts val="600"/>
              </a:spcBef>
              <a:spcAft>
                <a:spcPts val="400"/>
              </a:spcAft>
              <a:buAutoNum type="arabicPeriod"/>
            </a:pPr>
            <a:r>
              <a:rPr lang="es-MX" sz="1200" dirty="0">
                <a:solidFill>
                  <a:srgbClr val="0070C0"/>
                </a:solidFill>
                <a:latin typeface="Arial Black" panose="020B0A04020102020204" pitchFamily="34" charset="0"/>
              </a:rPr>
              <a:t>Contexto</a:t>
            </a:r>
            <a:endParaRPr lang="es-MX" sz="1200" dirty="0">
              <a:solidFill>
                <a:schemeClr val="accent5"/>
              </a:solidFill>
              <a:latin typeface="Arial Black" panose="020B0A04020102020204" pitchFamily="34" charset="0"/>
            </a:endParaRPr>
          </a:p>
          <a:p>
            <a:pPr algn="just">
              <a:spcBef>
                <a:spcPts val="600"/>
              </a:spcBef>
              <a:spcAft>
                <a:spcPts val="400"/>
              </a:spcAft>
            </a:pPr>
            <a:r>
              <a:rPr lang="es-MX" sz="1200" dirty="0">
                <a:solidFill>
                  <a:schemeClr val="accent5"/>
                </a:solidFill>
                <a:latin typeface="Arial Black" panose="020B0A04020102020204" pitchFamily="34" charset="0"/>
              </a:rPr>
              <a:t>	</a:t>
            </a:r>
            <a:r>
              <a:rPr lang="es-MX" sz="1200" dirty="0">
                <a:latin typeface="Arial Black" panose="020B0A04020102020204" pitchFamily="34" charset="0"/>
              </a:rPr>
              <a:t>a) Evolución del marco Normativo</a:t>
            </a:r>
          </a:p>
          <a:p>
            <a:pPr algn="just">
              <a:spcBef>
                <a:spcPts val="600"/>
              </a:spcBef>
              <a:spcAft>
                <a:spcPts val="400"/>
              </a:spcAft>
            </a:pPr>
            <a:r>
              <a:rPr lang="es-MX" sz="1200" dirty="0">
                <a:latin typeface="Arial Black" panose="020B0A04020102020204" pitchFamily="34" charset="0"/>
              </a:rPr>
              <a:t>	</a:t>
            </a:r>
            <a:r>
              <a:rPr lang="es-MX" sz="1200" dirty="0">
                <a:solidFill>
                  <a:srgbClr val="00B050"/>
                </a:solidFill>
                <a:latin typeface="Arial Black" panose="020B0A04020102020204" pitchFamily="34" charset="0"/>
              </a:rPr>
              <a:t>b) Comparativo armonización </a:t>
            </a:r>
          </a:p>
          <a:p>
            <a:pPr algn="just">
              <a:spcBef>
                <a:spcPts val="600"/>
              </a:spcBef>
              <a:spcAft>
                <a:spcPts val="400"/>
              </a:spcAft>
            </a:pPr>
            <a:r>
              <a:rPr lang="es-MX" sz="1200" dirty="0">
                <a:latin typeface="Arial Black" panose="020B0A04020102020204" pitchFamily="34" charset="0"/>
              </a:rPr>
              <a:t>	c) Responsables</a:t>
            </a:r>
          </a:p>
          <a:p>
            <a:pPr marL="1543050" lvl="3" indent="-171450" algn="just">
              <a:spcBef>
                <a:spcPts val="600"/>
              </a:spcBef>
              <a:spcAft>
                <a:spcPts val="400"/>
              </a:spcAft>
              <a:buFont typeface="Arial" panose="020B0604020202020204" pitchFamily="34" charset="0"/>
              <a:buChar char="•"/>
            </a:pPr>
            <a:r>
              <a:rPr lang="es-MX" sz="1200" dirty="0">
                <a:latin typeface="Arial Black" panose="020B0A04020102020204" pitchFamily="34" charset="0"/>
              </a:rPr>
              <a:t>Area Administrativa</a:t>
            </a:r>
          </a:p>
          <a:p>
            <a:pPr marL="1543050" lvl="3" indent="-171450" algn="just">
              <a:spcBef>
                <a:spcPts val="600"/>
              </a:spcBef>
              <a:spcAft>
                <a:spcPts val="400"/>
              </a:spcAft>
              <a:buFont typeface="Arial" panose="020B0604020202020204" pitchFamily="34" charset="0"/>
              <a:buChar char="•"/>
            </a:pPr>
            <a:r>
              <a:rPr lang="es-MX" sz="1200" dirty="0">
                <a:latin typeface="Arial Black" panose="020B0A04020102020204" pitchFamily="34" charset="0"/>
              </a:rPr>
              <a:t>Unidad de Transparencia</a:t>
            </a:r>
          </a:p>
          <a:p>
            <a:pPr marL="1543050" lvl="3" indent="-171450" algn="just">
              <a:spcBef>
                <a:spcPts val="600"/>
              </a:spcBef>
              <a:spcAft>
                <a:spcPts val="400"/>
              </a:spcAft>
              <a:buFont typeface="Arial" panose="020B0604020202020204" pitchFamily="34" charset="0"/>
              <a:buChar char="•"/>
            </a:pPr>
            <a:r>
              <a:rPr lang="es-MX" sz="1200" dirty="0">
                <a:latin typeface="Arial Black" panose="020B0A04020102020204" pitchFamily="34" charset="0"/>
              </a:rPr>
              <a:t>Comité de Transparencia</a:t>
            </a:r>
          </a:p>
          <a:p>
            <a:pPr algn="just">
              <a:spcBef>
                <a:spcPts val="600"/>
              </a:spcBef>
              <a:spcAft>
                <a:spcPts val="400"/>
              </a:spcAft>
            </a:pPr>
            <a:r>
              <a:rPr lang="es-MX" sz="1200" dirty="0">
                <a:solidFill>
                  <a:prstClr val="black"/>
                </a:solidFill>
                <a:latin typeface="Arial Black" panose="020B0A04020102020204" pitchFamily="34" charset="0"/>
              </a:rPr>
              <a:t>2. Obligaciones de Transparencia</a:t>
            </a:r>
          </a:p>
          <a:p>
            <a:pPr algn="just">
              <a:spcBef>
                <a:spcPts val="600"/>
              </a:spcBef>
              <a:spcAft>
                <a:spcPts val="400"/>
              </a:spcAft>
            </a:pPr>
            <a:r>
              <a:rPr lang="es-MX" sz="1200" dirty="0">
                <a:solidFill>
                  <a:prstClr val="black"/>
                </a:solidFill>
                <a:latin typeface="Arial Black" panose="020B0A04020102020204" pitchFamily="34" charset="0"/>
              </a:rPr>
              <a:t>	a) Tabla de aplicabilidad</a:t>
            </a:r>
          </a:p>
          <a:p>
            <a:pPr algn="just">
              <a:spcBef>
                <a:spcPts val="600"/>
              </a:spcBef>
              <a:spcAft>
                <a:spcPts val="400"/>
              </a:spcAft>
            </a:pPr>
            <a:r>
              <a:rPr lang="es-MX" sz="1200" dirty="0">
                <a:solidFill>
                  <a:prstClr val="black"/>
                </a:solidFill>
                <a:latin typeface="Arial Black" panose="020B0A04020102020204" pitchFamily="34" charset="0"/>
              </a:rPr>
              <a:t>	b) Tabla de actualización y conservación de la Información</a:t>
            </a:r>
          </a:p>
          <a:p>
            <a:pPr algn="just">
              <a:spcBef>
                <a:spcPts val="600"/>
              </a:spcBef>
              <a:spcAft>
                <a:spcPts val="400"/>
              </a:spcAft>
            </a:pPr>
            <a:r>
              <a:rPr lang="es-MX" sz="1200" dirty="0">
                <a:solidFill>
                  <a:prstClr val="black"/>
                </a:solidFill>
                <a:latin typeface="Arial Black" panose="020B0A04020102020204" pitchFamily="34" charset="0"/>
              </a:rPr>
              <a:t>	c) Obligaciones Comunes</a:t>
            </a:r>
          </a:p>
          <a:p>
            <a:pPr algn="just">
              <a:spcBef>
                <a:spcPts val="600"/>
              </a:spcBef>
              <a:spcAft>
                <a:spcPts val="400"/>
              </a:spcAft>
            </a:pPr>
            <a:r>
              <a:rPr lang="es-MX" sz="1200" dirty="0">
                <a:solidFill>
                  <a:prstClr val="black"/>
                </a:solidFill>
                <a:latin typeface="Arial Black" panose="020B0A04020102020204" pitchFamily="34" charset="0"/>
              </a:rPr>
              <a:t>	d) Obligaciones Especificas</a:t>
            </a:r>
          </a:p>
          <a:p>
            <a:pPr algn="just">
              <a:spcBef>
                <a:spcPts val="400"/>
              </a:spcBef>
              <a:spcAft>
                <a:spcPts val="400"/>
              </a:spcAft>
            </a:pPr>
            <a:r>
              <a:rPr lang="es-MX" sz="1200" dirty="0">
                <a:latin typeface="Arial Black" panose="020B0A04020102020204" pitchFamily="34" charset="0"/>
              </a:rPr>
              <a:t>3. Lineamientos Técnicos Generales</a:t>
            </a:r>
          </a:p>
          <a:p>
            <a:pPr algn="just">
              <a:spcBef>
                <a:spcPts val="400"/>
              </a:spcBef>
              <a:spcAft>
                <a:spcPts val="400"/>
              </a:spcAft>
            </a:pPr>
            <a:r>
              <a:rPr lang="es-MX" sz="1200" dirty="0">
                <a:latin typeface="Arial Black" panose="020B0A04020102020204" pitchFamily="34" charset="0"/>
              </a:rPr>
              <a:t>	a) Estructura</a:t>
            </a:r>
          </a:p>
          <a:p>
            <a:pPr algn="just">
              <a:spcBef>
                <a:spcPts val="400"/>
              </a:spcBef>
              <a:spcAft>
                <a:spcPts val="400"/>
              </a:spcAft>
            </a:pPr>
            <a:r>
              <a:rPr lang="es-MX" sz="1200" dirty="0">
                <a:latin typeface="Arial Black" panose="020B0A04020102020204" pitchFamily="34" charset="0"/>
              </a:rPr>
              <a:t>	b) Contenido </a:t>
            </a:r>
            <a:endParaRPr lang="es-MX" sz="1200" dirty="0">
              <a:solidFill>
                <a:prstClr val="black"/>
              </a:solidFill>
              <a:latin typeface="Arial Black" panose="020B0A04020102020204" pitchFamily="34" charset="0"/>
            </a:endParaRPr>
          </a:p>
          <a:p>
            <a:pPr algn="just">
              <a:spcBef>
                <a:spcPts val="600"/>
              </a:spcBef>
              <a:spcAft>
                <a:spcPts val="400"/>
              </a:spcAft>
            </a:pPr>
            <a:r>
              <a:rPr lang="es-MX" sz="1200" dirty="0">
                <a:solidFill>
                  <a:prstClr val="black"/>
                </a:solidFill>
                <a:latin typeface="Arial Black" panose="020B0A04020102020204" pitchFamily="34" charset="0"/>
              </a:rPr>
              <a:t>4. Aplicaciones Tecnológicas para cumplimiento y soporte  materia de transparencia</a:t>
            </a:r>
          </a:p>
          <a:p>
            <a:pPr algn="just">
              <a:spcBef>
                <a:spcPts val="600"/>
              </a:spcBef>
              <a:spcAft>
                <a:spcPts val="400"/>
              </a:spcAft>
            </a:pPr>
            <a:r>
              <a:rPr lang="es-MX" sz="1200" dirty="0">
                <a:solidFill>
                  <a:prstClr val="black"/>
                </a:solidFill>
                <a:latin typeface="Arial Black" panose="020B0A04020102020204" pitchFamily="34" charset="0"/>
              </a:rPr>
              <a:t>	a) PNT</a:t>
            </a:r>
          </a:p>
          <a:p>
            <a:pPr algn="just">
              <a:spcBef>
                <a:spcPts val="600"/>
              </a:spcBef>
              <a:spcAft>
                <a:spcPts val="400"/>
              </a:spcAft>
            </a:pPr>
            <a:r>
              <a:rPr lang="es-MX" sz="1200" dirty="0">
                <a:solidFill>
                  <a:prstClr val="black"/>
                </a:solidFill>
                <a:latin typeface="Arial Black" panose="020B0A04020102020204" pitchFamily="34" charset="0"/>
              </a:rPr>
              <a:t>	b) Infomex</a:t>
            </a:r>
          </a:p>
          <a:p>
            <a:pPr algn="just">
              <a:spcBef>
                <a:spcPts val="600"/>
              </a:spcBef>
              <a:spcAft>
                <a:spcPts val="400"/>
              </a:spcAft>
            </a:pPr>
            <a:r>
              <a:rPr lang="es-MX" sz="1200" dirty="0">
                <a:solidFill>
                  <a:prstClr val="black"/>
                </a:solidFill>
                <a:latin typeface="Arial Black" panose="020B0A04020102020204" pitchFamily="34" charset="0"/>
              </a:rPr>
              <a:t>	c) INTRANET</a:t>
            </a:r>
          </a:p>
        </p:txBody>
      </p:sp>
    </p:spTree>
    <p:extLst>
      <p:ext uri="{BB962C8B-B14F-4D97-AF65-F5344CB8AC3E}">
        <p14:creationId xmlns:p14="http://schemas.microsoft.com/office/powerpoint/2010/main" val="764742747"/>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5927649" y="250338"/>
            <a:ext cx="3216351" cy="710403"/>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036471" y="406037"/>
            <a:ext cx="2998705" cy="399020"/>
          </a:xfrm>
          <a:prstGeom prst="rect">
            <a:avLst/>
          </a:prstGeom>
          <a:noFill/>
        </p:spPr>
        <p:txBody>
          <a:bodyPr wrap="square" rtlCol="0">
            <a:spAutoFit/>
          </a:bodyPr>
          <a:lstStyle/>
          <a:p>
            <a:pPr algn="ctr" defTabSz="676645"/>
            <a:r>
              <a:rPr lang="es-MX" sz="1993" dirty="0">
                <a:solidFill>
                  <a:prstClr val="white"/>
                </a:solidFill>
                <a:latin typeface="Arial Black"/>
                <a:cs typeface="Arial Black"/>
              </a:rPr>
              <a:t>Sistema </a:t>
            </a:r>
            <a:r>
              <a:rPr lang="es-MX" sz="1993" dirty="0" err="1">
                <a:solidFill>
                  <a:prstClr val="white"/>
                </a:solidFill>
                <a:latin typeface="Arial Black"/>
                <a:cs typeface="Arial Black"/>
              </a:rPr>
              <a:t>Infomex</a:t>
            </a:r>
            <a:endParaRPr lang="en-US" sz="1993" dirty="0">
              <a:solidFill>
                <a:prstClr val="white"/>
              </a:solidFill>
              <a:latin typeface="Arial Black"/>
              <a:cs typeface="Arial Black"/>
            </a:endParaRPr>
          </a:p>
        </p:txBody>
      </p:sp>
      <p:sp>
        <p:nvSpPr>
          <p:cNvPr id="39" name="Rectángulo 38">
            <a:extLst>
              <a:ext uri="{FF2B5EF4-FFF2-40B4-BE49-F238E27FC236}">
                <a16:creationId xmlns="" xmlns:a16="http://schemas.microsoft.com/office/drawing/2014/main" id="{59D68305-42D6-4DBF-8DF6-E58884F161E5}"/>
              </a:ext>
            </a:extLst>
          </p:cNvPr>
          <p:cNvSpPr/>
          <p:nvPr/>
        </p:nvSpPr>
        <p:spPr>
          <a:xfrm>
            <a:off x="436228" y="1033313"/>
            <a:ext cx="8506436" cy="5366597"/>
          </a:xfrm>
          <a:prstGeom prst="rect">
            <a:avLst/>
          </a:prstGeom>
        </p:spPr>
        <p:txBody>
          <a:bodyPr wrap="square">
            <a:spAutoFit/>
          </a:bodyPr>
          <a:lstStyle/>
          <a:p>
            <a:pPr algn="just">
              <a:lnSpc>
                <a:spcPct val="150000"/>
              </a:lnSpc>
              <a:spcBef>
                <a:spcPts val="400"/>
              </a:spcBef>
              <a:spcAft>
                <a:spcPts val="400"/>
              </a:spcAft>
            </a:pPr>
            <a:r>
              <a:rPr lang="es-MX" sz="1600" b="1" dirty="0">
                <a:solidFill>
                  <a:prstClr val="black"/>
                </a:solidFill>
                <a:latin typeface="Arial" panose="020B0604020202020204" pitchFamily="34" charset="0"/>
                <a:cs typeface="Arial" panose="020B0604020202020204" pitchFamily="34" charset="0"/>
              </a:rPr>
              <a:t>Finalidad: </a:t>
            </a:r>
            <a:r>
              <a:rPr lang="es-MX" sz="1600" dirty="0">
                <a:solidFill>
                  <a:prstClr val="black"/>
                </a:solidFill>
                <a:latin typeface="Arial" panose="020B0604020202020204" pitchFamily="34" charset="0"/>
                <a:cs typeface="Arial" panose="020B0604020202020204" pitchFamily="34" charset="0"/>
              </a:rPr>
              <a:t>Es el sistema por medio del cual los Sujetos Obligados dan seguimiento y respuesta  a las Solicitudes de Acceso a la Información generadas por los ciudadanos desde el mismo sistema </a:t>
            </a:r>
            <a:r>
              <a:rPr lang="es-MX" sz="1600" dirty="0" err="1">
                <a:solidFill>
                  <a:prstClr val="black"/>
                </a:solidFill>
                <a:latin typeface="Arial" panose="020B0604020202020204" pitchFamily="34" charset="0"/>
                <a:cs typeface="Arial" panose="020B0604020202020204" pitchFamily="34" charset="0"/>
              </a:rPr>
              <a:t>Infomex</a:t>
            </a:r>
            <a:r>
              <a:rPr lang="es-MX" sz="1600" dirty="0">
                <a:solidFill>
                  <a:prstClr val="black"/>
                </a:solidFill>
                <a:latin typeface="Arial" panose="020B0604020202020204" pitchFamily="34" charset="0"/>
                <a:cs typeface="Arial" panose="020B0604020202020204" pitchFamily="34" charset="0"/>
              </a:rPr>
              <a:t> o desde la Plataforma Nacional de Transparencia (PNT) de acuerdo a lo establecido en el Título séptimo, Cap. I de la LTAIPEP.</a:t>
            </a:r>
          </a:p>
          <a:p>
            <a:pPr marL="342900" indent="-342900" algn="just">
              <a:lnSpc>
                <a:spcPct val="150000"/>
              </a:lnSpc>
              <a:spcBef>
                <a:spcPts val="400"/>
              </a:spcBef>
              <a:spcAft>
                <a:spcPts val="400"/>
              </a:spcAft>
              <a:buFont typeface="+mj-lt"/>
              <a:buAutoNum type="arabicPeriod"/>
            </a:pPr>
            <a:r>
              <a:rPr lang="es-MX" sz="1400" dirty="0">
                <a:solidFill>
                  <a:prstClr val="black"/>
                </a:solidFill>
                <a:latin typeface="Arial" panose="020B0604020202020204" pitchFamily="34" charset="0"/>
                <a:cs typeface="Arial" panose="020B0604020202020204" pitchFamily="34" charset="0"/>
              </a:rPr>
              <a:t>Origen Gobierno Federal (2003)</a:t>
            </a:r>
          </a:p>
          <a:p>
            <a:pPr marL="342900" indent="-342900" algn="just">
              <a:lnSpc>
                <a:spcPct val="150000"/>
              </a:lnSpc>
              <a:spcBef>
                <a:spcPts val="400"/>
              </a:spcBef>
              <a:spcAft>
                <a:spcPts val="400"/>
              </a:spcAft>
              <a:buFont typeface="+mj-lt"/>
              <a:buAutoNum type="arabicPeriod"/>
            </a:pPr>
            <a:r>
              <a:rPr lang="es-MX" sz="1400" dirty="0">
                <a:solidFill>
                  <a:prstClr val="black"/>
                </a:solidFill>
                <a:latin typeface="Arial" panose="020B0604020202020204" pitchFamily="34" charset="0"/>
                <a:cs typeface="Arial" panose="020B0604020202020204" pitchFamily="34" charset="0"/>
              </a:rPr>
              <a:t>Aplicación en Puebla a partir de octubre de 2010</a:t>
            </a:r>
          </a:p>
          <a:p>
            <a:pPr marL="742950" lvl="1" indent="-285750" algn="just">
              <a:lnSpc>
                <a:spcPct val="150000"/>
              </a:lnSpc>
              <a:spcBef>
                <a:spcPts val="400"/>
              </a:spcBef>
              <a:spcAft>
                <a:spcPts val="400"/>
              </a:spcAft>
              <a:buFont typeface="Arial" panose="020B0604020202020204" pitchFamily="34" charset="0"/>
              <a:buChar char="•"/>
            </a:pPr>
            <a:r>
              <a:rPr lang="es-MX" sz="1400" dirty="0">
                <a:solidFill>
                  <a:prstClr val="black"/>
                </a:solidFill>
                <a:latin typeface="Arial" panose="020B0604020202020204" pitchFamily="34" charset="0"/>
                <a:cs typeface="Arial" panose="020B0604020202020204" pitchFamily="34" charset="0"/>
              </a:rPr>
              <a:t>Gobierno del Estado de Puebla</a:t>
            </a:r>
          </a:p>
          <a:p>
            <a:pPr marL="742950" lvl="1" indent="-285750" algn="just">
              <a:lnSpc>
                <a:spcPct val="150000"/>
              </a:lnSpc>
              <a:spcBef>
                <a:spcPts val="400"/>
              </a:spcBef>
              <a:spcAft>
                <a:spcPts val="400"/>
              </a:spcAft>
              <a:buFont typeface="Arial" panose="020B0604020202020204" pitchFamily="34" charset="0"/>
              <a:buChar char="•"/>
            </a:pPr>
            <a:r>
              <a:rPr lang="es-MX" sz="1400" dirty="0">
                <a:solidFill>
                  <a:prstClr val="black"/>
                </a:solidFill>
                <a:latin typeface="Arial" panose="020B0604020202020204" pitchFamily="34" charset="0"/>
                <a:cs typeface="Arial" panose="020B0604020202020204" pitchFamily="34" charset="0"/>
              </a:rPr>
              <a:t>Ayuntamiento de Puebla</a:t>
            </a:r>
          </a:p>
          <a:p>
            <a:pPr marL="342900" indent="-342900" algn="just">
              <a:lnSpc>
                <a:spcPct val="150000"/>
              </a:lnSpc>
              <a:spcBef>
                <a:spcPts val="400"/>
              </a:spcBef>
              <a:spcAft>
                <a:spcPts val="400"/>
              </a:spcAft>
              <a:buFont typeface="+mj-lt"/>
              <a:buAutoNum type="arabicPeriod"/>
            </a:pPr>
            <a:r>
              <a:rPr lang="es-MX" sz="1400" dirty="0">
                <a:solidFill>
                  <a:prstClr val="black"/>
                </a:solidFill>
                <a:latin typeface="Arial" panose="020B0604020202020204" pitchFamily="34" charset="0"/>
                <a:cs typeface="Arial" panose="020B0604020202020204" pitchFamily="34" charset="0"/>
              </a:rPr>
              <a:t>Aplicación a la totalidad de Sujetos Obligados (noviembre de 2017 a febrero de 2018)</a:t>
            </a:r>
          </a:p>
          <a:p>
            <a:pPr marL="342900" indent="-342900" algn="just">
              <a:lnSpc>
                <a:spcPct val="150000"/>
              </a:lnSpc>
              <a:spcBef>
                <a:spcPts val="400"/>
              </a:spcBef>
              <a:spcAft>
                <a:spcPts val="400"/>
              </a:spcAft>
              <a:buFont typeface="+mj-lt"/>
              <a:buAutoNum type="arabicPeriod"/>
            </a:pPr>
            <a:r>
              <a:rPr lang="es-MX" sz="1400" dirty="0">
                <a:solidFill>
                  <a:prstClr val="black"/>
                </a:solidFill>
                <a:latin typeface="Arial" panose="020B0604020202020204" pitchFamily="34" charset="0"/>
                <a:cs typeface="Arial" panose="020B0604020202020204" pitchFamily="34" charset="0"/>
              </a:rPr>
              <a:t>Entrega de usuario y contraseña por medio de cédula de entrega (Titular del SO o Titular UT)</a:t>
            </a:r>
          </a:p>
          <a:p>
            <a:pPr marL="342900" indent="-342900" algn="just">
              <a:lnSpc>
                <a:spcPct val="150000"/>
              </a:lnSpc>
              <a:spcBef>
                <a:spcPts val="400"/>
              </a:spcBef>
              <a:spcAft>
                <a:spcPts val="400"/>
              </a:spcAft>
              <a:buFont typeface="+mj-lt"/>
              <a:buAutoNum type="arabicPeriod"/>
            </a:pPr>
            <a:r>
              <a:rPr lang="es-MX" sz="1400" dirty="0">
                <a:solidFill>
                  <a:prstClr val="black"/>
                </a:solidFill>
                <a:latin typeface="Arial" panose="020B0604020202020204" pitchFamily="34" charset="0"/>
                <a:cs typeface="Arial" panose="020B0604020202020204" pitchFamily="34" charset="0"/>
              </a:rPr>
              <a:t>Seguimiento diario.</a:t>
            </a:r>
          </a:p>
          <a:p>
            <a:pPr marL="342900" indent="-342900" algn="just">
              <a:lnSpc>
                <a:spcPct val="150000"/>
              </a:lnSpc>
              <a:spcBef>
                <a:spcPts val="400"/>
              </a:spcBef>
              <a:spcAft>
                <a:spcPts val="400"/>
              </a:spcAft>
              <a:buFont typeface="+mj-lt"/>
              <a:buAutoNum type="arabicPeriod"/>
            </a:pPr>
            <a:r>
              <a:rPr lang="es-MX" sz="1400" dirty="0">
                <a:solidFill>
                  <a:prstClr val="black"/>
                </a:solidFill>
                <a:latin typeface="Arial" panose="020B0604020202020204" pitchFamily="34" charset="0"/>
                <a:cs typeface="Arial" panose="020B0604020202020204" pitchFamily="34" charset="0"/>
              </a:rPr>
              <a:t>Todos los Sujetos Obligados deben tener un enlace desde su portal a </a:t>
            </a:r>
            <a:r>
              <a:rPr lang="es-MX" sz="1400" dirty="0" err="1">
                <a:solidFill>
                  <a:prstClr val="black"/>
                </a:solidFill>
                <a:latin typeface="Arial" panose="020B0604020202020204" pitchFamily="34" charset="0"/>
                <a:cs typeface="Arial" panose="020B0604020202020204" pitchFamily="34" charset="0"/>
              </a:rPr>
              <a:t>Infomex</a:t>
            </a:r>
            <a:r>
              <a:rPr lang="es-MX" sz="1400" dirty="0">
                <a:solidFill>
                  <a:prstClr val="black"/>
                </a:solidFill>
                <a:latin typeface="Arial" panose="020B0604020202020204" pitchFamily="34" charset="0"/>
                <a:cs typeface="Arial" panose="020B0604020202020204" pitchFamily="34" charset="0"/>
              </a:rPr>
              <a:t>.</a:t>
            </a:r>
          </a:p>
          <a:p>
            <a:pPr marL="342900" indent="-342900" algn="just">
              <a:lnSpc>
                <a:spcPct val="150000"/>
              </a:lnSpc>
              <a:spcBef>
                <a:spcPts val="400"/>
              </a:spcBef>
              <a:spcAft>
                <a:spcPts val="400"/>
              </a:spcAft>
              <a:buFont typeface="+mj-lt"/>
              <a:buAutoNum type="arabicPeriod"/>
            </a:pPr>
            <a:r>
              <a:rPr lang="es-MX" sz="1400" dirty="0">
                <a:solidFill>
                  <a:prstClr val="black"/>
                </a:solidFill>
                <a:latin typeface="Arial" panose="020B0604020202020204" pitchFamily="34" charset="0"/>
                <a:cs typeface="Arial" panose="020B0604020202020204" pitchFamily="34" charset="0"/>
              </a:rPr>
              <a:t>Capturar las solicitudes que ingresan por otros medios</a:t>
            </a:r>
            <a:endParaRPr lang="es-MX" sz="1400" dirty="0">
              <a:solidFill>
                <a:prstClr val="black"/>
              </a:solidFill>
              <a:latin typeface="Arial Black" panose="020B0A04020102020204" pitchFamily="34" charset="0"/>
              <a:cs typeface="Arial" panose="020B0604020202020204" pitchFamily="34" charset="0"/>
            </a:endParaRPr>
          </a:p>
        </p:txBody>
      </p:sp>
      <p:pic>
        <p:nvPicPr>
          <p:cNvPr id="1026" name="Picture 2" descr="Resultado de imagen para infomex">
            <a:extLst>
              <a:ext uri="{FF2B5EF4-FFF2-40B4-BE49-F238E27FC236}">
                <a16:creationId xmlns="" xmlns:a16="http://schemas.microsoft.com/office/drawing/2014/main" id="{CD163CC8-80C3-4BC7-90FF-0767E8D35DF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731" y="187839"/>
            <a:ext cx="895393" cy="891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9581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5927649" y="250338"/>
            <a:ext cx="3216351" cy="710403"/>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036471" y="406037"/>
            <a:ext cx="2998705" cy="399020"/>
          </a:xfrm>
          <a:prstGeom prst="rect">
            <a:avLst/>
          </a:prstGeom>
          <a:noFill/>
        </p:spPr>
        <p:txBody>
          <a:bodyPr wrap="square" rtlCol="0">
            <a:spAutoFit/>
          </a:bodyPr>
          <a:lstStyle/>
          <a:p>
            <a:pPr algn="ctr" defTabSz="676645"/>
            <a:r>
              <a:rPr lang="es-MX" sz="1993" dirty="0">
                <a:solidFill>
                  <a:prstClr val="white"/>
                </a:solidFill>
                <a:latin typeface="Arial Black"/>
                <a:cs typeface="Arial Black"/>
              </a:rPr>
              <a:t>Sistema </a:t>
            </a:r>
            <a:r>
              <a:rPr lang="es-MX" sz="1993" dirty="0" err="1">
                <a:solidFill>
                  <a:prstClr val="white"/>
                </a:solidFill>
                <a:latin typeface="Arial Black"/>
                <a:cs typeface="Arial Black"/>
              </a:rPr>
              <a:t>Infomex</a:t>
            </a:r>
            <a:endParaRPr lang="en-US" sz="1993" dirty="0">
              <a:solidFill>
                <a:prstClr val="white"/>
              </a:solidFill>
              <a:latin typeface="Arial Black"/>
              <a:cs typeface="Arial Black"/>
            </a:endParaRPr>
          </a:p>
        </p:txBody>
      </p:sp>
      <p:sp>
        <p:nvSpPr>
          <p:cNvPr id="39" name="Rectángulo 38">
            <a:extLst>
              <a:ext uri="{FF2B5EF4-FFF2-40B4-BE49-F238E27FC236}">
                <a16:creationId xmlns="" xmlns:a16="http://schemas.microsoft.com/office/drawing/2014/main" id="{59D68305-42D6-4DBF-8DF6-E58884F161E5}"/>
              </a:ext>
            </a:extLst>
          </p:cNvPr>
          <p:cNvSpPr/>
          <p:nvPr/>
        </p:nvSpPr>
        <p:spPr>
          <a:xfrm>
            <a:off x="436228" y="1033313"/>
            <a:ext cx="8506436" cy="416011"/>
          </a:xfrm>
          <a:prstGeom prst="rect">
            <a:avLst/>
          </a:prstGeom>
        </p:spPr>
        <p:txBody>
          <a:bodyPr wrap="square">
            <a:spAutoFit/>
          </a:bodyPr>
          <a:lstStyle/>
          <a:p>
            <a:pPr algn="just">
              <a:lnSpc>
                <a:spcPct val="150000"/>
              </a:lnSpc>
              <a:spcBef>
                <a:spcPts val="400"/>
              </a:spcBef>
              <a:spcAft>
                <a:spcPts val="400"/>
              </a:spcAft>
            </a:pPr>
            <a:r>
              <a:rPr lang="es-MX" sz="1600" b="1" dirty="0">
                <a:solidFill>
                  <a:prstClr val="black"/>
                </a:solidFill>
                <a:latin typeface="Arial" panose="020B0604020202020204" pitchFamily="34" charset="0"/>
                <a:cs typeface="Arial" panose="020B0604020202020204" pitchFamily="34" charset="0"/>
              </a:rPr>
              <a:t>Esquema del proceso </a:t>
            </a:r>
            <a:r>
              <a:rPr lang="es-MX" sz="1600" b="1" dirty="0" err="1">
                <a:solidFill>
                  <a:prstClr val="black"/>
                </a:solidFill>
                <a:latin typeface="Arial" panose="020B0604020202020204" pitchFamily="34" charset="0"/>
                <a:cs typeface="Arial" panose="020B0604020202020204" pitchFamily="34" charset="0"/>
              </a:rPr>
              <a:t>Infomex</a:t>
            </a:r>
            <a:r>
              <a:rPr lang="es-MX" sz="1600" b="1" dirty="0">
                <a:solidFill>
                  <a:prstClr val="black"/>
                </a:solidFill>
                <a:latin typeface="Arial" panose="020B0604020202020204" pitchFamily="34" charset="0"/>
                <a:cs typeface="Arial" panose="020B0604020202020204" pitchFamily="34" charset="0"/>
              </a:rPr>
              <a:t>: Solicitudes de Acceso a la Información</a:t>
            </a:r>
            <a:endParaRPr lang="es-MX" sz="1400" dirty="0">
              <a:solidFill>
                <a:prstClr val="black"/>
              </a:solidFill>
              <a:latin typeface="Arial" panose="020B0604020202020204" pitchFamily="34" charset="0"/>
              <a:cs typeface="Arial" panose="020B0604020202020204" pitchFamily="34" charset="0"/>
            </a:endParaRPr>
          </a:p>
        </p:txBody>
      </p:sp>
      <p:pic>
        <p:nvPicPr>
          <p:cNvPr id="1026" name="Picture 2" descr="Resultado de imagen para infomex">
            <a:extLst>
              <a:ext uri="{FF2B5EF4-FFF2-40B4-BE49-F238E27FC236}">
                <a16:creationId xmlns="" xmlns:a16="http://schemas.microsoft.com/office/drawing/2014/main" id="{CD163CC8-80C3-4BC7-90FF-0767E8D35DF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731" y="187839"/>
            <a:ext cx="895393" cy="891413"/>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 xmlns:a16="http://schemas.microsoft.com/office/drawing/2014/main" id="{0448E1D6-555F-433D-AE8F-4BC746C014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228" y="1440509"/>
            <a:ext cx="8338340" cy="5263208"/>
          </a:xfrm>
          <a:prstGeom prst="rect">
            <a:avLst/>
          </a:prstGeom>
        </p:spPr>
      </p:pic>
    </p:spTree>
    <p:extLst>
      <p:ext uri="{BB962C8B-B14F-4D97-AF65-F5344CB8AC3E}">
        <p14:creationId xmlns:p14="http://schemas.microsoft.com/office/powerpoint/2010/main" val="33183346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5927649" y="250338"/>
            <a:ext cx="3216351" cy="710403"/>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036471" y="406037"/>
            <a:ext cx="2998705" cy="399020"/>
          </a:xfrm>
          <a:prstGeom prst="rect">
            <a:avLst/>
          </a:prstGeom>
          <a:noFill/>
        </p:spPr>
        <p:txBody>
          <a:bodyPr wrap="square" rtlCol="0">
            <a:spAutoFit/>
          </a:bodyPr>
          <a:lstStyle/>
          <a:p>
            <a:pPr algn="ctr" defTabSz="676645"/>
            <a:r>
              <a:rPr lang="es-MX" sz="1993" dirty="0">
                <a:solidFill>
                  <a:prstClr val="white"/>
                </a:solidFill>
                <a:latin typeface="Arial Black"/>
                <a:cs typeface="Arial Black"/>
              </a:rPr>
              <a:t>Sistema </a:t>
            </a:r>
            <a:r>
              <a:rPr lang="es-MX" sz="1993" dirty="0" err="1">
                <a:solidFill>
                  <a:prstClr val="white"/>
                </a:solidFill>
                <a:latin typeface="Arial Black"/>
                <a:cs typeface="Arial Black"/>
              </a:rPr>
              <a:t>Infomex</a:t>
            </a:r>
            <a:endParaRPr lang="en-US" sz="1993" dirty="0">
              <a:solidFill>
                <a:prstClr val="white"/>
              </a:solidFill>
              <a:latin typeface="Arial Black"/>
              <a:cs typeface="Arial Black"/>
            </a:endParaRPr>
          </a:p>
        </p:txBody>
      </p:sp>
      <p:sp>
        <p:nvSpPr>
          <p:cNvPr id="39" name="Rectángulo 38">
            <a:extLst>
              <a:ext uri="{FF2B5EF4-FFF2-40B4-BE49-F238E27FC236}">
                <a16:creationId xmlns="" xmlns:a16="http://schemas.microsoft.com/office/drawing/2014/main" id="{59D68305-42D6-4DBF-8DF6-E58884F161E5}"/>
              </a:ext>
            </a:extLst>
          </p:cNvPr>
          <p:cNvSpPr/>
          <p:nvPr/>
        </p:nvSpPr>
        <p:spPr>
          <a:xfrm>
            <a:off x="436228" y="1033313"/>
            <a:ext cx="8506436" cy="416011"/>
          </a:xfrm>
          <a:prstGeom prst="rect">
            <a:avLst/>
          </a:prstGeom>
        </p:spPr>
        <p:txBody>
          <a:bodyPr wrap="square">
            <a:spAutoFit/>
          </a:bodyPr>
          <a:lstStyle/>
          <a:p>
            <a:pPr algn="just">
              <a:lnSpc>
                <a:spcPct val="150000"/>
              </a:lnSpc>
              <a:spcBef>
                <a:spcPts val="400"/>
              </a:spcBef>
              <a:spcAft>
                <a:spcPts val="400"/>
              </a:spcAft>
            </a:pPr>
            <a:r>
              <a:rPr lang="es-MX" sz="1600" b="1" dirty="0">
                <a:solidFill>
                  <a:prstClr val="black"/>
                </a:solidFill>
                <a:latin typeface="Arial" panose="020B0604020202020204" pitchFamily="34" charset="0"/>
                <a:cs typeface="Arial" panose="020B0604020202020204" pitchFamily="34" charset="0"/>
              </a:rPr>
              <a:t>Esquema del proceso </a:t>
            </a:r>
            <a:r>
              <a:rPr lang="es-MX" sz="1600" b="1" dirty="0" err="1">
                <a:solidFill>
                  <a:prstClr val="black"/>
                </a:solidFill>
                <a:latin typeface="Arial" panose="020B0604020202020204" pitchFamily="34" charset="0"/>
                <a:cs typeface="Arial" panose="020B0604020202020204" pitchFamily="34" charset="0"/>
              </a:rPr>
              <a:t>Infomex</a:t>
            </a:r>
            <a:r>
              <a:rPr lang="es-MX" sz="1600" b="1" dirty="0">
                <a:solidFill>
                  <a:prstClr val="black"/>
                </a:solidFill>
                <a:latin typeface="Arial" panose="020B0604020202020204" pitchFamily="34" charset="0"/>
                <a:cs typeface="Arial" panose="020B0604020202020204" pitchFamily="34" charset="0"/>
              </a:rPr>
              <a:t>: Solicitudes de Acceso a la Información</a:t>
            </a:r>
            <a:endParaRPr lang="es-MX" sz="1400" dirty="0">
              <a:solidFill>
                <a:prstClr val="black"/>
              </a:solidFill>
              <a:latin typeface="Arial" panose="020B0604020202020204" pitchFamily="34" charset="0"/>
              <a:cs typeface="Arial" panose="020B0604020202020204" pitchFamily="34" charset="0"/>
            </a:endParaRPr>
          </a:p>
        </p:txBody>
      </p:sp>
      <p:pic>
        <p:nvPicPr>
          <p:cNvPr id="1026" name="Picture 2" descr="Resultado de imagen para infomex">
            <a:extLst>
              <a:ext uri="{FF2B5EF4-FFF2-40B4-BE49-F238E27FC236}">
                <a16:creationId xmlns="" xmlns:a16="http://schemas.microsoft.com/office/drawing/2014/main" id="{CD163CC8-80C3-4BC7-90FF-0767E8D35DF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731" y="187839"/>
            <a:ext cx="895393" cy="891413"/>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 xmlns:a16="http://schemas.microsoft.com/office/drawing/2014/main" id="{A296E237-9D96-449C-A4AE-4EFEC75806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066" y="1486448"/>
            <a:ext cx="7239699" cy="5295772"/>
          </a:xfrm>
          <a:prstGeom prst="rect">
            <a:avLst/>
          </a:prstGeom>
        </p:spPr>
      </p:pic>
    </p:spTree>
    <p:extLst>
      <p:ext uri="{BB962C8B-B14F-4D97-AF65-F5344CB8AC3E}">
        <p14:creationId xmlns:p14="http://schemas.microsoft.com/office/powerpoint/2010/main" val="31421314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5927649" y="250338"/>
            <a:ext cx="3216351" cy="710403"/>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036471" y="406037"/>
            <a:ext cx="2998705" cy="399020"/>
          </a:xfrm>
          <a:prstGeom prst="rect">
            <a:avLst/>
          </a:prstGeom>
          <a:noFill/>
        </p:spPr>
        <p:txBody>
          <a:bodyPr wrap="square" rtlCol="0">
            <a:spAutoFit/>
          </a:bodyPr>
          <a:lstStyle/>
          <a:p>
            <a:pPr algn="ctr" defTabSz="676645"/>
            <a:r>
              <a:rPr lang="es-MX" sz="1993" dirty="0">
                <a:solidFill>
                  <a:prstClr val="white"/>
                </a:solidFill>
                <a:latin typeface="Arial Black"/>
                <a:cs typeface="Arial Black"/>
              </a:rPr>
              <a:t>Sistema </a:t>
            </a:r>
            <a:r>
              <a:rPr lang="es-MX" sz="1993" dirty="0" err="1">
                <a:solidFill>
                  <a:prstClr val="white"/>
                </a:solidFill>
                <a:latin typeface="Arial Black"/>
                <a:cs typeface="Arial Black"/>
              </a:rPr>
              <a:t>Infomex</a:t>
            </a:r>
            <a:endParaRPr lang="en-US" sz="1993" dirty="0">
              <a:solidFill>
                <a:prstClr val="white"/>
              </a:solidFill>
              <a:latin typeface="Arial Black"/>
              <a:cs typeface="Arial Black"/>
            </a:endParaRPr>
          </a:p>
        </p:txBody>
      </p:sp>
      <p:sp>
        <p:nvSpPr>
          <p:cNvPr id="39" name="Rectángulo 38">
            <a:extLst>
              <a:ext uri="{FF2B5EF4-FFF2-40B4-BE49-F238E27FC236}">
                <a16:creationId xmlns="" xmlns:a16="http://schemas.microsoft.com/office/drawing/2014/main" id="{59D68305-42D6-4DBF-8DF6-E58884F161E5}"/>
              </a:ext>
            </a:extLst>
          </p:cNvPr>
          <p:cNvSpPr/>
          <p:nvPr/>
        </p:nvSpPr>
        <p:spPr>
          <a:xfrm>
            <a:off x="436228" y="1033313"/>
            <a:ext cx="8506436" cy="416011"/>
          </a:xfrm>
          <a:prstGeom prst="rect">
            <a:avLst/>
          </a:prstGeom>
        </p:spPr>
        <p:txBody>
          <a:bodyPr wrap="square">
            <a:spAutoFit/>
          </a:bodyPr>
          <a:lstStyle/>
          <a:p>
            <a:pPr algn="just">
              <a:lnSpc>
                <a:spcPct val="150000"/>
              </a:lnSpc>
              <a:spcBef>
                <a:spcPts val="400"/>
              </a:spcBef>
              <a:spcAft>
                <a:spcPts val="400"/>
              </a:spcAft>
            </a:pPr>
            <a:r>
              <a:rPr lang="es-MX" sz="1600" b="1" dirty="0">
                <a:solidFill>
                  <a:prstClr val="black"/>
                </a:solidFill>
                <a:latin typeface="Arial" panose="020B0604020202020204" pitchFamily="34" charset="0"/>
                <a:cs typeface="Arial" panose="020B0604020202020204" pitchFamily="34" charset="0"/>
              </a:rPr>
              <a:t>URL o dirección electrónica del Sistema </a:t>
            </a:r>
            <a:r>
              <a:rPr lang="es-MX" sz="1600" b="1" dirty="0" err="1">
                <a:solidFill>
                  <a:prstClr val="black"/>
                </a:solidFill>
                <a:latin typeface="Arial" panose="020B0604020202020204" pitchFamily="34" charset="0"/>
                <a:cs typeface="Arial" panose="020B0604020202020204" pitchFamily="34" charset="0"/>
              </a:rPr>
              <a:t>Infomex</a:t>
            </a:r>
            <a:r>
              <a:rPr lang="es-MX" sz="1400" b="1" dirty="0">
                <a:solidFill>
                  <a:prstClr val="black"/>
                </a:solidFill>
                <a:latin typeface="Arial" panose="020B0604020202020204" pitchFamily="34" charset="0"/>
                <a:cs typeface="Arial" panose="020B0604020202020204" pitchFamily="34" charset="0"/>
              </a:rPr>
              <a:t>: </a:t>
            </a:r>
            <a:r>
              <a:rPr lang="es-MX" sz="1600" dirty="0">
                <a:solidFill>
                  <a:prstClr val="black"/>
                </a:solidFill>
                <a:latin typeface="Arial" panose="020B0604020202020204" pitchFamily="34" charset="0"/>
                <a:cs typeface="Arial" panose="020B0604020202020204" pitchFamily="34" charset="0"/>
              </a:rPr>
              <a:t>https://puebla.infomex.org.mx</a:t>
            </a:r>
          </a:p>
        </p:txBody>
      </p:sp>
      <p:pic>
        <p:nvPicPr>
          <p:cNvPr id="1026" name="Picture 2" descr="Resultado de imagen para infomex">
            <a:extLst>
              <a:ext uri="{FF2B5EF4-FFF2-40B4-BE49-F238E27FC236}">
                <a16:creationId xmlns="" xmlns:a16="http://schemas.microsoft.com/office/drawing/2014/main" id="{CD163CC8-80C3-4BC7-90FF-0767E8D35D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731" y="187839"/>
            <a:ext cx="895393" cy="8914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Objeto 9">
            <a:extLst>
              <a:ext uri="{FF2B5EF4-FFF2-40B4-BE49-F238E27FC236}">
                <a16:creationId xmlns="" xmlns:a16="http://schemas.microsoft.com/office/drawing/2014/main" id="{CE2B2786-9613-42ED-B548-240ABACB9512}"/>
              </a:ext>
            </a:extLst>
          </p:cNvPr>
          <p:cNvGraphicFramePr>
            <a:graphicFrameLocks noChangeAspect="1"/>
          </p:cNvGraphicFramePr>
          <p:nvPr>
            <p:extLst/>
          </p:nvPr>
        </p:nvGraphicFramePr>
        <p:xfrm>
          <a:off x="251670" y="1571931"/>
          <a:ext cx="8623882" cy="5115360"/>
        </p:xfrm>
        <a:graphic>
          <a:graphicData uri="http://schemas.openxmlformats.org/presentationml/2006/ole">
            <mc:AlternateContent xmlns:mc="http://schemas.openxmlformats.org/markup-compatibility/2006">
              <mc:Choice xmlns:v="urn:schemas-microsoft-com:vml" Requires="v">
                <p:oleObj spid="_x0000_s4103" name="Image" r:id="rId4" imgW="5989320" imgH="3552120" progId="Photoshop.Image.13">
                  <p:embed/>
                </p:oleObj>
              </mc:Choice>
              <mc:Fallback>
                <p:oleObj name="Image" r:id="rId4" imgW="5989320" imgH="3552120" progId="Photoshop.Image.13">
                  <p:embed/>
                  <p:pic>
                    <p:nvPicPr>
                      <p:cNvPr id="0" name=""/>
                      <p:cNvPicPr/>
                      <p:nvPr/>
                    </p:nvPicPr>
                    <p:blipFill>
                      <a:blip r:embed="rId5"/>
                      <a:stretch>
                        <a:fillRect/>
                      </a:stretch>
                    </p:blipFill>
                    <p:spPr>
                      <a:xfrm>
                        <a:off x="251670" y="1571931"/>
                        <a:ext cx="8623882" cy="5115360"/>
                      </a:xfrm>
                      <a:prstGeom prst="rect">
                        <a:avLst/>
                      </a:prstGeom>
                    </p:spPr>
                  </p:pic>
                </p:oleObj>
              </mc:Fallback>
            </mc:AlternateContent>
          </a:graphicData>
        </a:graphic>
      </p:graphicFrame>
    </p:spTree>
    <p:extLst>
      <p:ext uri="{BB962C8B-B14F-4D97-AF65-F5344CB8AC3E}">
        <p14:creationId xmlns:p14="http://schemas.microsoft.com/office/powerpoint/2010/main" val="20500150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5927649" y="250338"/>
            <a:ext cx="3216351" cy="710403"/>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036471" y="406037"/>
            <a:ext cx="2998705" cy="399020"/>
          </a:xfrm>
          <a:prstGeom prst="rect">
            <a:avLst/>
          </a:prstGeom>
          <a:noFill/>
        </p:spPr>
        <p:txBody>
          <a:bodyPr wrap="square" rtlCol="0">
            <a:spAutoFit/>
          </a:bodyPr>
          <a:lstStyle/>
          <a:p>
            <a:pPr algn="ctr" defTabSz="676645"/>
            <a:r>
              <a:rPr lang="es-MX" sz="1993" dirty="0">
                <a:solidFill>
                  <a:prstClr val="white"/>
                </a:solidFill>
                <a:latin typeface="Arial Black"/>
                <a:cs typeface="Arial Black"/>
              </a:rPr>
              <a:t>Sistema </a:t>
            </a:r>
            <a:r>
              <a:rPr lang="es-MX" sz="1993" dirty="0" err="1">
                <a:solidFill>
                  <a:prstClr val="white"/>
                </a:solidFill>
                <a:latin typeface="Arial Black"/>
                <a:cs typeface="Arial Black"/>
              </a:rPr>
              <a:t>Infomex</a:t>
            </a:r>
            <a:endParaRPr lang="en-US" sz="1993" dirty="0">
              <a:solidFill>
                <a:prstClr val="white"/>
              </a:solidFill>
              <a:latin typeface="Arial Black"/>
              <a:cs typeface="Arial Black"/>
            </a:endParaRPr>
          </a:p>
        </p:txBody>
      </p:sp>
      <p:sp>
        <p:nvSpPr>
          <p:cNvPr id="39" name="Rectángulo 38">
            <a:extLst>
              <a:ext uri="{FF2B5EF4-FFF2-40B4-BE49-F238E27FC236}">
                <a16:creationId xmlns="" xmlns:a16="http://schemas.microsoft.com/office/drawing/2014/main" id="{59D68305-42D6-4DBF-8DF6-E58884F161E5}"/>
              </a:ext>
            </a:extLst>
          </p:cNvPr>
          <p:cNvSpPr/>
          <p:nvPr/>
        </p:nvSpPr>
        <p:spPr>
          <a:xfrm>
            <a:off x="436228" y="1033313"/>
            <a:ext cx="8506436" cy="416011"/>
          </a:xfrm>
          <a:prstGeom prst="rect">
            <a:avLst/>
          </a:prstGeom>
        </p:spPr>
        <p:txBody>
          <a:bodyPr wrap="square">
            <a:spAutoFit/>
          </a:bodyPr>
          <a:lstStyle/>
          <a:p>
            <a:pPr algn="just">
              <a:lnSpc>
                <a:spcPct val="150000"/>
              </a:lnSpc>
              <a:spcBef>
                <a:spcPts val="400"/>
              </a:spcBef>
              <a:spcAft>
                <a:spcPts val="400"/>
              </a:spcAft>
            </a:pPr>
            <a:r>
              <a:rPr lang="es-MX" sz="1600" b="1" dirty="0">
                <a:solidFill>
                  <a:prstClr val="black"/>
                </a:solidFill>
                <a:latin typeface="Arial" panose="020B0604020202020204" pitchFamily="34" charset="0"/>
                <a:cs typeface="Arial" panose="020B0604020202020204" pitchFamily="34" charset="0"/>
              </a:rPr>
              <a:t>Página de inicio</a:t>
            </a:r>
            <a:endParaRPr lang="es-MX" sz="1600" dirty="0">
              <a:solidFill>
                <a:prstClr val="black"/>
              </a:solidFill>
              <a:latin typeface="Arial" panose="020B0604020202020204" pitchFamily="34" charset="0"/>
              <a:cs typeface="Arial" panose="020B0604020202020204" pitchFamily="34" charset="0"/>
            </a:endParaRPr>
          </a:p>
        </p:txBody>
      </p:sp>
      <p:pic>
        <p:nvPicPr>
          <p:cNvPr id="1026" name="Picture 2" descr="Resultado de imagen para infomex">
            <a:extLst>
              <a:ext uri="{FF2B5EF4-FFF2-40B4-BE49-F238E27FC236}">
                <a16:creationId xmlns="" xmlns:a16="http://schemas.microsoft.com/office/drawing/2014/main" id="{CD163CC8-80C3-4BC7-90FF-0767E8D35DF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731" y="187839"/>
            <a:ext cx="895393" cy="891413"/>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 xmlns:a16="http://schemas.microsoft.com/office/drawing/2014/main" id="{0AAFB2F5-D0FE-421F-852F-85835C1F75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163" y="1568887"/>
            <a:ext cx="8415943" cy="4991747"/>
          </a:xfrm>
          <a:prstGeom prst="rect">
            <a:avLst/>
          </a:prstGeom>
        </p:spPr>
      </p:pic>
      <p:sp>
        <p:nvSpPr>
          <p:cNvPr id="9" name="Rectángulo 8">
            <a:extLst>
              <a:ext uri="{FF2B5EF4-FFF2-40B4-BE49-F238E27FC236}">
                <a16:creationId xmlns="" xmlns:a16="http://schemas.microsoft.com/office/drawing/2014/main" id="{770D14BD-299F-43F9-B117-C724D1430473}"/>
              </a:ext>
            </a:extLst>
          </p:cNvPr>
          <p:cNvSpPr/>
          <p:nvPr/>
        </p:nvSpPr>
        <p:spPr>
          <a:xfrm>
            <a:off x="1291905" y="3171039"/>
            <a:ext cx="1367405" cy="310392"/>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1587834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8B9BD824-9972-4397-8C37-2CEA1AE3A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63" y="1568887"/>
            <a:ext cx="8415943" cy="4991746"/>
          </a:xfrm>
          <a:prstGeom prst="rect">
            <a:avLst/>
          </a:prstGeom>
        </p:spPr>
      </p:pic>
      <p:grpSp>
        <p:nvGrpSpPr>
          <p:cNvPr id="4" name="Grupo 3"/>
          <p:cNvGrpSpPr/>
          <p:nvPr/>
        </p:nvGrpSpPr>
        <p:grpSpPr>
          <a:xfrm>
            <a:off x="5927649" y="250338"/>
            <a:ext cx="3216351" cy="710403"/>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036471" y="406037"/>
            <a:ext cx="2998705" cy="399020"/>
          </a:xfrm>
          <a:prstGeom prst="rect">
            <a:avLst/>
          </a:prstGeom>
          <a:noFill/>
        </p:spPr>
        <p:txBody>
          <a:bodyPr wrap="square" rtlCol="0">
            <a:spAutoFit/>
          </a:bodyPr>
          <a:lstStyle/>
          <a:p>
            <a:pPr algn="ctr" defTabSz="676645"/>
            <a:r>
              <a:rPr lang="es-MX" sz="1993" dirty="0">
                <a:solidFill>
                  <a:prstClr val="white"/>
                </a:solidFill>
                <a:latin typeface="Arial Black"/>
                <a:cs typeface="Arial Black"/>
              </a:rPr>
              <a:t>Sistema </a:t>
            </a:r>
            <a:r>
              <a:rPr lang="es-MX" sz="1993" dirty="0" err="1">
                <a:solidFill>
                  <a:prstClr val="white"/>
                </a:solidFill>
                <a:latin typeface="Arial Black"/>
                <a:cs typeface="Arial Black"/>
              </a:rPr>
              <a:t>Infomex</a:t>
            </a:r>
            <a:endParaRPr lang="en-US" sz="1993" dirty="0">
              <a:solidFill>
                <a:prstClr val="white"/>
              </a:solidFill>
              <a:latin typeface="Arial Black"/>
              <a:cs typeface="Arial Black"/>
            </a:endParaRPr>
          </a:p>
        </p:txBody>
      </p:sp>
      <p:sp>
        <p:nvSpPr>
          <p:cNvPr id="39" name="Rectángulo 38">
            <a:extLst>
              <a:ext uri="{FF2B5EF4-FFF2-40B4-BE49-F238E27FC236}">
                <a16:creationId xmlns="" xmlns:a16="http://schemas.microsoft.com/office/drawing/2014/main" id="{59D68305-42D6-4DBF-8DF6-E58884F161E5}"/>
              </a:ext>
            </a:extLst>
          </p:cNvPr>
          <p:cNvSpPr/>
          <p:nvPr/>
        </p:nvSpPr>
        <p:spPr>
          <a:xfrm>
            <a:off x="436228" y="1033313"/>
            <a:ext cx="8506436" cy="416011"/>
          </a:xfrm>
          <a:prstGeom prst="rect">
            <a:avLst/>
          </a:prstGeom>
        </p:spPr>
        <p:txBody>
          <a:bodyPr wrap="square">
            <a:spAutoFit/>
          </a:bodyPr>
          <a:lstStyle/>
          <a:p>
            <a:pPr algn="just">
              <a:lnSpc>
                <a:spcPct val="150000"/>
              </a:lnSpc>
              <a:spcBef>
                <a:spcPts val="400"/>
              </a:spcBef>
              <a:spcAft>
                <a:spcPts val="400"/>
              </a:spcAft>
            </a:pPr>
            <a:r>
              <a:rPr lang="es-MX" sz="1600" b="1" dirty="0">
                <a:solidFill>
                  <a:prstClr val="black"/>
                </a:solidFill>
                <a:latin typeface="Arial" panose="020B0604020202020204" pitchFamily="34" charset="0"/>
                <a:cs typeface="Arial" panose="020B0604020202020204" pitchFamily="34" charset="0"/>
              </a:rPr>
              <a:t>Mis solicitudes</a:t>
            </a:r>
            <a:endParaRPr lang="es-MX" sz="1600" dirty="0">
              <a:solidFill>
                <a:prstClr val="black"/>
              </a:solidFill>
              <a:latin typeface="Arial" panose="020B0604020202020204" pitchFamily="34" charset="0"/>
              <a:cs typeface="Arial" panose="020B0604020202020204" pitchFamily="34" charset="0"/>
            </a:endParaRPr>
          </a:p>
        </p:txBody>
      </p:sp>
      <p:pic>
        <p:nvPicPr>
          <p:cNvPr id="1026" name="Picture 2" descr="Resultado de imagen para infomex">
            <a:extLst>
              <a:ext uri="{FF2B5EF4-FFF2-40B4-BE49-F238E27FC236}">
                <a16:creationId xmlns="" xmlns:a16="http://schemas.microsoft.com/office/drawing/2014/main" id="{CD163CC8-80C3-4BC7-90FF-0767E8D35D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731" y="187839"/>
            <a:ext cx="895393" cy="891413"/>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 xmlns:a16="http://schemas.microsoft.com/office/drawing/2014/main" id="{770D14BD-299F-43F9-B117-C724D1430473}"/>
              </a:ext>
            </a:extLst>
          </p:cNvPr>
          <p:cNvSpPr/>
          <p:nvPr/>
        </p:nvSpPr>
        <p:spPr>
          <a:xfrm>
            <a:off x="1291905" y="3363985"/>
            <a:ext cx="1367405" cy="117446"/>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11" name="Conector recto de flecha 10">
            <a:extLst>
              <a:ext uri="{FF2B5EF4-FFF2-40B4-BE49-F238E27FC236}">
                <a16:creationId xmlns="" xmlns:a16="http://schemas.microsoft.com/office/drawing/2014/main" id="{577156D1-E88C-49A9-A085-32833EB85D5B}"/>
              </a:ext>
            </a:extLst>
          </p:cNvPr>
          <p:cNvCxnSpPr/>
          <p:nvPr/>
        </p:nvCxnSpPr>
        <p:spPr>
          <a:xfrm flipV="1">
            <a:off x="2734811" y="4689447"/>
            <a:ext cx="813732" cy="8137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 xmlns:a16="http://schemas.microsoft.com/office/drawing/2014/main" id="{AE46DCA8-EA33-4046-A188-7B06F71BCC47}"/>
              </a:ext>
            </a:extLst>
          </p:cNvPr>
          <p:cNvSpPr txBox="1"/>
          <p:nvPr/>
        </p:nvSpPr>
        <p:spPr>
          <a:xfrm>
            <a:off x="2072389" y="5339408"/>
            <a:ext cx="835485" cy="461665"/>
          </a:xfrm>
          <a:prstGeom prst="rect">
            <a:avLst/>
          </a:prstGeom>
          <a:noFill/>
        </p:spPr>
        <p:txBody>
          <a:bodyPr wrap="none" rtlCol="0">
            <a:spAutoFit/>
          </a:bodyPr>
          <a:lstStyle/>
          <a:p>
            <a:r>
              <a:rPr lang="es-MX" sz="1200" dirty="0"/>
              <a:t>Registro</a:t>
            </a:r>
          </a:p>
          <a:p>
            <a:r>
              <a:rPr lang="es-MX" sz="1200" dirty="0"/>
              <a:t>Caducidad</a:t>
            </a:r>
          </a:p>
        </p:txBody>
      </p:sp>
      <p:cxnSp>
        <p:nvCxnSpPr>
          <p:cNvPr id="15" name="Conector recto de flecha 14">
            <a:extLst>
              <a:ext uri="{FF2B5EF4-FFF2-40B4-BE49-F238E27FC236}">
                <a16:creationId xmlns="" xmlns:a16="http://schemas.microsoft.com/office/drawing/2014/main" id="{C5D38D81-7E22-4F97-908F-DAC76070DFB8}"/>
              </a:ext>
            </a:extLst>
          </p:cNvPr>
          <p:cNvCxnSpPr>
            <a:cxnSpLocks/>
          </p:cNvCxnSpPr>
          <p:nvPr/>
        </p:nvCxnSpPr>
        <p:spPr>
          <a:xfrm flipH="1" flipV="1">
            <a:off x="3793222" y="3631993"/>
            <a:ext cx="756912" cy="23241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CuadroTexto 16">
            <a:extLst>
              <a:ext uri="{FF2B5EF4-FFF2-40B4-BE49-F238E27FC236}">
                <a16:creationId xmlns="" xmlns:a16="http://schemas.microsoft.com/office/drawing/2014/main" id="{167A96F2-4B03-48F6-9812-B66A256A75CA}"/>
              </a:ext>
            </a:extLst>
          </p:cNvPr>
          <p:cNvSpPr txBox="1"/>
          <p:nvPr/>
        </p:nvSpPr>
        <p:spPr>
          <a:xfrm>
            <a:off x="4132391" y="5956183"/>
            <a:ext cx="1424814" cy="461665"/>
          </a:xfrm>
          <a:prstGeom prst="rect">
            <a:avLst/>
          </a:prstGeom>
          <a:noFill/>
        </p:spPr>
        <p:txBody>
          <a:bodyPr wrap="none" rtlCol="0">
            <a:spAutoFit/>
          </a:bodyPr>
          <a:lstStyle/>
          <a:p>
            <a:r>
              <a:rPr lang="es-MX" sz="1200" dirty="0"/>
              <a:t>Información pública</a:t>
            </a:r>
          </a:p>
          <a:p>
            <a:r>
              <a:rPr lang="es-MX" sz="1200" dirty="0"/>
              <a:t>Datos Personales</a:t>
            </a:r>
          </a:p>
        </p:txBody>
      </p:sp>
      <p:sp>
        <p:nvSpPr>
          <p:cNvPr id="14" name="Elipse 13">
            <a:extLst>
              <a:ext uri="{FF2B5EF4-FFF2-40B4-BE49-F238E27FC236}">
                <a16:creationId xmlns="" xmlns:a16="http://schemas.microsoft.com/office/drawing/2014/main" id="{39525533-600D-4D32-A973-4BEB35BF5AF5}"/>
              </a:ext>
            </a:extLst>
          </p:cNvPr>
          <p:cNvSpPr/>
          <p:nvPr/>
        </p:nvSpPr>
        <p:spPr>
          <a:xfrm>
            <a:off x="5889663" y="3518741"/>
            <a:ext cx="243281" cy="243281"/>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CuadroTexto 15">
            <a:extLst>
              <a:ext uri="{FF2B5EF4-FFF2-40B4-BE49-F238E27FC236}">
                <a16:creationId xmlns="" xmlns:a16="http://schemas.microsoft.com/office/drawing/2014/main" id="{515EFE56-2C4E-48FB-913A-B4F81D8793FB}"/>
              </a:ext>
            </a:extLst>
          </p:cNvPr>
          <p:cNvSpPr txBox="1"/>
          <p:nvPr/>
        </p:nvSpPr>
        <p:spPr>
          <a:xfrm>
            <a:off x="3307950" y="3392690"/>
            <a:ext cx="301686" cy="369332"/>
          </a:xfrm>
          <a:prstGeom prst="rect">
            <a:avLst/>
          </a:prstGeom>
          <a:noFill/>
        </p:spPr>
        <p:txBody>
          <a:bodyPr wrap="none" rtlCol="0">
            <a:spAutoFit/>
          </a:bodyPr>
          <a:lstStyle/>
          <a:p>
            <a:r>
              <a:rPr lang="es-MX" b="1" dirty="0">
                <a:solidFill>
                  <a:srgbClr val="00B050"/>
                </a:solidFill>
              </a:rPr>
              <a:t>1</a:t>
            </a:r>
          </a:p>
        </p:txBody>
      </p:sp>
      <p:sp>
        <p:nvSpPr>
          <p:cNvPr id="21" name="CuadroTexto 20">
            <a:extLst>
              <a:ext uri="{FF2B5EF4-FFF2-40B4-BE49-F238E27FC236}">
                <a16:creationId xmlns="" xmlns:a16="http://schemas.microsoft.com/office/drawing/2014/main" id="{7DD93F8E-B585-40E0-AD8E-CB3B30565B2D}"/>
              </a:ext>
            </a:extLst>
          </p:cNvPr>
          <p:cNvSpPr txBox="1"/>
          <p:nvPr/>
        </p:nvSpPr>
        <p:spPr>
          <a:xfrm>
            <a:off x="5587977" y="3447327"/>
            <a:ext cx="301686" cy="369332"/>
          </a:xfrm>
          <a:prstGeom prst="rect">
            <a:avLst/>
          </a:prstGeom>
          <a:noFill/>
        </p:spPr>
        <p:txBody>
          <a:bodyPr wrap="none" rtlCol="0">
            <a:spAutoFit/>
          </a:bodyPr>
          <a:lstStyle/>
          <a:p>
            <a:r>
              <a:rPr lang="es-MX" b="1" dirty="0">
                <a:solidFill>
                  <a:srgbClr val="00B050"/>
                </a:solidFill>
              </a:rPr>
              <a:t>3</a:t>
            </a:r>
          </a:p>
        </p:txBody>
      </p:sp>
      <p:sp>
        <p:nvSpPr>
          <p:cNvPr id="22" name="CuadroTexto 21">
            <a:extLst>
              <a:ext uri="{FF2B5EF4-FFF2-40B4-BE49-F238E27FC236}">
                <a16:creationId xmlns="" xmlns:a16="http://schemas.microsoft.com/office/drawing/2014/main" id="{A809E238-F15B-4768-ACC3-6E227C3C2EA7}"/>
              </a:ext>
            </a:extLst>
          </p:cNvPr>
          <p:cNvSpPr txBox="1"/>
          <p:nvPr/>
        </p:nvSpPr>
        <p:spPr>
          <a:xfrm>
            <a:off x="3218354" y="4504781"/>
            <a:ext cx="301686" cy="369332"/>
          </a:xfrm>
          <a:prstGeom prst="rect">
            <a:avLst/>
          </a:prstGeom>
          <a:noFill/>
        </p:spPr>
        <p:txBody>
          <a:bodyPr wrap="none" rtlCol="0">
            <a:spAutoFit/>
          </a:bodyPr>
          <a:lstStyle/>
          <a:p>
            <a:r>
              <a:rPr lang="es-MX" b="1" dirty="0">
                <a:solidFill>
                  <a:srgbClr val="00B050"/>
                </a:solidFill>
              </a:rPr>
              <a:t>4</a:t>
            </a:r>
          </a:p>
        </p:txBody>
      </p:sp>
      <p:sp>
        <p:nvSpPr>
          <p:cNvPr id="23" name="CuadroTexto 22">
            <a:extLst>
              <a:ext uri="{FF2B5EF4-FFF2-40B4-BE49-F238E27FC236}">
                <a16:creationId xmlns="" xmlns:a16="http://schemas.microsoft.com/office/drawing/2014/main" id="{86B8F706-5A4B-4A61-9DF9-47771999EFD8}"/>
              </a:ext>
            </a:extLst>
          </p:cNvPr>
          <p:cNvSpPr txBox="1"/>
          <p:nvPr/>
        </p:nvSpPr>
        <p:spPr>
          <a:xfrm>
            <a:off x="4000618" y="3529208"/>
            <a:ext cx="301686" cy="369332"/>
          </a:xfrm>
          <a:prstGeom prst="rect">
            <a:avLst/>
          </a:prstGeom>
          <a:noFill/>
        </p:spPr>
        <p:txBody>
          <a:bodyPr wrap="none" rtlCol="0">
            <a:spAutoFit/>
          </a:bodyPr>
          <a:lstStyle/>
          <a:p>
            <a:r>
              <a:rPr lang="es-MX" b="1" dirty="0">
                <a:solidFill>
                  <a:srgbClr val="00B050"/>
                </a:solidFill>
              </a:rPr>
              <a:t>2</a:t>
            </a:r>
          </a:p>
        </p:txBody>
      </p:sp>
    </p:spTree>
    <p:extLst>
      <p:ext uri="{BB962C8B-B14F-4D97-AF65-F5344CB8AC3E}">
        <p14:creationId xmlns:p14="http://schemas.microsoft.com/office/powerpoint/2010/main" val="28141798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 xmlns:a16="http://schemas.microsoft.com/office/drawing/2014/main" id="{B18EE074-3166-4BEB-816E-46BD1A1A20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63" y="1568887"/>
            <a:ext cx="8415942" cy="4991746"/>
          </a:xfrm>
          <a:prstGeom prst="rect">
            <a:avLst/>
          </a:prstGeom>
        </p:spPr>
      </p:pic>
      <p:grpSp>
        <p:nvGrpSpPr>
          <p:cNvPr id="4" name="Grupo 3"/>
          <p:cNvGrpSpPr/>
          <p:nvPr/>
        </p:nvGrpSpPr>
        <p:grpSpPr>
          <a:xfrm>
            <a:off x="5927649" y="250338"/>
            <a:ext cx="3216351" cy="710403"/>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036471" y="406037"/>
            <a:ext cx="2998705" cy="399020"/>
          </a:xfrm>
          <a:prstGeom prst="rect">
            <a:avLst/>
          </a:prstGeom>
          <a:noFill/>
        </p:spPr>
        <p:txBody>
          <a:bodyPr wrap="square" rtlCol="0">
            <a:spAutoFit/>
          </a:bodyPr>
          <a:lstStyle/>
          <a:p>
            <a:pPr algn="ctr" defTabSz="676645"/>
            <a:r>
              <a:rPr lang="es-MX" sz="1993" dirty="0">
                <a:solidFill>
                  <a:prstClr val="white"/>
                </a:solidFill>
                <a:latin typeface="Arial Black"/>
                <a:cs typeface="Arial Black"/>
              </a:rPr>
              <a:t>Sistema </a:t>
            </a:r>
            <a:r>
              <a:rPr lang="es-MX" sz="1993" dirty="0" err="1">
                <a:solidFill>
                  <a:prstClr val="white"/>
                </a:solidFill>
                <a:latin typeface="Arial Black"/>
                <a:cs typeface="Arial Black"/>
              </a:rPr>
              <a:t>Infomex</a:t>
            </a:r>
            <a:endParaRPr lang="en-US" sz="1993" dirty="0">
              <a:solidFill>
                <a:prstClr val="white"/>
              </a:solidFill>
              <a:latin typeface="Arial Black"/>
              <a:cs typeface="Arial Black"/>
            </a:endParaRPr>
          </a:p>
        </p:txBody>
      </p:sp>
      <p:sp>
        <p:nvSpPr>
          <p:cNvPr id="39" name="Rectángulo 38">
            <a:extLst>
              <a:ext uri="{FF2B5EF4-FFF2-40B4-BE49-F238E27FC236}">
                <a16:creationId xmlns="" xmlns:a16="http://schemas.microsoft.com/office/drawing/2014/main" id="{59D68305-42D6-4DBF-8DF6-E58884F161E5}"/>
              </a:ext>
            </a:extLst>
          </p:cNvPr>
          <p:cNvSpPr/>
          <p:nvPr/>
        </p:nvSpPr>
        <p:spPr>
          <a:xfrm>
            <a:off x="436228" y="1033313"/>
            <a:ext cx="8506436" cy="416011"/>
          </a:xfrm>
          <a:prstGeom prst="rect">
            <a:avLst/>
          </a:prstGeom>
        </p:spPr>
        <p:txBody>
          <a:bodyPr wrap="square">
            <a:spAutoFit/>
          </a:bodyPr>
          <a:lstStyle/>
          <a:p>
            <a:pPr algn="just">
              <a:lnSpc>
                <a:spcPct val="150000"/>
              </a:lnSpc>
              <a:spcBef>
                <a:spcPts val="400"/>
              </a:spcBef>
              <a:spcAft>
                <a:spcPts val="400"/>
              </a:spcAft>
            </a:pPr>
            <a:r>
              <a:rPr lang="es-MX" sz="1600" b="1" dirty="0">
                <a:solidFill>
                  <a:prstClr val="black"/>
                </a:solidFill>
                <a:latin typeface="Arial" panose="020B0604020202020204" pitchFamily="34" charset="0"/>
                <a:cs typeface="Arial" panose="020B0604020202020204" pitchFamily="34" charset="0"/>
              </a:rPr>
              <a:t>Resultado de búsqueda</a:t>
            </a:r>
            <a:endParaRPr lang="es-MX" sz="1600" dirty="0">
              <a:solidFill>
                <a:prstClr val="black"/>
              </a:solidFill>
              <a:latin typeface="Arial" panose="020B0604020202020204" pitchFamily="34" charset="0"/>
              <a:cs typeface="Arial" panose="020B0604020202020204" pitchFamily="34" charset="0"/>
            </a:endParaRPr>
          </a:p>
        </p:txBody>
      </p:sp>
      <p:pic>
        <p:nvPicPr>
          <p:cNvPr id="1026" name="Picture 2" descr="Resultado de imagen para infomex">
            <a:extLst>
              <a:ext uri="{FF2B5EF4-FFF2-40B4-BE49-F238E27FC236}">
                <a16:creationId xmlns="" xmlns:a16="http://schemas.microsoft.com/office/drawing/2014/main" id="{CD163CC8-80C3-4BC7-90FF-0767E8D35D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731" y="187839"/>
            <a:ext cx="895393" cy="891413"/>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 xmlns:a16="http://schemas.microsoft.com/office/drawing/2014/main" id="{770D14BD-299F-43F9-B117-C724D1430473}"/>
              </a:ext>
            </a:extLst>
          </p:cNvPr>
          <p:cNvSpPr/>
          <p:nvPr/>
        </p:nvSpPr>
        <p:spPr>
          <a:xfrm>
            <a:off x="1291905" y="3363985"/>
            <a:ext cx="1367405" cy="117446"/>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5351266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9C071A8E-0677-4973-A950-DF624DCDA9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62" y="1568886"/>
            <a:ext cx="8415941" cy="4991745"/>
          </a:xfrm>
          <a:prstGeom prst="rect">
            <a:avLst/>
          </a:prstGeom>
        </p:spPr>
      </p:pic>
      <p:grpSp>
        <p:nvGrpSpPr>
          <p:cNvPr id="4" name="Grupo 3"/>
          <p:cNvGrpSpPr/>
          <p:nvPr/>
        </p:nvGrpSpPr>
        <p:grpSpPr>
          <a:xfrm>
            <a:off x="5927649" y="250338"/>
            <a:ext cx="3216351" cy="710403"/>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036471" y="406037"/>
            <a:ext cx="2998705" cy="399020"/>
          </a:xfrm>
          <a:prstGeom prst="rect">
            <a:avLst/>
          </a:prstGeom>
          <a:noFill/>
        </p:spPr>
        <p:txBody>
          <a:bodyPr wrap="square" rtlCol="0">
            <a:spAutoFit/>
          </a:bodyPr>
          <a:lstStyle/>
          <a:p>
            <a:pPr algn="ctr" defTabSz="676645"/>
            <a:r>
              <a:rPr lang="es-MX" sz="1993" dirty="0">
                <a:solidFill>
                  <a:prstClr val="white"/>
                </a:solidFill>
                <a:latin typeface="Arial Black"/>
                <a:cs typeface="Arial Black"/>
              </a:rPr>
              <a:t>Sistema </a:t>
            </a:r>
            <a:r>
              <a:rPr lang="es-MX" sz="1993" dirty="0" err="1">
                <a:solidFill>
                  <a:prstClr val="white"/>
                </a:solidFill>
                <a:latin typeface="Arial Black"/>
                <a:cs typeface="Arial Black"/>
              </a:rPr>
              <a:t>Infomex</a:t>
            </a:r>
            <a:endParaRPr lang="en-US" sz="1993" dirty="0">
              <a:solidFill>
                <a:prstClr val="white"/>
              </a:solidFill>
              <a:latin typeface="Arial Black"/>
              <a:cs typeface="Arial Black"/>
            </a:endParaRPr>
          </a:p>
        </p:txBody>
      </p:sp>
      <p:sp>
        <p:nvSpPr>
          <p:cNvPr id="39" name="Rectángulo 38">
            <a:extLst>
              <a:ext uri="{FF2B5EF4-FFF2-40B4-BE49-F238E27FC236}">
                <a16:creationId xmlns="" xmlns:a16="http://schemas.microsoft.com/office/drawing/2014/main" id="{59D68305-42D6-4DBF-8DF6-E58884F161E5}"/>
              </a:ext>
            </a:extLst>
          </p:cNvPr>
          <p:cNvSpPr/>
          <p:nvPr/>
        </p:nvSpPr>
        <p:spPr>
          <a:xfrm>
            <a:off x="436228" y="1033313"/>
            <a:ext cx="8506436" cy="416011"/>
          </a:xfrm>
          <a:prstGeom prst="rect">
            <a:avLst/>
          </a:prstGeom>
        </p:spPr>
        <p:txBody>
          <a:bodyPr wrap="square">
            <a:spAutoFit/>
          </a:bodyPr>
          <a:lstStyle/>
          <a:p>
            <a:pPr algn="just">
              <a:lnSpc>
                <a:spcPct val="150000"/>
              </a:lnSpc>
              <a:spcBef>
                <a:spcPts val="400"/>
              </a:spcBef>
              <a:spcAft>
                <a:spcPts val="400"/>
              </a:spcAft>
            </a:pPr>
            <a:r>
              <a:rPr lang="es-MX" sz="1600" b="1" dirty="0">
                <a:solidFill>
                  <a:prstClr val="black"/>
                </a:solidFill>
                <a:latin typeface="Arial" panose="020B0604020202020204" pitchFamily="34" charset="0"/>
                <a:cs typeface="Arial" panose="020B0604020202020204" pitchFamily="34" charset="0"/>
              </a:rPr>
              <a:t>Historial de la solicitud</a:t>
            </a:r>
            <a:endParaRPr lang="es-MX" sz="1600" dirty="0">
              <a:solidFill>
                <a:prstClr val="black"/>
              </a:solidFill>
              <a:latin typeface="Arial" panose="020B0604020202020204" pitchFamily="34" charset="0"/>
              <a:cs typeface="Arial" panose="020B0604020202020204" pitchFamily="34" charset="0"/>
            </a:endParaRPr>
          </a:p>
        </p:txBody>
      </p:sp>
      <p:pic>
        <p:nvPicPr>
          <p:cNvPr id="1026" name="Picture 2" descr="Resultado de imagen para infomex">
            <a:extLst>
              <a:ext uri="{FF2B5EF4-FFF2-40B4-BE49-F238E27FC236}">
                <a16:creationId xmlns="" xmlns:a16="http://schemas.microsoft.com/office/drawing/2014/main" id="{CD163CC8-80C3-4BC7-90FF-0767E8D35D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731" y="187839"/>
            <a:ext cx="895393" cy="891413"/>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 xmlns:a16="http://schemas.microsoft.com/office/drawing/2014/main" id="{770D14BD-299F-43F9-B117-C724D1430473}"/>
              </a:ext>
            </a:extLst>
          </p:cNvPr>
          <p:cNvSpPr/>
          <p:nvPr/>
        </p:nvSpPr>
        <p:spPr>
          <a:xfrm>
            <a:off x="1291905" y="3363985"/>
            <a:ext cx="1367405" cy="117446"/>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46672334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 xmlns:a16="http://schemas.microsoft.com/office/drawing/2014/main" id="{556D1125-A990-4957-B3F8-9446CF0021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62" y="1568885"/>
            <a:ext cx="8415940" cy="4991745"/>
          </a:xfrm>
          <a:prstGeom prst="rect">
            <a:avLst/>
          </a:prstGeom>
        </p:spPr>
      </p:pic>
      <p:grpSp>
        <p:nvGrpSpPr>
          <p:cNvPr id="4" name="Grupo 3"/>
          <p:cNvGrpSpPr/>
          <p:nvPr/>
        </p:nvGrpSpPr>
        <p:grpSpPr>
          <a:xfrm>
            <a:off x="5927649" y="250338"/>
            <a:ext cx="3216351" cy="710403"/>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036471" y="406037"/>
            <a:ext cx="2998705" cy="399020"/>
          </a:xfrm>
          <a:prstGeom prst="rect">
            <a:avLst/>
          </a:prstGeom>
          <a:noFill/>
        </p:spPr>
        <p:txBody>
          <a:bodyPr wrap="square" rtlCol="0">
            <a:spAutoFit/>
          </a:bodyPr>
          <a:lstStyle/>
          <a:p>
            <a:pPr algn="ctr" defTabSz="676645"/>
            <a:r>
              <a:rPr lang="es-MX" sz="1993" dirty="0">
                <a:solidFill>
                  <a:prstClr val="white"/>
                </a:solidFill>
                <a:latin typeface="Arial Black"/>
                <a:cs typeface="Arial Black"/>
              </a:rPr>
              <a:t>Sistema </a:t>
            </a:r>
            <a:r>
              <a:rPr lang="es-MX" sz="1993" dirty="0" err="1">
                <a:solidFill>
                  <a:prstClr val="white"/>
                </a:solidFill>
                <a:latin typeface="Arial Black"/>
                <a:cs typeface="Arial Black"/>
              </a:rPr>
              <a:t>Infomex</a:t>
            </a:r>
            <a:endParaRPr lang="en-US" sz="1993" dirty="0">
              <a:solidFill>
                <a:prstClr val="white"/>
              </a:solidFill>
              <a:latin typeface="Arial Black"/>
              <a:cs typeface="Arial Black"/>
            </a:endParaRPr>
          </a:p>
        </p:txBody>
      </p:sp>
      <p:sp>
        <p:nvSpPr>
          <p:cNvPr id="39" name="Rectángulo 38">
            <a:extLst>
              <a:ext uri="{FF2B5EF4-FFF2-40B4-BE49-F238E27FC236}">
                <a16:creationId xmlns="" xmlns:a16="http://schemas.microsoft.com/office/drawing/2014/main" id="{59D68305-42D6-4DBF-8DF6-E58884F161E5}"/>
              </a:ext>
            </a:extLst>
          </p:cNvPr>
          <p:cNvSpPr/>
          <p:nvPr/>
        </p:nvSpPr>
        <p:spPr>
          <a:xfrm>
            <a:off x="436228" y="1033313"/>
            <a:ext cx="8506436" cy="416011"/>
          </a:xfrm>
          <a:prstGeom prst="rect">
            <a:avLst/>
          </a:prstGeom>
        </p:spPr>
        <p:txBody>
          <a:bodyPr wrap="square">
            <a:spAutoFit/>
          </a:bodyPr>
          <a:lstStyle/>
          <a:p>
            <a:pPr algn="just">
              <a:lnSpc>
                <a:spcPct val="150000"/>
              </a:lnSpc>
              <a:spcBef>
                <a:spcPts val="400"/>
              </a:spcBef>
              <a:spcAft>
                <a:spcPts val="400"/>
              </a:spcAft>
            </a:pPr>
            <a:r>
              <a:rPr lang="es-MX" sz="1600" b="1" dirty="0">
                <a:solidFill>
                  <a:prstClr val="black"/>
                </a:solidFill>
                <a:latin typeface="Arial" panose="020B0604020202020204" pitchFamily="34" charset="0"/>
                <a:cs typeface="Arial" panose="020B0604020202020204" pitchFamily="34" charset="0"/>
              </a:rPr>
              <a:t>Respuesta: Determina prevención</a:t>
            </a:r>
            <a:endParaRPr lang="es-MX" sz="1600" dirty="0">
              <a:solidFill>
                <a:prstClr val="black"/>
              </a:solidFill>
              <a:latin typeface="Arial" panose="020B0604020202020204" pitchFamily="34" charset="0"/>
              <a:cs typeface="Arial" panose="020B0604020202020204" pitchFamily="34" charset="0"/>
            </a:endParaRPr>
          </a:p>
        </p:txBody>
      </p:sp>
      <p:pic>
        <p:nvPicPr>
          <p:cNvPr id="1026" name="Picture 2" descr="Resultado de imagen para infomex">
            <a:extLst>
              <a:ext uri="{FF2B5EF4-FFF2-40B4-BE49-F238E27FC236}">
                <a16:creationId xmlns="" xmlns:a16="http://schemas.microsoft.com/office/drawing/2014/main" id="{CD163CC8-80C3-4BC7-90FF-0767E8D35D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731" y="187839"/>
            <a:ext cx="895393" cy="891413"/>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 xmlns:a16="http://schemas.microsoft.com/office/drawing/2014/main" id="{770D14BD-299F-43F9-B117-C724D1430473}"/>
              </a:ext>
            </a:extLst>
          </p:cNvPr>
          <p:cNvSpPr/>
          <p:nvPr/>
        </p:nvSpPr>
        <p:spPr>
          <a:xfrm>
            <a:off x="1291905" y="3363985"/>
            <a:ext cx="1367405" cy="117446"/>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Bocadillo: rectángulo 9">
            <a:extLst>
              <a:ext uri="{FF2B5EF4-FFF2-40B4-BE49-F238E27FC236}">
                <a16:creationId xmlns="" xmlns:a16="http://schemas.microsoft.com/office/drawing/2014/main" id="{6BD458FB-EE15-429A-8929-5EEE33528E82}"/>
              </a:ext>
            </a:extLst>
          </p:cNvPr>
          <p:cNvSpPr/>
          <p:nvPr/>
        </p:nvSpPr>
        <p:spPr>
          <a:xfrm>
            <a:off x="342162" y="5134062"/>
            <a:ext cx="1761688" cy="1048624"/>
          </a:xfrm>
          <a:prstGeom prst="wedgeRectCallout">
            <a:avLst/>
          </a:prstGeom>
          <a:solidFill>
            <a:schemeClr val="accent4">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solidFill>
                  <a:schemeClr val="tx1"/>
                </a:solidFill>
              </a:rPr>
              <a:t>Solo se puede prevenir una sola ocasión.</a:t>
            </a:r>
          </a:p>
        </p:txBody>
      </p:sp>
    </p:spTree>
    <p:extLst>
      <p:ext uri="{BB962C8B-B14F-4D97-AF65-F5344CB8AC3E}">
        <p14:creationId xmlns:p14="http://schemas.microsoft.com/office/powerpoint/2010/main" val="6195732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6BDFBF63-634A-430A-976C-BA9933D869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62" y="1568884"/>
            <a:ext cx="8415940" cy="4991745"/>
          </a:xfrm>
          <a:prstGeom prst="rect">
            <a:avLst/>
          </a:prstGeom>
        </p:spPr>
      </p:pic>
      <p:grpSp>
        <p:nvGrpSpPr>
          <p:cNvPr id="4" name="Grupo 3"/>
          <p:cNvGrpSpPr/>
          <p:nvPr/>
        </p:nvGrpSpPr>
        <p:grpSpPr>
          <a:xfrm>
            <a:off x="5927649" y="250338"/>
            <a:ext cx="3216351" cy="710403"/>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036471" y="406037"/>
            <a:ext cx="2998705" cy="399020"/>
          </a:xfrm>
          <a:prstGeom prst="rect">
            <a:avLst/>
          </a:prstGeom>
          <a:noFill/>
        </p:spPr>
        <p:txBody>
          <a:bodyPr wrap="square" rtlCol="0">
            <a:spAutoFit/>
          </a:bodyPr>
          <a:lstStyle/>
          <a:p>
            <a:pPr algn="ctr" defTabSz="676645"/>
            <a:r>
              <a:rPr lang="es-MX" sz="1993" dirty="0">
                <a:solidFill>
                  <a:prstClr val="white"/>
                </a:solidFill>
                <a:latin typeface="Arial Black"/>
                <a:cs typeface="Arial Black"/>
              </a:rPr>
              <a:t>Sistema </a:t>
            </a:r>
            <a:r>
              <a:rPr lang="es-MX" sz="1993" dirty="0" err="1">
                <a:solidFill>
                  <a:prstClr val="white"/>
                </a:solidFill>
                <a:latin typeface="Arial Black"/>
                <a:cs typeface="Arial Black"/>
              </a:rPr>
              <a:t>Infomex</a:t>
            </a:r>
            <a:endParaRPr lang="en-US" sz="1993" dirty="0">
              <a:solidFill>
                <a:prstClr val="white"/>
              </a:solidFill>
              <a:latin typeface="Arial Black"/>
              <a:cs typeface="Arial Black"/>
            </a:endParaRPr>
          </a:p>
        </p:txBody>
      </p:sp>
      <p:sp>
        <p:nvSpPr>
          <p:cNvPr id="39" name="Rectángulo 38">
            <a:extLst>
              <a:ext uri="{FF2B5EF4-FFF2-40B4-BE49-F238E27FC236}">
                <a16:creationId xmlns="" xmlns:a16="http://schemas.microsoft.com/office/drawing/2014/main" id="{59D68305-42D6-4DBF-8DF6-E58884F161E5}"/>
              </a:ext>
            </a:extLst>
          </p:cNvPr>
          <p:cNvSpPr/>
          <p:nvPr/>
        </p:nvSpPr>
        <p:spPr>
          <a:xfrm>
            <a:off x="436228" y="1033313"/>
            <a:ext cx="8506436" cy="416011"/>
          </a:xfrm>
          <a:prstGeom prst="rect">
            <a:avLst/>
          </a:prstGeom>
        </p:spPr>
        <p:txBody>
          <a:bodyPr wrap="square">
            <a:spAutoFit/>
          </a:bodyPr>
          <a:lstStyle/>
          <a:p>
            <a:pPr algn="just">
              <a:lnSpc>
                <a:spcPct val="150000"/>
              </a:lnSpc>
              <a:spcBef>
                <a:spcPts val="400"/>
              </a:spcBef>
              <a:spcAft>
                <a:spcPts val="400"/>
              </a:spcAft>
            </a:pPr>
            <a:r>
              <a:rPr lang="es-MX" sz="1600" b="1" dirty="0">
                <a:solidFill>
                  <a:prstClr val="black"/>
                </a:solidFill>
                <a:latin typeface="Arial" panose="020B0604020202020204" pitchFamily="34" charset="0"/>
                <a:cs typeface="Arial" panose="020B0604020202020204" pitchFamily="34" charset="0"/>
              </a:rPr>
              <a:t>Respuesta: Determina competencia</a:t>
            </a:r>
            <a:endParaRPr lang="es-MX" sz="1600" dirty="0">
              <a:solidFill>
                <a:prstClr val="black"/>
              </a:solidFill>
              <a:latin typeface="Arial" panose="020B0604020202020204" pitchFamily="34" charset="0"/>
              <a:cs typeface="Arial" panose="020B0604020202020204" pitchFamily="34" charset="0"/>
            </a:endParaRPr>
          </a:p>
        </p:txBody>
      </p:sp>
      <p:pic>
        <p:nvPicPr>
          <p:cNvPr id="1026" name="Picture 2" descr="Resultado de imagen para infomex">
            <a:extLst>
              <a:ext uri="{FF2B5EF4-FFF2-40B4-BE49-F238E27FC236}">
                <a16:creationId xmlns="" xmlns:a16="http://schemas.microsoft.com/office/drawing/2014/main" id="{CD163CC8-80C3-4BC7-90FF-0767E8D35D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731" y="187839"/>
            <a:ext cx="895393" cy="891413"/>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 xmlns:a16="http://schemas.microsoft.com/office/drawing/2014/main" id="{770D14BD-299F-43F9-B117-C724D1430473}"/>
              </a:ext>
            </a:extLst>
          </p:cNvPr>
          <p:cNvSpPr/>
          <p:nvPr/>
        </p:nvSpPr>
        <p:spPr>
          <a:xfrm>
            <a:off x="1291905" y="3363985"/>
            <a:ext cx="1367405" cy="117446"/>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Bocadillo: rectángulo 9">
            <a:extLst>
              <a:ext uri="{FF2B5EF4-FFF2-40B4-BE49-F238E27FC236}">
                <a16:creationId xmlns="" xmlns:a16="http://schemas.microsoft.com/office/drawing/2014/main" id="{6BD458FB-EE15-429A-8929-5EEE33528E82}"/>
              </a:ext>
            </a:extLst>
          </p:cNvPr>
          <p:cNvSpPr/>
          <p:nvPr/>
        </p:nvSpPr>
        <p:spPr>
          <a:xfrm>
            <a:off x="342162" y="5134062"/>
            <a:ext cx="1761688" cy="1048624"/>
          </a:xfrm>
          <a:prstGeom prst="wedgeRectCallout">
            <a:avLst/>
          </a:prstGeom>
          <a:solidFill>
            <a:schemeClr val="accent4">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solidFill>
                  <a:schemeClr val="tx1"/>
                </a:solidFill>
              </a:rPr>
              <a:t>Solo existe la opción NO</a:t>
            </a:r>
          </a:p>
        </p:txBody>
      </p:sp>
    </p:spTree>
    <p:extLst>
      <p:ext uri="{BB962C8B-B14F-4D97-AF65-F5344CB8AC3E}">
        <p14:creationId xmlns:p14="http://schemas.microsoft.com/office/powerpoint/2010/main" val="4283620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479502" y="184666"/>
            <a:ext cx="2330605" cy="8189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Marcador de número de diapositiva 3"/>
          <p:cNvSpPr>
            <a:spLocks noGrp="1"/>
          </p:cNvSpPr>
          <p:nvPr>
            <p:ph type="sldNum" sz="quarter" idx="12"/>
          </p:nvPr>
        </p:nvSpPr>
        <p:spPr/>
        <p:txBody>
          <a:bodyPr/>
          <a:lstStyle/>
          <a:p>
            <a:fld id="{D8F55B15-47A6-4AD0-991D-66EC9D8959F2}" type="slidenum">
              <a:rPr lang="es-MX" smtClean="0">
                <a:solidFill>
                  <a:prstClr val="black">
                    <a:tint val="75000"/>
                  </a:prstClr>
                </a:solidFill>
              </a:rPr>
              <a:pPr/>
              <a:t>9</a:t>
            </a:fld>
            <a:endParaRPr lang="es-MX">
              <a:solidFill>
                <a:prstClr val="black">
                  <a:tint val="75000"/>
                </a:prstClr>
              </a:solidFill>
            </a:endParaRPr>
          </a:p>
        </p:txBody>
      </p:sp>
      <p:sp>
        <p:nvSpPr>
          <p:cNvPr id="7" name="CuadroTexto 6"/>
          <p:cNvSpPr txBox="1"/>
          <p:nvPr/>
        </p:nvSpPr>
        <p:spPr>
          <a:xfrm>
            <a:off x="2963304" y="0"/>
            <a:ext cx="3313728" cy="369332"/>
          </a:xfrm>
          <a:prstGeom prst="rect">
            <a:avLst/>
          </a:prstGeom>
          <a:noFill/>
        </p:spPr>
        <p:txBody>
          <a:bodyPr wrap="none" rtlCol="0">
            <a:spAutoFit/>
          </a:bodyPr>
          <a:lstStyle/>
          <a:p>
            <a:r>
              <a:rPr lang="es-MX" dirty="0">
                <a:solidFill>
                  <a:srgbClr val="002060"/>
                </a:solidFill>
                <a:latin typeface="Segoe UI Black" panose="020B0A02040204020203" pitchFamily="34" charset="0"/>
                <a:ea typeface="Segoe UI Black" panose="020B0A02040204020203" pitchFamily="34" charset="0"/>
                <a:cs typeface="Segoe UI Black" panose="020B0A02040204020203" pitchFamily="34" charset="0"/>
              </a:rPr>
              <a:t>Comparativo armonización </a:t>
            </a:r>
          </a:p>
        </p:txBody>
      </p:sp>
      <p:graphicFrame>
        <p:nvGraphicFramePr>
          <p:cNvPr id="2" name="Tabla 1"/>
          <p:cNvGraphicFramePr>
            <a:graphicFrameLocks noGrp="1"/>
          </p:cNvGraphicFramePr>
          <p:nvPr>
            <p:extLst>
              <p:ext uri="{D42A27DB-BD31-4B8C-83A1-F6EECF244321}">
                <p14:modId xmlns:p14="http://schemas.microsoft.com/office/powerpoint/2010/main" val="2018091118"/>
              </p:ext>
            </p:extLst>
          </p:nvPr>
        </p:nvGraphicFramePr>
        <p:xfrm>
          <a:off x="227805" y="369332"/>
          <a:ext cx="8512627" cy="6489940"/>
        </p:xfrm>
        <a:graphic>
          <a:graphicData uri="http://schemas.openxmlformats.org/drawingml/2006/table">
            <a:tbl>
              <a:tblPr firstRow="1" bandRow="1">
                <a:tableStyleId>{5C22544A-7EE6-4342-B048-85BDC9FD1C3A}</a:tableStyleId>
              </a:tblPr>
              <a:tblGrid>
                <a:gridCol w="672703">
                  <a:extLst>
                    <a:ext uri="{9D8B030D-6E8A-4147-A177-3AD203B41FA5}">
                      <a16:colId xmlns="" xmlns:a16="http://schemas.microsoft.com/office/drawing/2014/main" val="20000"/>
                    </a:ext>
                  </a:extLst>
                </a:gridCol>
                <a:gridCol w="3071981">
                  <a:extLst>
                    <a:ext uri="{9D8B030D-6E8A-4147-A177-3AD203B41FA5}">
                      <a16:colId xmlns="" xmlns:a16="http://schemas.microsoft.com/office/drawing/2014/main" val="20001"/>
                    </a:ext>
                  </a:extLst>
                </a:gridCol>
                <a:gridCol w="707571">
                  <a:extLst>
                    <a:ext uri="{9D8B030D-6E8A-4147-A177-3AD203B41FA5}">
                      <a16:colId xmlns="" xmlns:a16="http://schemas.microsoft.com/office/drawing/2014/main" val="20002"/>
                    </a:ext>
                  </a:extLst>
                </a:gridCol>
                <a:gridCol w="4060372">
                  <a:extLst>
                    <a:ext uri="{9D8B030D-6E8A-4147-A177-3AD203B41FA5}">
                      <a16:colId xmlns="" xmlns:a16="http://schemas.microsoft.com/office/drawing/2014/main" val="20003"/>
                    </a:ext>
                  </a:extLst>
                </a:gridCol>
              </a:tblGrid>
              <a:tr h="374636">
                <a:tc gridSpan="2">
                  <a:txBody>
                    <a:bodyPr/>
                    <a:lstStyle/>
                    <a:p>
                      <a:pPr algn="ctr">
                        <a:lnSpc>
                          <a:spcPct val="107000"/>
                        </a:lnSpc>
                        <a:spcAft>
                          <a:spcPts val="0"/>
                        </a:spcAft>
                      </a:pPr>
                      <a:r>
                        <a:rPr lang="es-MX" sz="2000" kern="1200" dirty="0">
                          <a:effectLst/>
                        </a:rPr>
                        <a:t>LEY GENERAL</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5975" marR="55975" marT="27987" marB="27987"/>
                </a:tc>
                <a:tc hMerge="1">
                  <a:txBody>
                    <a:bodyPr/>
                    <a:lstStyle/>
                    <a:p>
                      <a:endParaRPr lang="es-MX"/>
                    </a:p>
                  </a:txBody>
                  <a:tcPr/>
                </a:tc>
                <a:tc gridSpan="2">
                  <a:txBody>
                    <a:bodyPr/>
                    <a:lstStyle/>
                    <a:p>
                      <a:pPr algn="ctr">
                        <a:lnSpc>
                          <a:spcPct val="107000"/>
                        </a:lnSpc>
                        <a:spcAft>
                          <a:spcPts val="0"/>
                        </a:spcAft>
                      </a:pPr>
                      <a:r>
                        <a:rPr lang="es-MX" sz="2000" kern="1200" dirty="0">
                          <a:effectLst/>
                        </a:rPr>
                        <a:t>LEY LOCAL</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5975" marR="55975" marT="27987" marB="27987"/>
                </a:tc>
                <a:tc hMerge="1">
                  <a:txBody>
                    <a:bodyPr/>
                    <a:lstStyle/>
                    <a:p>
                      <a:endParaRPr lang="es-MX"/>
                    </a:p>
                  </a:txBody>
                  <a:tcPr/>
                </a:tc>
                <a:extLst>
                  <a:ext uri="{0D108BD9-81ED-4DB2-BD59-A6C34878D82A}">
                    <a16:rowId xmlns="" xmlns:a16="http://schemas.microsoft.com/office/drawing/2014/main" val="10000"/>
                  </a:ext>
                </a:extLst>
              </a:tr>
              <a:tr h="266275">
                <a:tc>
                  <a:txBody>
                    <a:bodyPr/>
                    <a:lstStyle/>
                    <a:p>
                      <a:pPr algn="ctr">
                        <a:lnSpc>
                          <a:spcPct val="107000"/>
                        </a:lnSpc>
                        <a:spcAft>
                          <a:spcPts val="0"/>
                        </a:spcAft>
                      </a:pPr>
                      <a:r>
                        <a:rPr lang="es-MX" sz="900" kern="1200" dirty="0">
                          <a:solidFill>
                            <a:schemeClr val="accent5">
                              <a:lumMod val="50000"/>
                            </a:schemeClr>
                          </a:solidFill>
                          <a:effectLst/>
                          <a:latin typeface="Arial Black" panose="020B0A04020102020204" pitchFamily="34" charset="0"/>
                        </a:rPr>
                        <a:t>artículo</a:t>
                      </a:r>
                      <a:endParaRPr lang="es-MX" sz="1050" dirty="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gn="ctr">
                        <a:lnSpc>
                          <a:spcPct val="107000"/>
                        </a:lnSpc>
                        <a:spcAft>
                          <a:spcPts val="0"/>
                        </a:spcAft>
                      </a:pPr>
                      <a:r>
                        <a:rPr lang="es-MX" sz="1050" kern="1200">
                          <a:solidFill>
                            <a:schemeClr val="accent5">
                              <a:lumMod val="50000"/>
                            </a:schemeClr>
                          </a:solidFill>
                          <a:effectLst/>
                          <a:latin typeface="Arial Black" panose="020B0A04020102020204" pitchFamily="34" charset="0"/>
                        </a:rPr>
                        <a:t>Contenido</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gn="ctr">
                        <a:lnSpc>
                          <a:spcPct val="107000"/>
                        </a:lnSpc>
                        <a:spcAft>
                          <a:spcPts val="0"/>
                        </a:spcAft>
                      </a:pPr>
                      <a:r>
                        <a:rPr lang="es-MX" sz="900" kern="1200" dirty="0">
                          <a:solidFill>
                            <a:schemeClr val="accent5">
                              <a:lumMod val="50000"/>
                            </a:schemeClr>
                          </a:solidFill>
                          <a:effectLst/>
                          <a:latin typeface="Arial Black" panose="020B0A04020102020204" pitchFamily="34" charset="0"/>
                        </a:rPr>
                        <a:t>artículo</a:t>
                      </a:r>
                      <a:endParaRPr lang="es-MX" sz="900" dirty="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gn="ctr">
                        <a:lnSpc>
                          <a:spcPct val="107000"/>
                        </a:lnSpc>
                        <a:spcAft>
                          <a:spcPts val="0"/>
                        </a:spcAft>
                      </a:pPr>
                      <a:r>
                        <a:rPr lang="es-MX" sz="1050" kern="1200" dirty="0">
                          <a:solidFill>
                            <a:schemeClr val="accent5">
                              <a:lumMod val="50000"/>
                            </a:schemeClr>
                          </a:solidFill>
                          <a:effectLst/>
                          <a:latin typeface="Arial Black" panose="020B0A04020102020204" pitchFamily="34" charset="0"/>
                        </a:rPr>
                        <a:t>Contenido</a:t>
                      </a:r>
                      <a:endParaRPr lang="es-MX" sz="1100" dirty="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extLst>
                  <a:ext uri="{0D108BD9-81ED-4DB2-BD59-A6C34878D82A}">
                    <a16:rowId xmlns="" xmlns:a16="http://schemas.microsoft.com/office/drawing/2014/main" val="10001"/>
                  </a:ext>
                </a:extLst>
              </a:tr>
              <a:tr h="390574">
                <a:tc>
                  <a:txBody>
                    <a:bodyPr/>
                    <a:lstStyle/>
                    <a:p>
                      <a:pPr algn="ctr">
                        <a:lnSpc>
                          <a:spcPct val="107000"/>
                        </a:lnSpc>
                        <a:spcAft>
                          <a:spcPts val="0"/>
                        </a:spcAft>
                      </a:pPr>
                      <a:r>
                        <a:rPr lang="es-MX" sz="1050" kern="1200">
                          <a:solidFill>
                            <a:schemeClr val="accent5">
                              <a:lumMod val="50000"/>
                            </a:schemeClr>
                          </a:solidFill>
                          <a:effectLst/>
                          <a:latin typeface="Arial Black" panose="020B0A04020102020204" pitchFamily="34" charset="0"/>
                        </a:rPr>
                        <a:t>70</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nSpc>
                          <a:spcPct val="107000"/>
                        </a:lnSpc>
                        <a:spcAft>
                          <a:spcPts val="0"/>
                        </a:spcAft>
                      </a:pPr>
                      <a:r>
                        <a:rPr lang="es-MX" sz="1050" kern="1200" dirty="0">
                          <a:solidFill>
                            <a:schemeClr val="accent5">
                              <a:lumMod val="50000"/>
                            </a:schemeClr>
                          </a:solidFill>
                          <a:effectLst/>
                          <a:latin typeface="Arial Black" panose="020B0A04020102020204" pitchFamily="34" charset="0"/>
                        </a:rPr>
                        <a:t>Obligaciones Comunes para todos los Sujetos Obligados</a:t>
                      </a:r>
                      <a:endParaRPr lang="es-MX" sz="1100" dirty="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gn="ctr">
                        <a:lnSpc>
                          <a:spcPct val="107000"/>
                        </a:lnSpc>
                        <a:spcAft>
                          <a:spcPts val="0"/>
                        </a:spcAft>
                      </a:pPr>
                      <a:r>
                        <a:rPr lang="es-MX" sz="1050" kern="1200">
                          <a:solidFill>
                            <a:schemeClr val="accent5">
                              <a:lumMod val="50000"/>
                            </a:schemeClr>
                          </a:solidFill>
                          <a:effectLst/>
                          <a:latin typeface="Arial Black" panose="020B0A04020102020204" pitchFamily="34" charset="0"/>
                        </a:rPr>
                        <a:t>77</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nSpc>
                          <a:spcPct val="107000"/>
                        </a:lnSpc>
                        <a:spcAft>
                          <a:spcPts val="0"/>
                        </a:spcAft>
                      </a:pPr>
                      <a:r>
                        <a:rPr lang="es-MX" sz="1050" kern="1200">
                          <a:solidFill>
                            <a:schemeClr val="accent5">
                              <a:lumMod val="50000"/>
                            </a:schemeClr>
                          </a:solidFill>
                          <a:effectLst/>
                          <a:latin typeface="Arial Black" panose="020B0A04020102020204" pitchFamily="34" charset="0"/>
                        </a:rPr>
                        <a:t>Obligaciones Comunes para todos los Sujetos Obligados</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extLst>
                  <a:ext uri="{0D108BD9-81ED-4DB2-BD59-A6C34878D82A}">
                    <a16:rowId xmlns="" xmlns:a16="http://schemas.microsoft.com/office/drawing/2014/main" val="10002"/>
                  </a:ext>
                </a:extLst>
              </a:tr>
              <a:tr h="390574">
                <a:tc>
                  <a:txBody>
                    <a:bodyPr/>
                    <a:lstStyle/>
                    <a:p>
                      <a:pPr algn="ctr">
                        <a:lnSpc>
                          <a:spcPct val="107000"/>
                        </a:lnSpc>
                        <a:spcAft>
                          <a:spcPts val="0"/>
                        </a:spcAft>
                      </a:pPr>
                      <a:r>
                        <a:rPr lang="es-MX" sz="1050" kern="1200" dirty="0">
                          <a:solidFill>
                            <a:schemeClr val="accent5">
                              <a:lumMod val="50000"/>
                            </a:schemeClr>
                          </a:solidFill>
                          <a:effectLst/>
                          <a:latin typeface="Arial Black" panose="020B0A04020102020204" pitchFamily="34" charset="0"/>
                        </a:rPr>
                        <a:t>71</a:t>
                      </a:r>
                      <a:endParaRPr lang="es-MX" sz="1100" dirty="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nSpc>
                          <a:spcPct val="107000"/>
                        </a:lnSpc>
                        <a:spcAft>
                          <a:spcPts val="0"/>
                        </a:spcAft>
                      </a:pPr>
                      <a:r>
                        <a:rPr lang="es-MX" sz="1050" kern="1200" dirty="0">
                          <a:solidFill>
                            <a:schemeClr val="accent5">
                              <a:lumMod val="50000"/>
                            </a:schemeClr>
                          </a:solidFill>
                          <a:effectLst/>
                          <a:latin typeface="Arial Black" panose="020B0A04020102020204" pitchFamily="34" charset="0"/>
                        </a:rPr>
                        <a:t>Poder ejecutivo Federal, entidades y municipios</a:t>
                      </a:r>
                      <a:endParaRPr lang="es-MX" sz="1100" dirty="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gn="ctr">
                        <a:lnSpc>
                          <a:spcPct val="107000"/>
                        </a:lnSpc>
                        <a:spcAft>
                          <a:spcPts val="0"/>
                        </a:spcAft>
                      </a:pPr>
                      <a:r>
                        <a:rPr lang="es-MX" sz="1050" kern="1200">
                          <a:solidFill>
                            <a:schemeClr val="accent5">
                              <a:lumMod val="50000"/>
                            </a:schemeClr>
                          </a:solidFill>
                          <a:effectLst/>
                          <a:latin typeface="Arial Black" panose="020B0A04020102020204" pitchFamily="34" charset="0"/>
                        </a:rPr>
                        <a:t>78</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nSpc>
                          <a:spcPct val="107000"/>
                        </a:lnSpc>
                        <a:spcAft>
                          <a:spcPts val="0"/>
                        </a:spcAft>
                      </a:pPr>
                      <a:r>
                        <a:rPr lang="es-MX" sz="1050" kern="1200">
                          <a:solidFill>
                            <a:schemeClr val="accent5">
                              <a:lumMod val="50000"/>
                            </a:schemeClr>
                          </a:solidFill>
                          <a:effectLst/>
                          <a:latin typeface="Arial Black" panose="020B0A04020102020204" pitchFamily="34" charset="0"/>
                        </a:rPr>
                        <a:t>Poder Ejecutivo Estatal y Ayuntamientos</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extLst>
                  <a:ext uri="{0D108BD9-81ED-4DB2-BD59-A6C34878D82A}">
                    <a16:rowId xmlns="" xmlns:a16="http://schemas.microsoft.com/office/drawing/2014/main" val="10003"/>
                  </a:ext>
                </a:extLst>
              </a:tr>
              <a:tr h="222727">
                <a:tc>
                  <a:txBody>
                    <a:bodyPr/>
                    <a:lstStyle/>
                    <a:p>
                      <a:pPr>
                        <a:lnSpc>
                          <a:spcPct val="107000"/>
                        </a:lnSpc>
                        <a:spcAft>
                          <a:spcPts val="0"/>
                        </a:spcAft>
                      </a:pPr>
                      <a:r>
                        <a:rPr lang="es-MX" sz="1050" kern="1200" dirty="0">
                          <a:solidFill>
                            <a:schemeClr val="accent5">
                              <a:lumMod val="50000"/>
                            </a:schemeClr>
                          </a:solidFill>
                          <a:effectLst/>
                          <a:latin typeface="Arial Black" panose="020B0A04020102020204" pitchFamily="34" charset="0"/>
                        </a:rPr>
                        <a:t> </a:t>
                      </a:r>
                      <a:endParaRPr lang="es-MX" sz="1100" dirty="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nSpc>
                          <a:spcPct val="107000"/>
                        </a:lnSpc>
                        <a:spcAft>
                          <a:spcPts val="0"/>
                        </a:spcAft>
                      </a:pPr>
                      <a:r>
                        <a:rPr lang="es-MX" sz="1050" kern="1200" dirty="0">
                          <a:solidFill>
                            <a:schemeClr val="accent5">
                              <a:lumMod val="50000"/>
                            </a:schemeClr>
                          </a:solidFill>
                          <a:effectLst/>
                          <a:latin typeface="Arial Black" panose="020B0A04020102020204" pitchFamily="34" charset="0"/>
                        </a:rPr>
                        <a:t> </a:t>
                      </a:r>
                      <a:endParaRPr lang="es-MX" sz="1100" dirty="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gn="ctr">
                        <a:lnSpc>
                          <a:spcPct val="107000"/>
                        </a:lnSpc>
                        <a:spcAft>
                          <a:spcPts val="0"/>
                        </a:spcAft>
                      </a:pPr>
                      <a:r>
                        <a:rPr lang="es-MX" sz="1050" kern="1200">
                          <a:solidFill>
                            <a:schemeClr val="accent5">
                              <a:lumMod val="50000"/>
                            </a:schemeClr>
                          </a:solidFill>
                          <a:effectLst/>
                          <a:latin typeface="Arial Black" panose="020B0A04020102020204" pitchFamily="34" charset="0"/>
                        </a:rPr>
                        <a:t>83</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nSpc>
                          <a:spcPct val="107000"/>
                        </a:lnSpc>
                        <a:spcAft>
                          <a:spcPts val="0"/>
                        </a:spcAft>
                      </a:pPr>
                      <a:r>
                        <a:rPr lang="es-MX" sz="1050" kern="1200">
                          <a:solidFill>
                            <a:schemeClr val="accent5">
                              <a:lumMod val="50000"/>
                            </a:schemeClr>
                          </a:solidFill>
                          <a:effectLst/>
                          <a:latin typeface="Arial Black" panose="020B0A04020102020204" pitchFamily="34" charset="0"/>
                        </a:rPr>
                        <a:t>Ayuntamientos</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extLst>
                  <a:ext uri="{0D108BD9-81ED-4DB2-BD59-A6C34878D82A}">
                    <a16:rowId xmlns="" xmlns:a16="http://schemas.microsoft.com/office/drawing/2014/main" val="10004"/>
                  </a:ext>
                </a:extLst>
              </a:tr>
              <a:tr h="222727">
                <a:tc>
                  <a:txBody>
                    <a:bodyPr/>
                    <a:lstStyle/>
                    <a:p>
                      <a:pPr algn="ctr">
                        <a:lnSpc>
                          <a:spcPct val="107000"/>
                        </a:lnSpc>
                        <a:spcAft>
                          <a:spcPts val="0"/>
                        </a:spcAft>
                      </a:pPr>
                      <a:r>
                        <a:rPr lang="es-MX" sz="1050" kern="1200">
                          <a:solidFill>
                            <a:schemeClr val="accent5">
                              <a:lumMod val="50000"/>
                            </a:schemeClr>
                          </a:solidFill>
                          <a:effectLst/>
                          <a:latin typeface="Arial Black" panose="020B0A04020102020204" pitchFamily="34" charset="0"/>
                        </a:rPr>
                        <a:t>72</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nSpc>
                          <a:spcPct val="107000"/>
                        </a:lnSpc>
                        <a:spcAft>
                          <a:spcPts val="0"/>
                        </a:spcAft>
                      </a:pPr>
                      <a:r>
                        <a:rPr lang="es-MX" sz="1050" kern="1200" dirty="0">
                          <a:solidFill>
                            <a:schemeClr val="accent5">
                              <a:lumMod val="50000"/>
                            </a:schemeClr>
                          </a:solidFill>
                          <a:effectLst/>
                          <a:latin typeface="Arial Black" panose="020B0A04020102020204" pitchFamily="34" charset="0"/>
                        </a:rPr>
                        <a:t>Poder Legislativo Federal</a:t>
                      </a:r>
                      <a:endParaRPr lang="es-MX" sz="1100" dirty="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gn="ctr">
                        <a:lnSpc>
                          <a:spcPct val="107000"/>
                        </a:lnSpc>
                        <a:spcAft>
                          <a:spcPts val="0"/>
                        </a:spcAft>
                      </a:pPr>
                      <a:r>
                        <a:rPr lang="es-MX" sz="1050" kern="1200">
                          <a:solidFill>
                            <a:schemeClr val="accent5">
                              <a:lumMod val="50000"/>
                            </a:schemeClr>
                          </a:solidFill>
                          <a:effectLst/>
                          <a:latin typeface="Arial Black" panose="020B0A04020102020204" pitchFamily="34" charset="0"/>
                        </a:rPr>
                        <a:t>79</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nSpc>
                          <a:spcPct val="107000"/>
                        </a:lnSpc>
                        <a:spcAft>
                          <a:spcPts val="0"/>
                        </a:spcAft>
                      </a:pPr>
                      <a:r>
                        <a:rPr lang="es-MX" sz="1050" kern="1200">
                          <a:solidFill>
                            <a:schemeClr val="accent5">
                              <a:lumMod val="50000"/>
                            </a:schemeClr>
                          </a:solidFill>
                          <a:effectLst/>
                          <a:latin typeface="Arial Black" panose="020B0A04020102020204" pitchFamily="34" charset="0"/>
                        </a:rPr>
                        <a:t>Poder Legislativo</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extLst>
                  <a:ext uri="{0D108BD9-81ED-4DB2-BD59-A6C34878D82A}">
                    <a16:rowId xmlns="" xmlns:a16="http://schemas.microsoft.com/office/drawing/2014/main" val="10005"/>
                  </a:ext>
                </a:extLst>
              </a:tr>
              <a:tr h="222727">
                <a:tc>
                  <a:txBody>
                    <a:bodyPr/>
                    <a:lstStyle/>
                    <a:p>
                      <a:pPr algn="ctr">
                        <a:lnSpc>
                          <a:spcPct val="107000"/>
                        </a:lnSpc>
                        <a:spcAft>
                          <a:spcPts val="0"/>
                        </a:spcAft>
                      </a:pPr>
                      <a:r>
                        <a:rPr lang="es-MX" sz="1050" kern="1200">
                          <a:solidFill>
                            <a:schemeClr val="accent5">
                              <a:lumMod val="50000"/>
                            </a:schemeClr>
                          </a:solidFill>
                          <a:effectLst/>
                          <a:latin typeface="Arial Black" panose="020B0A04020102020204" pitchFamily="34" charset="0"/>
                        </a:rPr>
                        <a:t>73</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nSpc>
                          <a:spcPct val="107000"/>
                        </a:lnSpc>
                        <a:spcAft>
                          <a:spcPts val="0"/>
                        </a:spcAft>
                      </a:pPr>
                      <a:r>
                        <a:rPr lang="es-MX" sz="1050" kern="1200">
                          <a:solidFill>
                            <a:schemeClr val="accent5">
                              <a:lumMod val="50000"/>
                            </a:schemeClr>
                          </a:solidFill>
                          <a:effectLst/>
                          <a:latin typeface="Arial Black" panose="020B0A04020102020204" pitchFamily="34" charset="0"/>
                        </a:rPr>
                        <a:t>Poder Judicial</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gn="ctr">
                        <a:lnSpc>
                          <a:spcPct val="107000"/>
                        </a:lnSpc>
                        <a:spcAft>
                          <a:spcPts val="0"/>
                        </a:spcAft>
                      </a:pPr>
                      <a:r>
                        <a:rPr lang="es-MX" sz="1050" kern="1200">
                          <a:solidFill>
                            <a:schemeClr val="accent5">
                              <a:lumMod val="50000"/>
                            </a:schemeClr>
                          </a:solidFill>
                          <a:effectLst/>
                          <a:latin typeface="Arial Black" panose="020B0A04020102020204" pitchFamily="34" charset="0"/>
                        </a:rPr>
                        <a:t>80</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nSpc>
                          <a:spcPct val="107000"/>
                        </a:lnSpc>
                        <a:spcAft>
                          <a:spcPts val="0"/>
                        </a:spcAft>
                      </a:pPr>
                      <a:r>
                        <a:rPr lang="es-MX" sz="1050" kern="1200">
                          <a:solidFill>
                            <a:schemeClr val="accent5">
                              <a:lumMod val="50000"/>
                            </a:schemeClr>
                          </a:solidFill>
                          <a:effectLst/>
                          <a:latin typeface="Arial Black" panose="020B0A04020102020204" pitchFamily="34" charset="0"/>
                        </a:rPr>
                        <a:t>Poder Judicial</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extLst>
                  <a:ext uri="{0D108BD9-81ED-4DB2-BD59-A6C34878D82A}">
                    <a16:rowId xmlns="" xmlns:a16="http://schemas.microsoft.com/office/drawing/2014/main" val="10006"/>
                  </a:ext>
                </a:extLst>
              </a:tr>
              <a:tr h="222727">
                <a:tc>
                  <a:txBody>
                    <a:bodyPr/>
                    <a:lstStyle/>
                    <a:p>
                      <a:pPr algn="ctr">
                        <a:lnSpc>
                          <a:spcPct val="107000"/>
                        </a:lnSpc>
                        <a:spcAft>
                          <a:spcPts val="0"/>
                        </a:spcAft>
                      </a:pPr>
                      <a:r>
                        <a:rPr lang="es-MX" sz="1050" kern="1200">
                          <a:solidFill>
                            <a:schemeClr val="accent5">
                              <a:lumMod val="50000"/>
                            </a:schemeClr>
                          </a:solidFill>
                          <a:effectLst/>
                          <a:latin typeface="Arial Black" panose="020B0A04020102020204" pitchFamily="34" charset="0"/>
                        </a:rPr>
                        <a:t>74</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nSpc>
                          <a:spcPct val="107000"/>
                        </a:lnSpc>
                        <a:spcAft>
                          <a:spcPts val="0"/>
                        </a:spcAft>
                      </a:pPr>
                      <a:r>
                        <a:rPr lang="es-MX" sz="1050" kern="1200">
                          <a:solidFill>
                            <a:schemeClr val="accent5">
                              <a:lumMod val="50000"/>
                            </a:schemeClr>
                          </a:solidFill>
                          <a:effectLst/>
                          <a:latin typeface="Arial Black" panose="020B0A04020102020204" pitchFamily="34" charset="0"/>
                        </a:rPr>
                        <a:t>Órganos Autónomos</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gn="ctr">
                        <a:lnSpc>
                          <a:spcPct val="107000"/>
                        </a:lnSpc>
                        <a:spcAft>
                          <a:spcPts val="0"/>
                        </a:spcAft>
                      </a:pPr>
                      <a:r>
                        <a:rPr lang="es-MX" sz="1050" kern="1200" dirty="0">
                          <a:solidFill>
                            <a:schemeClr val="accent5">
                              <a:lumMod val="50000"/>
                            </a:schemeClr>
                          </a:solidFill>
                          <a:effectLst/>
                          <a:latin typeface="Arial Black" panose="020B0A04020102020204" pitchFamily="34" charset="0"/>
                        </a:rPr>
                        <a:t>84</a:t>
                      </a:r>
                      <a:endParaRPr lang="es-MX" sz="1100" dirty="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nSpc>
                          <a:spcPct val="107000"/>
                        </a:lnSpc>
                        <a:spcAft>
                          <a:spcPts val="0"/>
                        </a:spcAft>
                      </a:pPr>
                      <a:r>
                        <a:rPr lang="es-MX" sz="1050" kern="1200">
                          <a:solidFill>
                            <a:schemeClr val="accent5">
                              <a:lumMod val="50000"/>
                            </a:schemeClr>
                          </a:solidFill>
                          <a:effectLst/>
                          <a:latin typeface="Arial Black" panose="020B0A04020102020204" pitchFamily="34" charset="0"/>
                        </a:rPr>
                        <a:t>Organismo Público Local Electoral</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extLst>
                  <a:ext uri="{0D108BD9-81ED-4DB2-BD59-A6C34878D82A}">
                    <a16:rowId xmlns="" xmlns:a16="http://schemas.microsoft.com/office/drawing/2014/main" val="10007"/>
                  </a:ext>
                </a:extLst>
              </a:tr>
              <a:tr h="222727">
                <a:tc>
                  <a:txBody>
                    <a:bodyPr/>
                    <a:lstStyle/>
                    <a:p>
                      <a:pPr algn="ctr">
                        <a:lnSpc>
                          <a:spcPct val="107000"/>
                        </a:lnSpc>
                        <a:spcAft>
                          <a:spcPts val="0"/>
                        </a:spcAft>
                      </a:pPr>
                      <a:r>
                        <a:rPr lang="es-MX" sz="1050" kern="1200">
                          <a:solidFill>
                            <a:schemeClr val="accent5">
                              <a:lumMod val="50000"/>
                            </a:schemeClr>
                          </a:solidFill>
                          <a:effectLst/>
                          <a:latin typeface="Arial Black" panose="020B0A04020102020204" pitchFamily="34" charset="0"/>
                        </a:rPr>
                        <a:t> </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nSpc>
                          <a:spcPct val="107000"/>
                        </a:lnSpc>
                        <a:spcAft>
                          <a:spcPts val="0"/>
                        </a:spcAft>
                      </a:pPr>
                      <a:r>
                        <a:rPr lang="es-MX" sz="1050" kern="1200">
                          <a:solidFill>
                            <a:schemeClr val="accent5">
                              <a:lumMod val="50000"/>
                            </a:schemeClr>
                          </a:solidFill>
                          <a:effectLst/>
                          <a:latin typeface="Arial Black" panose="020B0A04020102020204" pitchFamily="34" charset="0"/>
                        </a:rPr>
                        <a:t> </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gn="ctr">
                        <a:lnSpc>
                          <a:spcPct val="107000"/>
                        </a:lnSpc>
                        <a:spcAft>
                          <a:spcPts val="0"/>
                        </a:spcAft>
                      </a:pPr>
                      <a:r>
                        <a:rPr lang="es-MX" sz="1050" kern="1200" dirty="0">
                          <a:solidFill>
                            <a:schemeClr val="accent5">
                              <a:lumMod val="50000"/>
                            </a:schemeClr>
                          </a:solidFill>
                          <a:effectLst/>
                          <a:latin typeface="Arial Black" panose="020B0A04020102020204" pitchFamily="34" charset="0"/>
                        </a:rPr>
                        <a:t>85</a:t>
                      </a:r>
                      <a:endParaRPr lang="es-MX" sz="1100" dirty="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nSpc>
                          <a:spcPct val="107000"/>
                        </a:lnSpc>
                        <a:spcAft>
                          <a:spcPts val="0"/>
                        </a:spcAft>
                      </a:pPr>
                      <a:r>
                        <a:rPr lang="es-MX" sz="1050" kern="1200">
                          <a:solidFill>
                            <a:schemeClr val="accent5">
                              <a:lumMod val="50000"/>
                            </a:schemeClr>
                          </a:solidFill>
                          <a:effectLst/>
                          <a:latin typeface="Arial Black" panose="020B0A04020102020204" pitchFamily="34" charset="0"/>
                        </a:rPr>
                        <a:t>Tribunal Electoral del Estado</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extLst>
                  <a:ext uri="{0D108BD9-81ED-4DB2-BD59-A6C34878D82A}">
                    <a16:rowId xmlns="" xmlns:a16="http://schemas.microsoft.com/office/drawing/2014/main" val="10008"/>
                  </a:ext>
                </a:extLst>
              </a:tr>
              <a:tr h="222727">
                <a:tc>
                  <a:txBody>
                    <a:bodyPr/>
                    <a:lstStyle/>
                    <a:p>
                      <a:pPr algn="ctr">
                        <a:lnSpc>
                          <a:spcPct val="107000"/>
                        </a:lnSpc>
                        <a:spcAft>
                          <a:spcPts val="0"/>
                        </a:spcAft>
                      </a:pPr>
                      <a:r>
                        <a:rPr lang="es-MX" sz="1050" kern="1200">
                          <a:solidFill>
                            <a:schemeClr val="accent5">
                              <a:lumMod val="50000"/>
                            </a:schemeClr>
                          </a:solidFill>
                          <a:effectLst/>
                          <a:latin typeface="Arial Black" panose="020B0A04020102020204" pitchFamily="34" charset="0"/>
                        </a:rPr>
                        <a:t> </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nSpc>
                          <a:spcPct val="107000"/>
                        </a:lnSpc>
                        <a:spcAft>
                          <a:spcPts val="0"/>
                        </a:spcAft>
                      </a:pPr>
                      <a:r>
                        <a:rPr lang="es-MX" sz="1050" kern="1200">
                          <a:solidFill>
                            <a:schemeClr val="accent5">
                              <a:lumMod val="50000"/>
                            </a:schemeClr>
                          </a:solidFill>
                          <a:effectLst/>
                          <a:latin typeface="Arial Black" panose="020B0A04020102020204" pitchFamily="34" charset="0"/>
                        </a:rPr>
                        <a:t> </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gn="ctr">
                        <a:lnSpc>
                          <a:spcPct val="107000"/>
                        </a:lnSpc>
                        <a:spcAft>
                          <a:spcPts val="0"/>
                        </a:spcAft>
                      </a:pPr>
                      <a:r>
                        <a:rPr lang="es-MX" sz="1050" kern="1200">
                          <a:solidFill>
                            <a:schemeClr val="accent5">
                              <a:lumMod val="50000"/>
                            </a:schemeClr>
                          </a:solidFill>
                          <a:effectLst/>
                          <a:latin typeface="Arial Black" panose="020B0A04020102020204" pitchFamily="34" charset="0"/>
                        </a:rPr>
                        <a:t>86</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nSpc>
                          <a:spcPct val="107000"/>
                        </a:lnSpc>
                        <a:spcAft>
                          <a:spcPts val="0"/>
                        </a:spcAft>
                      </a:pPr>
                      <a:r>
                        <a:rPr lang="es-MX" sz="1050" kern="1200" dirty="0">
                          <a:solidFill>
                            <a:schemeClr val="accent5">
                              <a:lumMod val="50000"/>
                            </a:schemeClr>
                          </a:solidFill>
                          <a:effectLst/>
                          <a:latin typeface="Arial Black" panose="020B0A04020102020204" pitchFamily="34" charset="0"/>
                        </a:rPr>
                        <a:t>Fiscalía General del Estado</a:t>
                      </a:r>
                      <a:endParaRPr lang="es-MX" sz="1100" dirty="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extLst>
                  <a:ext uri="{0D108BD9-81ED-4DB2-BD59-A6C34878D82A}">
                    <a16:rowId xmlns="" xmlns:a16="http://schemas.microsoft.com/office/drawing/2014/main" val="10009"/>
                  </a:ext>
                </a:extLst>
              </a:tr>
              <a:tr h="283327">
                <a:tc>
                  <a:txBody>
                    <a:bodyPr/>
                    <a:lstStyle/>
                    <a:p>
                      <a:pPr algn="ctr">
                        <a:lnSpc>
                          <a:spcPct val="107000"/>
                        </a:lnSpc>
                        <a:spcAft>
                          <a:spcPts val="0"/>
                        </a:spcAft>
                      </a:pPr>
                      <a:r>
                        <a:rPr lang="es-MX" sz="1050" kern="1200">
                          <a:solidFill>
                            <a:schemeClr val="accent5">
                              <a:lumMod val="50000"/>
                            </a:schemeClr>
                          </a:solidFill>
                          <a:effectLst/>
                          <a:latin typeface="Arial Black" panose="020B0A04020102020204" pitchFamily="34" charset="0"/>
                        </a:rPr>
                        <a:t> </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nSpc>
                          <a:spcPct val="107000"/>
                        </a:lnSpc>
                        <a:spcAft>
                          <a:spcPts val="0"/>
                        </a:spcAft>
                      </a:pPr>
                      <a:r>
                        <a:rPr lang="es-MX" sz="1050" kern="1200">
                          <a:solidFill>
                            <a:schemeClr val="accent5">
                              <a:lumMod val="50000"/>
                            </a:schemeClr>
                          </a:solidFill>
                          <a:effectLst/>
                          <a:latin typeface="Arial Black" panose="020B0A04020102020204" pitchFamily="34" charset="0"/>
                        </a:rPr>
                        <a:t> </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gn="ctr">
                        <a:lnSpc>
                          <a:spcPct val="107000"/>
                        </a:lnSpc>
                        <a:spcAft>
                          <a:spcPts val="0"/>
                        </a:spcAft>
                      </a:pPr>
                      <a:r>
                        <a:rPr lang="es-MX" sz="1050" kern="1200">
                          <a:solidFill>
                            <a:schemeClr val="accent5">
                              <a:lumMod val="50000"/>
                            </a:schemeClr>
                          </a:solidFill>
                          <a:effectLst/>
                          <a:latin typeface="Arial Black" panose="020B0A04020102020204" pitchFamily="34" charset="0"/>
                        </a:rPr>
                        <a:t>87</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nSpc>
                          <a:spcPct val="107000"/>
                        </a:lnSpc>
                        <a:spcAft>
                          <a:spcPts val="0"/>
                        </a:spcAft>
                      </a:pPr>
                      <a:r>
                        <a:rPr lang="es-MX" sz="1050" kern="1200" dirty="0">
                          <a:solidFill>
                            <a:schemeClr val="accent5">
                              <a:lumMod val="50000"/>
                            </a:schemeClr>
                          </a:solidFill>
                          <a:effectLst/>
                          <a:latin typeface="Arial Black" panose="020B0A04020102020204" pitchFamily="34" charset="0"/>
                        </a:rPr>
                        <a:t>Comisión de Derechos Humanos del Estado de Puebla</a:t>
                      </a:r>
                      <a:endParaRPr lang="es-MX" sz="1100" dirty="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extLst>
                  <a:ext uri="{0D108BD9-81ED-4DB2-BD59-A6C34878D82A}">
                    <a16:rowId xmlns="" xmlns:a16="http://schemas.microsoft.com/office/drawing/2014/main" val="10010"/>
                  </a:ext>
                </a:extLst>
              </a:tr>
              <a:tr h="222727">
                <a:tc>
                  <a:txBody>
                    <a:bodyPr/>
                    <a:lstStyle/>
                    <a:p>
                      <a:pPr algn="ctr">
                        <a:lnSpc>
                          <a:spcPct val="107000"/>
                        </a:lnSpc>
                        <a:spcAft>
                          <a:spcPts val="0"/>
                        </a:spcAft>
                      </a:pPr>
                      <a:r>
                        <a:rPr lang="es-MX" sz="1050" kern="1200">
                          <a:solidFill>
                            <a:schemeClr val="accent5">
                              <a:lumMod val="50000"/>
                            </a:schemeClr>
                          </a:solidFill>
                          <a:effectLst/>
                          <a:latin typeface="Arial Black" panose="020B0A04020102020204" pitchFamily="34" charset="0"/>
                        </a:rPr>
                        <a:t> </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nSpc>
                          <a:spcPct val="107000"/>
                        </a:lnSpc>
                        <a:spcAft>
                          <a:spcPts val="0"/>
                        </a:spcAft>
                      </a:pPr>
                      <a:r>
                        <a:rPr lang="es-MX" sz="1050" kern="1200">
                          <a:solidFill>
                            <a:schemeClr val="accent5">
                              <a:lumMod val="50000"/>
                            </a:schemeClr>
                          </a:solidFill>
                          <a:effectLst/>
                          <a:latin typeface="Arial Black" panose="020B0A04020102020204" pitchFamily="34" charset="0"/>
                        </a:rPr>
                        <a:t> </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gn="ctr">
                        <a:lnSpc>
                          <a:spcPct val="107000"/>
                        </a:lnSpc>
                        <a:spcAft>
                          <a:spcPts val="0"/>
                        </a:spcAft>
                      </a:pPr>
                      <a:r>
                        <a:rPr lang="es-MX" sz="1050" kern="1200">
                          <a:solidFill>
                            <a:schemeClr val="accent5">
                              <a:lumMod val="50000"/>
                            </a:schemeClr>
                          </a:solidFill>
                          <a:effectLst/>
                          <a:latin typeface="Arial Black" panose="020B0A04020102020204" pitchFamily="34" charset="0"/>
                        </a:rPr>
                        <a:t>89</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nSpc>
                          <a:spcPct val="107000"/>
                        </a:lnSpc>
                        <a:spcAft>
                          <a:spcPts val="0"/>
                        </a:spcAft>
                      </a:pPr>
                      <a:r>
                        <a:rPr lang="es-MX" sz="1050" kern="1200" dirty="0">
                          <a:solidFill>
                            <a:schemeClr val="accent5">
                              <a:lumMod val="50000"/>
                            </a:schemeClr>
                          </a:solidFill>
                          <a:effectLst/>
                          <a:latin typeface="Arial Black" panose="020B0A04020102020204" pitchFamily="34" charset="0"/>
                        </a:rPr>
                        <a:t>Instituto de Transparencia</a:t>
                      </a:r>
                      <a:endParaRPr lang="es-MX" sz="1100" dirty="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extLst>
                  <a:ext uri="{0D108BD9-81ED-4DB2-BD59-A6C34878D82A}">
                    <a16:rowId xmlns="" xmlns:a16="http://schemas.microsoft.com/office/drawing/2014/main" val="10011"/>
                  </a:ext>
                </a:extLst>
              </a:tr>
              <a:tr h="390574">
                <a:tc>
                  <a:txBody>
                    <a:bodyPr/>
                    <a:lstStyle/>
                    <a:p>
                      <a:pPr algn="ctr">
                        <a:lnSpc>
                          <a:spcPct val="107000"/>
                        </a:lnSpc>
                        <a:spcAft>
                          <a:spcPts val="0"/>
                        </a:spcAft>
                      </a:pPr>
                      <a:r>
                        <a:rPr lang="es-MX" sz="1050" kern="1200">
                          <a:solidFill>
                            <a:schemeClr val="accent5">
                              <a:lumMod val="50000"/>
                            </a:schemeClr>
                          </a:solidFill>
                          <a:effectLst/>
                          <a:latin typeface="Arial Black" panose="020B0A04020102020204" pitchFamily="34" charset="0"/>
                        </a:rPr>
                        <a:t>75</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nSpc>
                          <a:spcPct val="107000"/>
                        </a:lnSpc>
                        <a:spcAft>
                          <a:spcPts val="0"/>
                        </a:spcAft>
                      </a:pPr>
                      <a:r>
                        <a:rPr lang="es-MX" sz="1050" kern="1200">
                          <a:solidFill>
                            <a:schemeClr val="accent5">
                              <a:lumMod val="50000"/>
                            </a:schemeClr>
                          </a:solidFill>
                          <a:effectLst/>
                          <a:latin typeface="Arial Black" panose="020B0A04020102020204" pitchFamily="34" charset="0"/>
                        </a:rPr>
                        <a:t>Instituciones de Educación Superior públicas y Autónomas.</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gn="ctr">
                        <a:lnSpc>
                          <a:spcPct val="107000"/>
                        </a:lnSpc>
                        <a:spcAft>
                          <a:spcPts val="0"/>
                        </a:spcAft>
                      </a:pPr>
                      <a:r>
                        <a:rPr lang="es-MX" sz="1050" kern="1200">
                          <a:solidFill>
                            <a:schemeClr val="accent5">
                              <a:lumMod val="50000"/>
                            </a:schemeClr>
                          </a:solidFill>
                          <a:effectLst/>
                          <a:latin typeface="Arial Black" panose="020B0A04020102020204" pitchFamily="34" charset="0"/>
                        </a:rPr>
                        <a:t>88</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nSpc>
                          <a:spcPct val="107000"/>
                        </a:lnSpc>
                        <a:spcAft>
                          <a:spcPts val="0"/>
                        </a:spcAft>
                      </a:pPr>
                      <a:r>
                        <a:rPr lang="es-MX" sz="1050" kern="1200" dirty="0">
                          <a:solidFill>
                            <a:schemeClr val="accent5">
                              <a:lumMod val="50000"/>
                            </a:schemeClr>
                          </a:solidFill>
                          <a:effectLst/>
                          <a:latin typeface="Arial Black" panose="020B0A04020102020204" pitchFamily="34" charset="0"/>
                        </a:rPr>
                        <a:t>Instituciones de educación superior públicas</a:t>
                      </a:r>
                      <a:endParaRPr lang="es-MX" sz="1100" dirty="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extLst>
                  <a:ext uri="{0D108BD9-81ED-4DB2-BD59-A6C34878D82A}">
                    <a16:rowId xmlns="" xmlns:a16="http://schemas.microsoft.com/office/drawing/2014/main" val="10012"/>
                  </a:ext>
                </a:extLst>
              </a:tr>
              <a:tr h="222727">
                <a:tc>
                  <a:txBody>
                    <a:bodyPr/>
                    <a:lstStyle/>
                    <a:p>
                      <a:pPr algn="ctr">
                        <a:lnSpc>
                          <a:spcPct val="107000"/>
                        </a:lnSpc>
                        <a:spcAft>
                          <a:spcPts val="0"/>
                        </a:spcAft>
                      </a:pPr>
                      <a:r>
                        <a:rPr lang="es-MX" sz="1050" kern="1200">
                          <a:solidFill>
                            <a:schemeClr val="accent5">
                              <a:lumMod val="50000"/>
                            </a:schemeClr>
                          </a:solidFill>
                          <a:effectLst/>
                          <a:latin typeface="Arial Black" panose="020B0A04020102020204" pitchFamily="34" charset="0"/>
                        </a:rPr>
                        <a:t>76</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nSpc>
                          <a:spcPct val="107000"/>
                        </a:lnSpc>
                        <a:spcAft>
                          <a:spcPts val="0"/>
                        </a:spcAft>
                      </a:pPr>
                      <a:r>
                        <a:rPr lang="es-MX" sz="1050" kern="1200">
                          <a:solidFill>
                            <a:schemeClr val="accent5">
                              <a:lumMod val="50000"/>
                            </a:schemeClr>
                          </a:solidFill>
                          <a:effectLst/>
                          <a:latin typeface="Arial Black" panose="020B0A04020102020204" pitchFamily="34" charset="0"/>
                        </a:rPr>
                        <a:t>Partidos Políticos Nacionales y locales</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gn="ctr">
                        <a:lnSpc>
                          <a:spcPct val="107000"/>
                        </a:lnSpc>
                        <a:spcAft>
                          <a:spcPts val="0"/>
                        </a:spcAft>
                      </a:pPr>
                      <a:r>
                        <a:rPr lang="es-MX" sz="1050" kern="1200">
                          <a:solidFill>
                            <a:schemeClr val="accent5">
                              <a:lumMod val="50000"/>
                            </a:schemeClr>
                          </a:solidFill>
                          <a:effectLst/>
                          <a:latin typeface="Arial Black" panose="020B0A04020102020204" pitchFamily="34" charset="0"/>
                        </a:rPr>
                        <a:t>90</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nSpc>
                          <a:spcPct val="107000"/>
                        </a:lnSpc>
                        <a:spcAft>
                          <a:spcPts val="0"/>
                        </a:spcAft>
                      </a:pPr>
                      <a:r>
                        <a:rPr lang="es-MX" sz="1050" kern="1200" dirty="0">
                          <a:solidFill>
                            <a:schemeClr val="accent5">
                              <a:lumMod val="50000"/>
                            </a:schemeClr>
                          </a:solidFill>
                          <a:effectLst/>
                          <a:latin typeface="Arial Black" panose="020B0A04020102020204" pitchFamily="34" charset="0"/>
                        </a:rPr>
                        <a:t>Partidos Políticos, Agrupaciones políticas </a:t>
                      </a:r>
                      <a:endParaRPr lang="es-MX" sz="1100" dirty="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extLst>
                  <a:ext uri="{0D108BD9-81ED-4DB2-BD59-A6C34878D82A}">
                    <a16:rowId xmlns="" xmlns:a16="http://schemas.microsoft.com/office/drawing/2014/main" val="10013"/>
                  </a:ext>
                </a:extLst>
              </a:tr>
              <a:tr h="390574">
                <a:tc>
                  <a:txBody>
                    <a:bodyPr/>
                    <a:lstStyle/>
                    <a:p>
                      <a:pPr algn="ctr">
                        <a:lnSpc>
                          <a:spcPct val="107000"/>
                        </a:lnSpc>
                        <a:spcAft>
                          <a:spcPts val="0"/>
                        </a:spcAft>
                      </a:pPr>
                      <a:r>
                        <a:rPr lang="es-MX" sz="1050" kern="1200">
                          <a:solidFill>
                            <a:schemeClr val="accent5">
                              <a:lumMod val="50000"/>
                            </a:schemeClr>
                          </a:solidFill>
                          <a:effectLst/>
                          <a:latin typeface="Arial Black" panose="020B0A04020102020204" pitchFamily="34" charset="0"/>
                        </a:rPr>
                        <a:t>77</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nSpc>
                          <a:spcPct val="107000"/>
                        </a:lnSpc>
                        <a:spcAft>
                          <a:spcPts val="0"/>
                        </a:spcAft>
                      </a:pPr>
                      <a:r>
                        <a:rPr lang="es-MX" sz="1050" kern="1200">
                          <a:solidFill>
                            <a:schemeClr val="accent5">
                              <a:lumMod val="50000"/>
                            </a:schemeClr>
                          </a:solidFill>
                          <a:effectLst/>
                          <a:latin typeface="Arial Black" panose="020B0A04020102020204" pitchFamily="34" charset="0"/>
                        </a:rPr>
                        <a:t>Fideicomisos, Fondos Públicos, mandatos o cualquier contrato análogo</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gn="ctr">
                        <a:lnSpc>
                          <a:spcPct val="107000"/>
                        </a:lnSpc>
                        <a:spcAft>
                          <a:spcPts val="0"/>
                        </a:spcAft>
                      </a:pPr>
                      <a:r>
                        <a:rPr lang="es-MX" sz="1050" kern="1200">
                          <a:solidFill>
                            <a:schemeClr val="accent5">
                              <a:lumMod val="50000"/>
                            </a:schemeClr>
                          </a:solidFill>
                          <a:effectLst/>
                          <a:latin typeface="Arial Black" panose="020B0A04020102020204" pitchFamily="34" charset="0"/>
                        </a:rPr>
                        <a:t>91</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nSpc>
                          <a:spcPct val="107000"/>
                        </a:lnSpc>
                        <a:spcAft>
                          <a:spcPts val="0"/>
                        </a:spcAft>
                      </a:pPr>
                      <a:r>
                        <a:rPr lang="es-MX" sz="1050" kern="1200" dirty="0">
                          <a:solidFill>
                            <a:schemeClr val="accent5">
                              <a:lumMod val="50000"/>
                            </a:schemeClr>
                          </a:solidFill>
                          <a:effectLst/>
                          <a:latin typeface="Arial Black" panose="020B0A04020102020204" pitchFamily="34" charset="0"/>
                        </a:rPr>
                        <a:t>Fideicomisos, fondos públicos, mandatos o cualquier otro contrato análogo</a:t>
                      </a:r>
                      <a:endParaRPr lang="es-MX" sz="1100" dirty="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extLst>
                  <a:ext uri="{0D108BD9-81ED-4DB2-BD59-A6C34878D82A}">
                    <a16:rowId xmlns="" xmlns:a16="http://schemas.microsoft.com/office/drawing/2014/main" val="10014"/>
                  </a:ext>
                </a:extLst>
              </a:tr>
              <a:tr h="390574">
                <a:tc>
                  <a:txBody>
                    <a:bodyPr/>
                    <a:lstStyle/>
                    <a:p>
                      <a:pPr algn="ctr">
                        <a:lnSpc>
                          <a:spcPct val="107000"/>
                        </a:lnSpc>
                        <a:spcAft>
                          <a:spcPts val="0"/>
                        </a:spcAft>
                      </a:pPr>
                      <a:r>
                        <a:rPr lang="es-MX" sz="1050" kern="1200">
                          <a:solidFill>
                            <a:schemeClr val="accent5">
                              <a:lumMod val="50000"/>
                            </a:schemeClr>
                          </a:solidFill>
                          <a:effectLst/>
                          <a:latin typeface="Arial Black" panose="020B0A04020102020204" pitchFamily="34" charset="0"/>
                        </a:rPr>
                        <a:t>78</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nSpc>
                          <a:spcPct val="107000"/>
                        </a:lnSpc>
                        <a:spcAft>
                          <a:spcPts val="0"/>
                        </a:spcAft>
                      </a:pPr>
                      <a:r>
                        <a:rPr lang="es-MX" sz="1050" kern="1200">
                          <a:solidFill>
                            <a:schemeClr val="accent5">
                              <a:lumMod val="50000"/>
                            </a:schemeClr>
                          </a:solidFill>
                          <a:effectLst/>
                          <a:latin typeface="Arial Black" panose="020B0A04020102020204" pitchFamily="34" charset="0"/>
                        </a:rPr>
                        <a:t>Autoridades administrativas y jurisdiccionales en materia laboral </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gn="ctr">
                        <a:lnSpc>
                          <a:spcPct val="107000"/>
                        </a:lnSpc>
                        <a:spcAft>
                          <a:spcPts val="0"/>
                        </a:spcAft>
                      </a:pPr>
                      <a:r>
                        <a:rPr lang="es-MX" sz="1050" kern="1200">
                          <a:solidFill>
                            <a:schemeClr val="accent5">
                              <a:lumMod val="50000"/>
                            </a:schemeClr>
                          </a:solidFill>
                          <a:effectLst/>
                          <a:latin typeface="Arial Black" panose="020B0A04020102020204" pitchFamily="34" charset="0"/>
                        </a:rPr>
                        <a:t>81</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nSpc>
                          <a:spcPct val="107000"/>
                        </a:lnSpc>
                        <a:spcAft>
                          <a:spcPts val="0"/>
                        </a:spcAft>
                      </a:pPr>
                      <a:r>
                        <a:rPr lang="es-MX" sz="1050" kern="1200" dirty="0">
                          <a:solidFill>
                            <a:schemeClr val="accent5">
                              <a:lumMod val="50000"/>
                            </a:schemeClr>
                          </a:solidFill>
                          <a:effectLst/>
                          <a:latin typeface="Arial Black" panose="020B0A04020102020204" pitchFamily="34" charset="0"/>
                        </a:rPr>
                        <a:t>Tribunales Administrativos</a:t>
                      </a:r>
                      <a:endParaRPr lang="es-MX" sz="1100" dirty="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extLst>
                  <a:ext uri="{0D108BD9-81ED-4DB2-BD59-A6C34878D82A}">
                    <a16:rowId xmlns="" xmlns:a16="http://schemas.microsoft.com/office/drawing/2014/main" val="10015"/>
                  </a:ext>
                </a:extLst>
              </a:tr>
              <a:tr h="390574">
                <a:tc>
                  <a:txBody>
                    <a:bodyPr/>
                    <a:lstStyle/>
                    <a:p>
                      <a:pPr algn="ctr">
                        <a:lnSpc>
                          <a:spcPct val="107000"/>
                        </a:lnSpc>
                        <a:spcAft>
                          <a:spcPts val="0"/>
                        </a:spcAft>
                      </a:pPr>
                      <a:r>
                        <a:rPr lang="es-MX" sz="2000">
                          <a:solidFill>
                            <a:schemeClr val="accent5">
                              <a:lumMod val="50000"/>
                            </a:schemeClr>
                          </a:solidFill>
                          <a:effectLst/>
                          <a:latin typeface="Arial Black" panose="020B0A04020102020204" pitchFamily="34" charset="0"/>
                        </a:rPr>
                        <a:t> </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nSpc>
                          <a:spcPct val="107000"/>
                        </a:lnSpc>
                        <a:spcAft>
                          <a:spcPts val="0"/>
                        </a:spcAft>
                      </a:pPr>
                      <a:r>
                        <a:rPr lang="es-MX" sz="2000">
                          <a:solidFill>
                            <a:schemeClr val="accent5">
                              <a:lumMod val="50000"/>
                            </a:schemeClr>
                          </a:solidFill>
                          <a:effectLst/>
                          <a:latin typeface="Arial Black" panose="020B0A04020102020204" pitchFamily="34" charset="0"/>
                        </a:rPr>
                        <a:t> </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gn="ctr">
                        <a:lnSpc>
                          <a:spcPct val="107000"/>
                        </a:lnSpc>
                        <a:spcAft>
                          <a:spcPts val="0"/>
                        </a:spcAft>
                      </a:pPr>
                      <a:r>
                        <a:rPr lang="es-MX" sz="1050" kern="1200">
                          <a:solidFill>
                            <a:schemeClr val="accent5">
                              <a:lumMod val="50000"/>
                            </a:schemeClr>
                          </a:solidFill>
                          <a:effectLst/>
                          <a:latin typeface="Arial Black" panose="020B0A04020102020204" pitchFamily="34" charset="0"/>
                        </a:rPr>
                        <a:t>82</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nSpc>
                          <a:spcPct val="107000"/>
                        </a:lnSpc>
                        <a:spcAft>
                          <a:spcPts val="0"/>
                        </a:spcAft>
                      </a:pPr>
                      <a:r>
                        <a:rPr lang="es-MX" sz="1050" kern="1200" dirty="0">
                          <a:solidFill>
                            <a:schemeClr val="accent5">
                              <a:lumMod val="50000"/>
                            </a:schemeClr>
                          </a:solidFill>
                          <a:effectLst/>
                          <a:latin typeface="Arial Black" panose="020B0A04020102020204" pitchFamily="34" charset="0"/>
                        </a:rPr>
                        <a:t>Autoridades administrativas y jurisdiccionales en materia laboral</a:t>
                      </a:r>
                      <a:endParaRPr lang="es-MX" sz="1100" dirty="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extLst>
                  <a:ext uri="{0D108BD9-81ED-4DB2-BD59-A6C34878D82A}">
                    <a16:rowId xmlns="" xmlns:a16="http://schemas.microsoft.com/office/drawing/2014/main" val="10016"/>
                  </a:ext>
                </a:extLst>
              </a:tr>
              <a:tr h="390574">
                <a:tc>
                  <a:txBody>
                    <a:bodyPr/>
                    <a:lstStyle/>
                    <a:p>
                      <a:pPr algn="ctr">
                        <a:lnSpc>
                          <a:spcPct val="107000"/>
                        </a:lnSpc>
                        <a:spcAft>
                          <a:spcPts val="0"/>
                        </a:spcAft>
                      </a:pPr>
                      <a:r>
                        <a:rPr lang="es-MX" sz="1050" kern="1200">
                          <a:solidFill>
                            <a:schemeClr val="accent5">
                              <a:lumMod val="50000"/>
                            </a:schemeClr>
                          </a:solidFill>
                          <a:effectLst/>
                          <a:latin typeface="Arial Black" panose="020B0A04020102020204" pitchFamily="34" charset="0"/>
                        </a:rPr>
                        <a:t>79</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nSpc>
                          <a:spcPct val="107000"/>
                        </a:lnSpc>
                        <a:spcAft>
                          <a:spcPts val="0"/>
                        </a:spcAft>
                      </a:pPr>
                      <a:r>
                        <a:rPr lang="es-MX" sz="1050" kern="1200">
                          <a:solidFill>
                            <a:schemeClr val="accent5">
                              <a:lumMod val="50000"/>
                            </a:schemeClr>
                          </a:solidFill>
                          <a:effectLst/>
                          <a:latin typeface="Arial Black" panose="020B0A04020102020204" pitchFamily="34" charset="0"/>
                        </a:rPr>
                        <a:t>Sindicatos que reciban y ejerzan recursos públicos</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gn="ctr">
                        <a:lnSpc>
                          <a:spcPct val="107000"/>
                        </a:lnSpc>
                        <a:spcAft>
                          <a:spcPts val="0"/>
                        </a:spcAft>
                      </a:pPr>
                      <a:r>
                        <a:rPr lang="es-MX" sz="1050" kern="1200">
                          <a:solidFill>
                            <a:schemeClr val="accent5">
                              <a:lumMod val="50000"/>
                            </a:schemeClr>
                          </a:solidFill>
                          <a:effectLst/>
                          <a:latin typeface="Arial Black" panose="020B0A04020102020204" pitchFamily="34" charset="0"/>
                        </a:rPr>
                        <a:t>92</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nSpc>
                          <a:spcPct val="107000"/>
                        </a:lnSpc>
                        <a:spcAft>
                          <a:spcPts val="0"/>
                        </a:spcAft>
                      </a:pPr>
                      <a:r>
                        <a:rPr lang="es-MX" sz="1050" kern="1200" dirty="0">
                          <a:solidFill>
                            <a:schemeClr val="accent5">
                              <a:lumMod val="50000"/>
                            </a:schemeClr>
                          </a:solidFill>
                          <a:effectLst/>
                          <a:latin typeface="Arial Black" panose="020B0A04020102020204" pitchFamily="34" charset="0"/>
                        </a:rPr>
                        <a:t>Sindicatos que reciban y ejerzan recursos públicos</a:t>
                      </a:r>
                      <a:endParaRPr lang="es-MX" sz="1100" dirty="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extLst>
                  <a:ext uri="{0D108BD9-81ED-4DB2-BD59-A6C34878D82A}">
                    <a16:rowId xmlns="" xmlns:a16="http://schemas.microsoft.com/office/drawing/2014/main" val="10017"/>
                  </a:ext>
                </a:extLst>
              </a:tr>
              <a:tr h="558422">
                <a:tc>
                  <a:txBody>
                    <a:bodyPr/>
                    <a:lstStyle/>
                    <a:p>
                      <a:pPr algn="ctr">
                        <a:lnSpc>
                          <a:spcPct val="107000"/>
                        </a:lnSpc>
                        <a:spcAft>
                          <a:spcPts val="0"/>
                        </a:spcAft>
                      </a:pPr>
                      <a:r>
                        <a:rPr lang="es-MX" sz="1050" kern="1200">
                          <a:solidFill>
                            <a:schemeClr val="accent5">
                              <a:lumMod val="50000"/>
                            </a:schemeClr>
                          </a:solidFill>
                          <a:effectLst/>
                          <a:latin typeface="Arial Black" panose="020B0A04020102020204" pitchFamily="34" charset="0"/>
                        </a:rPr>
                        <a:t>81</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nSpc>
                          <a:spcPct val="107000"/>
                        </a:lnSpc>
                        <a:spcAft>
                          <a:spcPts val="0"/>
                        </a:spcAft>
                      </a:pPr>
                      <a:r>
                        <a:rPr lang="es-MX" sz="1050" kern="1200">
                          <a:solidFill>
                            <a:schemeClr val="accent5">
                              <a:lumMod val="50000"/>
                            </a:schemeClr>
                          </a:solidFill>
                          <a:effectLst/>
                          <a:latin typeface="Arial Black" panose="020B0A04020102020204" pitchFamily="34" charset="0"/>
                        </a:rPr>
                        <a:t>Personas físicas o morales que recibe o ejercen recursos públicos o actos de autoridad</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gn="ctr">
                        <a:lnSpc>
                          <a:spcPct val="107000"/>
                        </a:lnSpc>
                        <a:spcAft>
                          <a:spcPts val="0"/>
                        </a:spcAft>
                      </a:pPr>
                      <a:r>
                        <a:rPr lang="es-MX" sz="1050" kern="1200">
                          <a:solidFill>
                            <a:schemeClr val="accent5">
                              <a:lumMod val="50000"/>
                            </a:schemeClr>
                          </a:solidFill>
                          <a:effectLst/>
                          <a:latin typeface="Arial Black" panose="020B0A04020102020204" pitchFamily="34" charset="0"/>
                        </a:rPr>
                        <a:t>95</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nSpc>
                          <a:spcPct val="107000"/>
                        </a:lnSpc>
                        <a:spcAft>
                          <a:spcPts val="0"/>
                        </a:spcAft>
                      </a:pPr>
                      <a:r>
                        <a:rPr lang="es-MX" sz="1050" kern="1200" dirty="0">
                          <a:solidFill>
                            <a:schemeClr val="accent5">
                              <a:lumMod val="50000"/>
                            </a:schemeClr>
                          </a:solidFill>
                          <a:effectLst/>
                          <a:latin typeface="Arial Black" panose="020B0A04020102020204" pitchFamily="34" charset="0"/>
                        </a:rPr>
                        <a:t>Personas físicas o morales que reciban o ejerzan recursos públicos o actos de autoridad</a:t>
                      </a:r>
                      <a:endParaRPr lang="es-MX" sz="1100" dirty="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extLst>
                  <a:ext uri="{0D108BD9-81ED-4DB2-BD59-A6C34878D82A}">
                    <a16:rowId xmlns="" xmlns:a16="http://schemas.microsoft.com/office/drawing/2014/main" val="10018"/>
                  </a:ext>
                </a:extLst>
              </a:tr>
              <a:tr h="374636">
                <a:tc>
                  <a:txBody>
                    <a:bodyPr/>
                    <a:lstStyle/>
                    <a:p>
                      <a:pPr algn="ctr">
                        <a:lnSpc>
                          <a:spcPct val="107000"/>
                        </a:lnSpc>
                        <a:spcAft>
                          <a:spcPts val="0"/>
                        </a:spcAft>
                      </a:pPr>
                      <a:r>
                        <a:rPr lang="es-MX" sz="1050" kern="1200">
                          <a:solidFill>
                            <a:schemeClr val="accent5">
                              <a:lumMod val="50000"/>
                            </a:schemeClr>
                          </a:solidFill>
                          <a:effectLst/>
                          <a:latin typeface="Arial Black" panose="020B0A04020102020204" pitchFamily="34" charset="0"/>
                        </a:rPr>
                        <a:t>83</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nSpc>
                          <a:spcPct val="107000"/>
                        </a:lnSpc>
                        <a:spcAft>
                          <a:spcPts val="0"/>
                        </a:spcAft>
                      </a:pPr>
                      <a:r>
                        <a:rPr lang="es-MX" sz="1050" kern="1200" dirty="0">
                          <a:solidFill>
                            <a:schemeClr val="accent5">
                              <a:lumMod val="50000"/>
                            </a:schemeClr>
                          </a:solidFill>
                          <a:effectLst/>
                          <a:latin typeface="Arial Black" panose="020B0A04020102020204" pitchFamily="34" charset="0"/>
                        </a:rPr>
                        <a:t>Sujetos Obligados del Sector Energético</a:t>
                      </a:r>
                      <a:endParaRPr lang="es-MX" sz="1100" dirty="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gn="ctr">
                        <a:lnSpc>
                          <a:spcPct val="107000"/>
                        </a:lnSpc>
                        <a:spcAft>
                          <a:spcPts val="0"/>
                        </a:spcAft>
                      </a:pPr>
                      <a:r>
                        <a:rPr lang="es-MX" sz="2000">
                          <a:solidFill>
                            <a:schemeClr val="accent5">
                              <a:lumMod val="50000"/>
                            </a:schemeClr>
                          </a:solidFill>
                          <a:effectLst/>
                          <a:latin typeface="Arial Black" panose="020B0A04020102020204" pitchFamily="34" charset="0"/>
                        </a:rPr>
                        <a:t> </a:t>
                      </a:r>
                      <a:endParaRPr lang="es-MX" sz="110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tc>
                  <a:txBody>
                    <a:bodyPr/>
                    <a:lstStyle/>
                    <a:p>
                      <a:pPr>
                        <a:lnSpc>
                          <a:spcPct val="107000"/>
                        </a:lnSpc>
                        <a:spcAft>
                          <a:spcPts val="0"/>
                        </a:spcAft>
                      </a:pPr>
                      <a:r>
                        <a:rPr lang="es-MX" sz="2000" dirty="0">
                          <a:solidFill>
                            <a:schemeClr val="accent5">
                              <a:lumMod val="50000"/>
                            </a:schemeClr>
                          </a:solidFill>
                          <a:effectLst/>
                          <a:latin typeface="Arial Black" panose="020B0A04020102020204" pitchFamily="34" charset="0"/>
                        </a:rPr>
                        <a:t> </a:t>
                      </a:r>
                      <a:endParaRPr lang="es-MX" sz="1100" dirty="0">
                        <a:solidFill>
                          <a:schemeClr val="accent5">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5975" marR="55975" marT="27987" marB="27987"/>
                </a:tc>
                <a:extLst>
                  <a:ext uri="{0D108BD9-81ED-4DB2-BD59-A6C34878D82A}">
                    <a16:rowId xmlns="" xmlns:a16="http://schemas.microsoft.com/office/drawing/2014/main" val="10019"/>
                  </a:ext>
                </a:extLst>
              </a:tr>
            </a:tbl>
          </a:graphicData>
        </a:graphic>
      </p:graphicFrame>
      <p:sp>
        <p:nvSpPr>
          <p:cNvPr id="3" name="Rectangle 1"/>
          <p:cNvSpPr>
            <a:spLocks noChangeArrowheads="1"/>
          </p:cNvSpPr>
          <p:nvPr/>
        </p:nvSpPr>
        <p:spPr bwMode="auto">
          <a:xfrm>
            <a:off x="2157413" y="18240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spTree>
    <p:extLst>
      <p:ext uri="{BB962C8B-B14F-4D97-AF65-F5344CB8AC3E}">
        <p14:creationId xmlns:p14="http://schemas.microsoft.com/office/powerpoint/2010/main" val="3079641301"/>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 xmlns:a16="http://schemas.microsoft.com/office/drawing/2014/main" id="{8B56A068-0E1A-46CA-B74C-FD92CDBA6F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61" y="1568883"/>
            <a:ext cx="8415941" cy="4991745"/>
          </a:xfrm>
          <a:prstGeom prst="rect">
            <a:avLst/>
          </a:prstGeom>
        </p:spPr>
      </p:pic>
      <p:grpSp>
        <p:nvGrpSpPr>
          <p:cNvPr id="4" name="Grupo 3"/>
          <p:cNvGrpSpPr/>
          <p:nvPr/>
        </p:nvGrpSpPr>
        <p:grpSpPr>
          <a:xfrm>
            <a:off x="5927649" y="250338"/>
            <a:ext cx="3216351" cy="710403"/>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036471" y="406037"/>
            <a:ext cx="2998705" cy="399020"/>
          </a:xfrm>
          <a:prstGeom prst="rect">
            <a:avLst/>
          </a:prstGeom>
          <a:noFill/>
        </p:spPr>
        <p:txBody>
          <a:bodyPr wrap="square" rtlCol="0">
            <a:spAutoFit/>
          </a:bodyPr>
          <a:lstStyle/>
          <a:p>
            <a:pPr algn="ctr" defTabSz="676645"/>
            <a:r>
              <a:rPr lang="es-MX" sz="1993" dirty="0">
                <a:solidFill>
                  <a:prstClr val="white"/>
                </a:solidFill>
                <a:latin typeface="Arial Black"/>
                <a:cs typeface="Arial Black"/>
              </a:rPr>
              <a:t>Sistema </a:t>
            </a:r>
            <a:r>
              <a:rPr lang="es-MX" sz="1993" dirty="0" err="1">
                <a:solidFill>
                  <a:prstClr val="white"/>
                </a:solidFill>
                <a:latin typeface="Arial Black"/>
                <a:cs typeface="Arial Black"/>
              </a:rPr>
              <a:t>Infomex</a:t>
            </a:r>
            <a:endParaRPr lang="en-US" sz="1993" dirty="0">
              <a:solidFill>
                <a:prstClr val="white"/>
              </a:solidFill>
              <a:latin typeface="Arial Black"/>
              <a:cs typeface="Arial Black"/>
            </a:endParaRPr>
          </a:p>
        </p:txBody>
      </p:sp>
      <p:sp>
        <p:nvSpPr>
          <p:cNvPr id="39" name="Rectángulo 38">
            <a:extLst>
              <a:ext uri="{FF2B5EF4-FFF2-40B4-BE49-F238E27FC236}">
                <a16:creationId xmlns="" xmlns:a16="http://schemas.microsoft.com/office/drawing/2014/main" id="{59D68305-42D6-4DBF-8DF6-E58884F161E5}"/>
              </a:ext>
            </a:extLst>
          </p:cNvPr>
          <p:cNvSpPr/>
          <p:nvPr/>
        </p:nvSpPr>
        <p:spPr>
          <a:xfrm>
            <a:off x="436228" y="1033313"/>
            <a:ext cx="8506436" cy="416011"/>
          </a:xfrm>
          <a:prstGeom prst="rect">
            <a:avLst/>
          </a:prstGeom>
        </p:spPr>
        <p:txBody>
          <a:bodyPr wrap="square">
            <a:spAutoFit/>
          </a:bodyPr>
          <a:lstStyle/>
          <a:p>
            <a:pPr algn="just">
              <a:lnSpc>
                <a:spcPct val="150000"/>
              </a:lnSpc>
              <a:spcBef>
                <a:spcPts val="400"/>
              </a:spcBef>
              <a:spcAft>
                <a:spcPts val="400"/>
              </a:spcAft>
            </a:pPr>
            <a:r>
              <a:rPr lang="es-MX" sz="1600" b="1" dirty="0">
                <a:solidFill>
                  <a:prstClr val="black"/>
                </a:solidFill>
                <a:latin typeface="Arial" panose="020B0604020202020204" pitchFamily="34" charset="0"/>
                <a:cs typeface="Arial" panose="020B0604020202020204" pitchFamily="34" charset="0"/>
              </a:rPr>
              <a:t>Respuesta: Asigna responsable</a:t>
            </a:r>
            <a:endParaRPr lang="es-MX" sz="1600" dirty="0">
              <a:solidFill>
                <a:prstClr val="black"/>
              </a:solidFill>
              <a:latin typeface="Arial" panose="020B0604020202020204" pitchFamily="34" charset="0"/>
              <a:cs typeface="Arial" panose="020B0604020202020204" pitchFamily="34" charset="0"/>
            </a:endParaRPr>
          </a:p>
        </p:txBody>
      </p:sp>
      <p:pic>
        <p:nvPicPr>
          <p:cNvPr id="1026" name="Picture 2" descr="Resultado de imagen para infomex">
            <a:extLst>
              <a:ext uri="{FF2B5EF4-FFF2-40B4-BE49-F238E27FC236}">
                <a16:creationId xmlns="" xmlns:a16="http://schemas.microsoft.com/office/drawing/2014/main" id="{CD163CC8-80C3-4BC7-90FF-0767E8D35D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731" y="187839"/>
            <a:ext cx="895393" cy="891413"/>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 xmlns:a16="http://schemas.microsoft.com/office/drawing/2014/main" id="{770D14BD-299F-43F9-B117-C724D1430473}"/>
              </a:ext>
            </a:extLst>
          </p:cNvPr>
          <p:cNvSpPr/>
          <p:nvPr/>
        </p:nvSpPr>
        <p:spPr>
          <a:xfrm>
            <a:off x="1291905" y="3363985"/>
            <a:ext cx="1367405" cy="117446"/>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0839640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4F7CCE65-7594-49A8-8046-99748C3842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61" y="1568883"/>
            <a:ext cx="8415942" cy="4991746"/>
          </a:xfrm>
          <a:prstGeom prst="rect">
            <a:avLst/>
          </a:prstGeom>
        </p:spPr>
      </p:pic>
      <p:grpSp>
        <p:nvGrpSpPr>
          <p:cNvPr id="4" name="Grupo 3"/>
          <p:cNvGrpSpPr/>
          <p:nvPr/>
        </p:nvGrpSpPr>
        <p:grpSpPr>
          <a:xfrm>
            <a:off x="5927649" y="250338"/>
            <a:ext cx="3216351" cy="710403"/>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036471" y="406037"/>
            <a:ext cx="2998705" cy="399020"/>
          </a:xfrm>
          <a:prstGeom prst="rect">
            <a:avLst/>
          </a:prstGeom>
          <a:noFill/>
        </p:spPr>
        <p:txBody>
          <a:bodyPr wrap="square" rtlCol="0">
            <a:spAutoFit/>
          </a:bodyPr>
          <a:lstStyle/>
          <a:p>
            <a:pPr algn="ctr" defTabSz="676645"/>
            <a:r>
              <a:rPr lang="es-MX" sz="1993" dirty="0">
                <a:solidFill>
                  <a:prstClr val="white"/>
                </a:solidFill>
                <a:latin typeface="Arial Black"/>
                <a:cs typeface="Arial Black"/>
              </a:rPr>
              <a:t>Sistema </a:t>
            </a:r>
            <a:r>
              <a:rPr lang="es-MX" sz="1993" dirty="0" err="1">
                <a:solidFill>
                  <a:prstClr val="white"/>
                </a:solidFill>
                <a:latin typeface="Arial Black"/>
                <a:cs typeface="Arial Black"/>
              </a:rPr>
              <a:t>Infomex</a:t>
            </a:r>
            <a:endParaRPr lang="en-US" sz="1993" dirty="0">
              <a:solidFill>
                <a:prstClr val="white"/>
              </a:solidFill>
              <a:latin typeface="Arial Black"/>
              <a:cs typeface="Arial Black"/>
            </a:endParaRPr>
          </a:p>
        </p:txBody>
      </p:sp>
      <p:sp>
        <p:nvSpPr>
          <p:cNvPr id="39" name="Rectángulo 38">
            <a:extLst>
              <a:ext uri="{FF2B5EF4-FFF2-40B4-BE49-F238E27FC236}">
                <a16:creationId xmlns="" xmlns:a16="http://schemas.microsoft.com/office/drawing/2014/main" id="{59D68305-42D6-4DBF-8DF6-E58884F161E5}"/>
              </a:ext>
            </a:extLst>
          </p:cNvPr>
          <p:cNvSpPr/>
          <p:nvPr/>
        </p:nvSpPr>
        <p:spPr>
          <a:xfrm>
            <a:off x="436228" y="1033313"/>
            <a:ext cx="8506436" cy="416011"/>
          </a:xfrm>
          <a:prstGeom prst="rect">
            <a:avLst/>
          </a:prstGeom>
        </p:spPr>
        <p:txBody>
          <a:bodyPr wrap="square">
            <a:spAutoFit/>
          </a:bodyPr>
          <a:lstStyle/>
          <a:p>
            <a:pPr algn="just">
              <a:lnSpc>
                <a:spcPct val="150000"/>
              </a:lnSpc>
              <a:spcBef>
                <a:spcPts val="400"/>
              </a:spcBef>
              <a:spcAft>
                <a:spcPts val="400"/>
              </a:spcAft>
            </a:pPr>
            <a:r>
              <a:rPr lang="es-MX" sz="1600" b="1" dirty="0">
                <a:solidFill>
                  <a:prstClr val="black"/>
                </a:solidFill>
                <a:latin typeface="Arial" panose="020B0604020202020204" pitchFamily="34" charset="0"/>
                <a:cs typeface="Arial" panose="020B0604020202020204" pitchFamily="34" charset="0"/>
              </a:rPr>
              <a:t>Respuesta: Determina el tipo de respuesta</a:t>
            </a:r>
            <a:endParaRPr lang="es-MX" sz="1600" dirty="0">
              <a:solidFill>
                <a:prstClr val="black"/>
              </a:solidFill>
              <a:latin typeface="Arial" panose="020B0604020202020204" pitchFamily="34" charset="0"/>
              <a:cs typeface="Arial" panose="020B0604020202020204" pitchFamily="34" charset="0"/>
            </a:endParaRPr>
          </a:p>
        </p:txBody>
      </p:sp>
      <p:pic>
        <p:nvPicPr>
          <p:cNvPr id="1026" name="Picture 2" descr="Resultado de imagen para infomex">
            <a:extLst>
              <a:ext uri="{FF2B5EF4-FFF2-40B4-BE49-F238E27FC236}">
                <a16:creationId xmlns="" xmlns:a16="http://schemas.microsoft.com/office/drawing/2014/main" id="{CD163CC8-80C3-4BC7-90FF-0767E8D35D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731" y="187839"/>
            <a:ext cx="895393" cy="891413"/>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 xmlns:a16="http://schemas.microsoft.com/office/drawing/2014/main" id="{770D14BD-299F-43F9-B117-C724D1430473}"/>
              </a:ext>
            </a:extLst>
          </p:cNvPr>
          <p:cNvSpPr/>
          <p:nvPr/>
        </p:nvSpPr>
        <p:spPr>
          <a:xfrm>
            <a:off x="1291905" y="3363985"/>
            <a:ext cx="1367405" cy="117446"/>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11" name="Conector recto de flecha 10">
            <a:extLst>
              <a:ext uri="{FF2B5EF4-FFF2-40B4-BE49-F238E27FC236}">
                <a16:creationId xmlns="" xmlns:a16="http://schemas.microsoft.com/office/drawing/2014/main" id="{0D62FCCC-ADBE-4F04-858F-CFB79059885A}"/>
              </a:ext>
            </a:extLst>
          </p:cNvPr>
          <p:cNvCxnSpPr>
            <a:cxnSpLocks/>
          </p:cNvCxnSpPr>
          <p:nvPr/>
        </p:nvCxnSpPr>
        <p:spPr>
          <a:xfrm flipV="1">
            <a:off x="2768367" y="4068661"/>
            <a:ext cx="0" cy="15267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 xmlns:a16="http://schemas.microsoft.com/office/drawing/2014/main" id="{77331890-40B4-431D-A822-2976D3508608}"/>
              </a:ext>
            </a:extLst>
          </p:cNvPr>
          <p:cNvSpPr txBox="1"/>
          <p:nvPr/>
        </p:nvSpPr>
        <p:spPr>
          <a:xfrm>
            <a:off x="1975607" y="5595458"/>
            <a:ext cx="3828484" cy="461665"/>
          </a:xfrm>
          <a:prstGeom prst="rect">
            <a:avLst/>
          </a:prstGeom>
          <a:noFill/>
        </p:spPr>
        <p:txBody>
          <a:bodyPr wrap="none" rtlCol="0">
            <a:spAutoFit/>
          </a:bodyPr>
          <a:lstStyle/>
          <a:p>
            <a:r>
              <a:rPr lang="es-MX" sz="1200" dirty="0"/>
              <a:t>Respuesta a la solicitud  de acceso a la información</a:t>
            </a:r>
          </a:p>
          <a:p>
            <a:r>
              <a:rPr lang="es-MX" sz="1200" dirty="0"/>
              <a:t>Respuesta a la solicitud de Protección de Datos Personales</a:t>
            </a:r>
          </a:p>
        </p:txBody>
      </p:sp>
    </p:spTree>
    <p:extLst>
      <p:ext uri="{BB962C8B-B14F-4D97-AF65-F5344CB8AC3E}">
        <p14:creationId xmlns:p14="http://schemas.microsoft.com/office/powerpoint/2010/main" val="25950555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 xmlns:a16="http://schemas.microsoft.com/office/drawing/2014/main" id="{F71B4A2A-D4D4-47B0-8FCF-A81EC5FF38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60" y="1568882"/>
            <a:ext cx="8415941" cy="4991745"/>
          </a:xfrm>
          <a:prstGeom prst="rect">
            <a:avLst/>
          </a:prstGeom>
        </p:spPr>
      </p:pic>
      <p:grpSp>
        <p:nvGrpSpPr>
          <p:cNvPr id="4" name="Grupo 3"/>
          <p:cNvGrpSpPr/>
          <p:nvPr/>
        </p:nvGrpSpPr>
        <p:grpSpPr>
          <a:xfrm>
            <a:off x="5927649" y="250338"/>
            <a:ext cx="3216351" cy="710403"/>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036471" y="406037"/>
            <a:ext cx="2998705" cy="399020"/>
          </a:xfrm>
          <a:prstGeom prst="rect">
            <a:avLst/>
          </a:prstGeom>
          <a:noFill/>
        </p:spPr>
        <p:txBody>
          <a:bodyPr wrap="square" rtlCol="0">
            <a:spAutoFit/>
          </a:bodyPr>
          <a:lstStyle/>
          <a:p>
            <a:pPr algn="ctr" defTabSz="676645"/>
            <a:r>
              <a:rPr lang="es-MX" sz="1993" dirty="0">
                <a:solidFill>
                  <a:prstClr val="white"/>
                </a:solidFill>
                <a:latin typeface="Arial Black"/>
                <a:cs typeface="Arial Black"/>
              </a:rPr>
              <a:t>Sistema </a:t>
            </a:r>
            <a:r>
              <a:rPr lang="es-MX" sz="1993" dirty="0" err="1">
                <a:solidFill>
                  <a:prstClr val="white"/>
                </a:solidFill>
                <a:latin typeface="Arial Black"/>
                <a:cs typeface="Arial Black"/>
              </a:rPr>
              <a:t>Infomex</a:t>
            </a:r>
            <a:endParaRPr lang="en-US" sz="1993" dirty="0">
              <a:solidFill>
                <a:prstClr val="white"/>
              </a:solidFill>
              <a:latin typeface="Arial Black"/>
              <a:cs typeface="Arial Black"/>
            </a:endParaRPr>
          </a:p>
        </p:txBody>
      </p:sp>
      <p:sp>
        <p:nvSpPr>
          <p:cNvPr id="39" name="Rectángulo 38">
            <a:extLst>
              <a:ext uri="{FF2B5EF4-FFF2-40B4-BE49-F238E27FC236}">
                <a16:creationId xmlns="" xmlns:a16="http://schemas.microsoft.com/office/drawing/2014/main" id="{59D68305-42D6-4DBF-8DF6-E58884F161E5}"/>
              </a:ext>
            </a:extLst>
          </p:cNvPr>
          <p:cNvSpPr/>
          <p:nvPr/>
        </p:nvSpPr>
        <p:spPr>
          <a:xfrm>
            <a:off x="436228" y="1033313"/>
            <a:ext cx="8506436" cy="416011"/>
          </a:xfrm>
          <a:prstGeom prst="rect">
            <a:avLst/>
          </a:prstGeom>
        </p:spPr>
        <p:txBody>
          <a:bodyPr wrap="square">
            <a:spAutoFit/>
          </a:bodyPr>
          <a:lstStyle/>
          <a:p>
            <a:pPr algn="just">
              <a:lnSpc>
                <a:spcPct val="150000"/>
              </a:lnSpc>
              <a:spcBef>
                <a:spcPts val="400"/>
              </a:spcBef>
              <a:spcAft>
                <a:spcPts val="400"/>
              </a:spcAft>
            </a:pPr>
            <a:r>
              <a:rPr lang="es-MX" sz="1600" b="1" dirty="0">
                <a:solidFill>
                  <a:prstClr val="black"/>
                </a:solidFill>
                <a:latin typeface="Arial" panose="020B0604020202020204" pitchFamily="34" charset="0"/>
                <a:cs typeface="Arial" panose="020B0604020202020204" pitchFamily="34" charset="0"/>
              </a:rPr>
              <a:t>Respuesta: Documentar respuesta</a:t>
            </a:r>
            <a:endParaRPr lang="es-MX" sz="1600" dirty="0">
              <a:solidFill>
                <a:prstClr val="black"/>
              </a:solidFill>
              <a:latin typeface="Arial" panose="020B0604020202020204" pitchFamily="34" charset="0"/>
              <a:cs typeface="Arial" panose="020B0604020202020204" pitchFamily="34" charset="0"/>
            </a:endParaRPr>
          </a:p>
        </p:txBody>
      </p:sp>
      <p:pic>
        <p:nvPicPr>
          <p:cNvPr id="1026" name="Picture 2" descr="Resultado de imagen para infomex">
            <a:extLst>
              <a:ext uri="{FF2B5EF4-FFF2-40B4-BE49-F238E27FC236}">
                <a16:creationId xmlns="" xmlns:a16="http://schemas.microsoft.com/office/drawing/2014/main" id="{CD163CC8-80C3-4BC7-90FF-0767E8D35D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731" y="187839"/>
            <a:ext cx="895393" cy="891413"/>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 xmlns:a16="http://schemas.microsoft.com/office/drawing/2014/main" id="{770D14BD-299F-43F9-B117-C724D1430473}"/>
              </a:ext>
            </a:extLst>
          </p:cNvPr>
          <p:cNvSpPr/>
          <p:nvPr/>
        </p:nvSpPr>
        <p:spPr>
          <a:xfrm>
            <a:off x="1291905" y="3363985"/>
            <a:ext cx="1367405" cy="117446"/>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11" name="Conector recto de flecha 10">
            <a:extLst>
              <a:ext uri="{FF2B5EF4-FFF2-40B4-BE49-F238E27FC236}">
                <a16:creationId xmlns="" xmlns:a16="http://schemas.microsoft.com/office/drawing/2014/main" id="{0D62FCCC-ADBE-4F04-858F-CFB79059885A}"/>
              </a:ext>
            </a:extLst>
          </p:cNvPr>
          <p:cNvCxnSpPr>
            <a:cxnSpLocks/>
          </p:cNvCxnSpPr>
          <p:nvPr/>
        </p:nvCxnSpPr>
        <p:spPr>
          <a:xfrm flipV="1">
            <a:off x="2768367" y="4639112"/>
            <a:ext cx="796954" cy="9563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 xmlns:a16="http://schemas.microsoft.com/office/drawing/2014/main" id="{77331890-40B4-431D-A822-2976D3508608}"/>
              </a:ext>
            </a:extLst>
          </p:cNvPr>
          <p:cNvSpPr txBox="1"/>
          <p:nvPr/>
        </p:nvSpPr>
        <p:spPr>
          <a:xfrm>
            <a:off x="1975607" y="5595458"/>
            <a:ext cx="1731051" cy="276999"/>
          </a:xfrm>
          <a:prstGeom prst="rect">
            <a:avLst/>
          </a:prstGeom>
          <a:noFill/>
        </p:spPr>
        <p:txBody>
          <a:bodyPr wrap="none" rtlCol="0">
            <a:spAutoFit/>
          </a:bodyPr>
          <a:lstStyle/>
          <a:p>
            <a:r>
              <a:rPr lang="es-MX" sz="1200" dirty="0"/>
              <a:t>Adjuntar archivo &lt;= 3Mb</a:t>
            </a:r>
          </a:p>
        </p:txBody>
      </p:sp>
      <p:cxnSp>
        <p:nvCxnSpPr>
          <p:cNvPr id="16" name="Conector recto de flecha 15">
            <a:extLst>
              <a:ext uri="{FF2B5EF4-FFF2-40B4-BE49-F238E27FC236}">
                <a16:creationId xmlns="" xmlns:a16="http://schemas.microsoft.com/office/drawing/2014/main" id="{88A72B0E-A25A-4E7E-8BDC-289F1499F77F}"/>
              </a:ext>
            </a:extLst>
          </p:cNvPr>
          <p:cNvCxnSpPr>
            <a:cxnSpLocks/>
          </p:cNvCxnSpPr>
          <p:nvPr/>
        </p:nvCxnSpPr>
        <p:spPr>
          <a:xfrm flipH="1" flipV="1">
            <a:off x="4137254" y="4362114"/>
            <a:ext cx="300522" cy="9563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 xmlns:a16="http://schemas.microsoft.com/office/drawing/2014/main" id="{8210AFCB-E3C5-40F4-829D-FB611D420DEE}"/>
              </a:ext>
            </a:extLst>
          </p:cNvPr>
          <p:cNvSpPr txBox="1"/>
          <p:nvPr/>
        </p:nvSpPr>
        <p:spPr>
          <a:xfrm>
            <a:off x="3941886" y="5299519"/>
            <a:ext cx="2337178" cy="276999"/>
          </a:xfrm>
          <a:prstGeom prst="rect">
            <a:avLst/>
          </a:prstGeom>
          <a:noFill/>
        </p:spPr>
        <p:txBody>
          <a:bodyPr wrap="none" rtlCol="0">
            <a:spAutoFit/>
          </a:bodyPr>
          <a:lstStyle/>
          <a:p>
            <a:r>
              <a:rPr lang="es-MX" sz="1200" dirty="0"/>
              <a:t>Texto respuesta &lt;= 500 caracteres </a:t>
            </a:r>
          </a:p>
        </p:txBody>
      </p:sp>
    </p:spTree>
    <p:extLst>
      <p:ext uri="{BB962C8B-B14F-4D97-AF65-F5344CB8AC3E}">
        <p14:creationId xmlns:p14="http://schemas.microsoft.com/office/powerpoint/2010/main" val="21038078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10C17CAD-8A0B-4BFE-93D3-4A15A12DEA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59" y="1564840"/>
            <a:ext cx="8415941" cy="4991745"/>
          </a:xfrm>
          <a:prstGeom prst="rect">
            <a:avLst/>
          </a:prstGeom>
        </p:spPr>
      </p:pic>
      <p:grpSp>
        <p:nvGrpSpPr>
          <p:cNvPr id="4" name="Grupo 3"/>
          <p:cNvGrpSpPr/>
          <p:nvPr/>
        </p:nvGrpSpPr>
        <p:grpSpPr>
          <a:xfrm>
            <a:off x="5927649" y="250338"/>
            <a:ext cx="3216351" cy="710403"/>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036471" y="406037"/>
            <a:ext cx="2998705" cy="399020"/>
          </a:xfrm>
          <a:prstGeom prst="rect">
            <a:avLst/>
          </a:prstGeom>
          <a:noFill/>
        </p:spPr>
        <p:txBody>
          <a:bodyPr wrap="square" rtlCol="0">
            <a:spAutoFit/>
          </a:bodyPr>
          <a:lstStyle/>
          <a:p>
            <a:pPr algn="ctr" defTabSz="676645"/>
            <a:r>
              <a:rPr lang="es-MX" sz="1993" dirty="0">
                <a:solidFill>
                  <a:prstClr val="white"/>
                </a:solidFill>
                <a:latin typeface="Arial Black"/>
                <a:cs typeface="Arial Black"/>
              </a:rPr>
              <a:t>Sistema </a:t>
            </a:r>
            <a:r>
              <a:rPr lang="es-MX" sz="1993" dirty="0" err="1">
                <a:solidFill>
                  <a:prstClr val="white"/>
                </a:solidFill>
                <a:latin typeface="Arial Black"/>
                <a:cs typeface="Arial Black"/>
              </a:rPr>
              <a:t>Infomex</a:t>
            </a:r>
            <a:endParaRPr lang="en-US" sz="1993" dirty="0">
              <a:solidFill>
                <a:prstClr val="white"/>
              </a:solidFill>
              <a:latin typeface="Arial Black"/>
              <a:cs typeface="Arial Black"/>
            </a:endParaRPr>
          </a:p>
        </p:txBody>
      </p:sp>
      <p:sp>
        <p:nvSpPr>
          <p:cNvPr id="39" name="Rectángulo 38">
            <a:extLst>
              <a:ext uri="{FF2B5EF4-FFF2-40B4-BE49-F238E27FC236}">
                <a16:creationId xmlns="" xmlns:a16="http://schemas.microsoft.com/office/drawing/2014/main" id="{59D68305-42D6-4DBF-8DF6-E58884F161E5}"/>
              </a:ext>
            </a:extLst>
          </p:cNvPr>
          <p:cNvSpPr/>
          <p:nvPr/>
        </p:nvSpPr>
        <p:spPr>
          <a:xfrm>
            <a:off x="436228" y="1033313"/>
            <a:ext cx="8506436" cy="416011"/>
          </a:xfrm>
          <a:prstGeom prst="rect">
            <a:avLst/>
          </a:prstGeom>
        </p:spPr>
        <p:txBody>
          <a:bodyPr wrap="square">
            <a:spAutoFit/>
          </a:bodyPr>
          <a:lstStyle/>
          <a:p>
            <a:pPr algn="just">
              <a:lnSpc>
                <a:spcPct val="150000"/>
              </a:lnSpc>
              <a:spcBef>
                <a:spcPts val="400"/>
              </a:spcBef>
              <a:spcAft>
                <a:spcPts val="400"/>
              </a:spcAft>
            </a:pPr>
            <a:r>
              <a:rPr lang="es-MX" sz="1600" b="1" dirty="0">
                <a:solidFill>
                  <a:prstClr val="black"/>
                </a:solidFill>
                <a:latin typeface="Arial" panose="020B0604020202020204" pitchFamily="34" charset="0"/>
                <a:cs typeface="Arial" panose="020B0604020202020204" pitchFamily="34" charset="0"/>
              </a:rPr>
              <a:t>Respuesta: Documentar respuesta - Adjuntando archivo</a:t>
            </a:r>
            <a:endParaRPr lang="es-MX" sz="1600" dirty="0">
              <a:solidFill>
                <a:prstClr val="black"/>
              </a:solidFill>
              <a:latin typeface="Arial" panose="020B0604020202020204" pitchFamily="34" charset="0"/>
              <a:cs typeface="Arial" panose="020B0604020202020204" pitchFamily="34" charset="0"/>
            </a:endParaRPr>
          </a:p>
        </p:txBody>
      </p:sp>
      <p:pic>
        <p:nvPicPr>
          <p:cNvPr id="1026" name="Picture 2" descr="Resultado de imagen para infomex">
            <a:extLst>
              <a:ext uri="{FF2B5EF4-FFF2-40B4-BE49-F238E27FC236}">
                <a16:creationId xmlns="" xmlns:a16="http://schemas.microsoft.com/office/drawing/2014/main" id="{CD163CC8-80C3-4BC7-90FF-0767E8D35D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731" y="187839"/>
            <a:ext cx="895393" cy="891413"/>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 xmlns:a16="http://schemas.microsoft.com/office/drawing/2014/main" id="{770D14BD-299F-43F9-B117-C724D1430473}"/>
              </a:ext>
            </a:extLst>
          </p:cNvPr>
          <p:cNvSpPr/>
          <p:nvPr/>
        </p:nvSpPr>
        <p:spPr>
          <a:xfrm>
            <a:off x="1291905" y="3363985"/>
            <a:ext cx="1367405" cy="117446"/>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CuadroTexto 16">
            <a:extLst>
              <a:ext uri="{FF2B5EF4-FFF2-40B4-BE49-F238E27FC236}">
                <a16:creationId xmlns="" xmlns:a16="http://schemas.microsoft.com/office/drawing/2014/main" id="{39CF3F09-E35C-40B5-A987-CD8B7F1B0E00}"/>
              </a:ext>
            </a:extLst>
          </p:cNvPr>
          <p:cNvSpPr txBox="1"/>
          <p:nvPr/>
        </p:nvSpPr>
        <p:spPr>
          <a:xfrm>
            <a:off x="3791043" y="3363985"/>
            <a:ext cx="301686" cy="369332"/>
          </a:xfrm>
          <a:prstGeom prst="rect">
            <a:avLst/>
          </a:prstGeom>
          <a:noFill/>
        </p:spPr>
        <p:txBody>
          <a:bodyPr wrap="none" rtlCol="0">
            <a:spAutoFit/>
          </a:bodyPr>
          <a:lstStyle/>
          <a:p>
            <a:r>
              <a:rPr lang="es-MX" b="1" dirty="0">
                <a:solidFill>
                  <a:srgbClr val="00B050"/>
                </a:solidFill>
              </a:rPr>
              <a:t>1</a:t>
            </a:r>
          </a:p>
        </p:txBody>
      </p:sp>
      <p:sp>
        <p:nvSpPr>
          <p:cNvPr id="18" name="CuadroTexto 17">
            <a:extLst>
              <a:ext uri="{FF2B5EF4-FFF2-40B4-BE49-F238E27FC236}">
                <a16:creationId xmlns="" xmlns:a16="http://schemas.microsoft.com/office/drawing/2014/main" id="{8AD44D6B-987F-4197-A626-18B93198E345}"/>
              </a:ext>
            </a:extLst>
          </p:cNvPr>
          <p:cNvSpPr txBox="1"/>
          <p:nvPr/>
        </p:nvSpPr>
        <p:spPr>
          <a:xfrm>
            <a:off x="5480699" y="3489820"/>
            <a:ext cx="301686" cy="369332"/>
          </a:xfrm>
          <a:prstGeom prst="rect">
            <a:avLst/>
          </a:prstGeom>
          <a:noFill/>
        </p:spPr>
        <p:txBody>
          <a:bodyPr wrap="none" rtlCol="0">
            <a:spAutoFit/>
          </a:bodyPr>
          <a:lstStyle/>
          <a:p>
            <a:r>
              <a:rPr lang="es-MX" b="1" dirty="0">
                <a:solidFill>
                  <a:srgbClr val="00B050"/>
                </a:solidFill>
              </a:rPr>
              <a:t>2</a:t>
            </a:r>
          </a:p>
        </p:txBody>
      </p:sp>
      <p:sp>
        <p:nvSpPr>
          <p:cNvPr id="20" name="CuadroTexto 19">
            <a:extLst>
              <a:ext uri="{FF2B5EF4-FFF2-40B4-BE49-F238E27FC236}">
                <a16:creationId xmlns="" xmlns:a16="http://schemas.microsoft.com/office/drawing/2014/main" id="{0A6D8169-CF34-40A4-963D-528A5B49A2F9}"/>
              </a:ext>
            </a:extLst>
          </p:cNvPr>
          <p:cNvSpPr txBox="1"/>
          <p:nvPr/>
        </p:nvSpPr>
        <p:spPr>
          <a:xfrm>
            <a:off x="5610975" y="5077075"/>
            <a:ext cx="301686" cy="369332"/>
          </a:xfrm>
          <a:prstGeom prst="rect">
            <a:avLst/>
          </a:prstGeom>
          <a:noFill/>
        </p:spPr>
        <p:txBody>
          <a:bodyPr wrap="none" rtlCol="0">
            <a:spAutoFit/>
          </a:bodyPr>
          <a:lstStyle/>
          <a:p>
            <a:r>
              <a:rPr lang="es-MX" b="1" dirty="0">
                <a:solidFill>
                  <a:srgbClr val="00B050"/>
                </a:solidFill>
              </a:rPr>
              <a:t>3</a:t>
            </a:r>
          </a:p>
        </p:txBody>
      </p:sp>
    </p:spTree>
    <p:extLst>
      <p:ext uri="{BB962C8B-B14F-4D97-AF65-F5344CB8AC3E}">
        <p14:creationId xmlns:p14="http://schemas.microsoft.com/office/powerpoint/2010/main" val="210550776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 xmlns:a16="http://schemas.microsoft.com/office/drawing/2014/main" id="{46A95334-AC17-41D4-A556-5BF4FD168A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59" y="1564839"/>
            <a:ext cx="8415940" cy="4991745"/>
          </a:xfrm>
          <a:prstGeom prst="rect">
            <a:avLst/>
          </a:prstGeom>
        </p:spPr>
      </p:pic>
      <p:grpSp>
        <p:nvGrpSpPr>
          <p:cNvPr id="4" name="Grupo 3"/>
          <p:cNvGrpSpPr/>
          <p:nvPr/>
        </p:nvGrpSpPr>
        <p:grpSpPr>
          <a:xfrm>
            <a:off x="5927649" y="250338"/>
            <a:ext cx="3216351" cy="710403"/>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036471" y="406037"/>
            <a:ext cx="2998705" cy="399020"/>
          </a:xfrm>
          <a:prstGeom prst="rect">
            <a:avLst/>
          </a:prstGeom>
          <a:noFill/>
        </p:spPr>
        <p:txBody>
          <a:bodyPr wrap="square" rtlCol="0">
            <a:spAutoFit/>
          </a:bodyPr>
          <a:lstStyle/>
          <a:p>
            <a:pPr algn="ctr" defTabSz="676645"/>
            <a:r>
              <a:rPr lang="es-MX" sz="1993" dirty="0">
                <a:solidFill>
                  <a:prstClr val="white"/>
                </a:solidFill>
                <a:latin typeface="Arial Black"/>
                <a:cs typeface="Arial Black"/>
              </a:rPr>
              <a:t>Sistema </a:t>
            </a:r>
            <a:r>
              <a:rPr lang="es-MX" sz="1993" dirty="0" err="1">
                <a:solidFill>
                  <a:prstClr val="white"/>
                </a:solidFill>
                <a:latin typeface="Arial Black"/>
                <a:cs typeface="Arial Black"/>
              </a:rPr>
              <a:t>Infomex</a:t>
            </a:r>
            <a:endParaRPr lang="en-US" sz="1993" dirty="0">
              <a:solidFill>
                <a:prstClr val="white"/>
              </a:solidFill>
              <a:latin typeface="Arial Black"/>
              <a:cs typeface="Arial Black"/>
            </a:endParaRPr>
          </a:p>
        </p:txBody>
      </p:sp>
      <p:sp>
        <p:nvSpPr>
          <p:cNvPr id="39" name="Rectángulo 38">
            <a:extLst>
              <a:ext uri="{FF2B5EF4-FFF2-40B4-BE49-F238E27FC236}">
                <a16:creationId xmlns="" xmlns:a16="http://schemas.microsoft.com/office/drawing/2014/main" id="{59D68305-42D6-4DBF-8DF6-E58884F161E5}"/>
              </a:ext>
            </a:extLst>
          </p:cNvPr>
          <p:cNvSpPr/>
          <p:nvPr/>
        </p:nvSpPr>
        <p:spPr>
          <a:xfrm>
            <a:off x="436228" y="1033313"/>
            <a:ext cx="8506436" cy="416011"/>
          </a:xfrm>
          <a:prstGeom prst="rect">
            <a:avLst/>
          </a:prstGeom>
        </p:spPr>
        <p:txBody>
          <a:bodyPr wrap="square">
            <a:spAutoFit/>
          </a:bodyPr>
          <a:lstStyle/>
          <a:p>
            <a:pPr algn="just">
              <a:lnSpc>
                <a:spcPct val="150000"/>
              </a:lnSpc>
              <a:spcBef>
                <a:spcPts val="400"/>
              </a:spcBef>
              <a:spcAft>
                <a:spcPts val="400"/>
              </a:spcAft>
            </a:pPr>
            <a:r>
              <a:rPr lang="es-MX" sz="1600" b="1" dirty="0">
                <a:solidFill>
                  <a:prstClr val="black"/>
                </a:solidFill>
                <a:latin typeface="Arial" panose="020B0604020202020204" pitchFamily="34" charset="0"/>
                <a:cs typeface="Arial" panose="020B0604020202020204" pitchFamily="34" charset="0"/>
              </a:rPr>
              <a:t>Respuesta: Validar y liberar respuesta desde la Unidad de Transparencia</a:t>
            </a:r>
            <a:endParaRPr lang="es-MX" sz="1600" dirty="0">
              <a:solidFill>
                <a:prstClr val="black"/>
              </a:solidFill>
              <a:latin typeface="Arial" panose="020B0604020202020204" pitchFamily="34" charset="0"/>
              <a:cs typeface="Arial" panose="020B0604020202020204" pitchFamily="34" charset="0"/>
            </a:endParaRPr>
          </a:p>
        </p:txBody>
      </p:sp>
      <p:pic>
        <p:nvPicPr>
          <p:cNvPr id="1026" name="Picture 2" descr="Resultado de imagen para infomex">
            <a:extLst>
              <a:ext uri="{FF2B5EF4-FFF2-40B4-BE49-F238E27FC236}">
                <a16:creationId xmlns="" xmlns:a16="http://schemas.microsoft.com/office/drawing/2014/main" id="{CD163CC8-80C3-4BC7-90FF-0767E8D35D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731" y="187839"/>
            <a:ext cx="895393" cy="891413"/>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 xmlns:a16="http://schemas.microsoft.com/office/drawing/2014/main" id="{770D14BD-299F-43F9-B117-C724D1430473}"/>
              </a:ext>
            </a:extLst>
          </p:cNvPr>
          <p:cNvSpPr/>
          <p:nvPr/>
        </p:nvSpPr>
        <p:spPr>
          <a:xfrm>
            <a:off x="1291905" y="3363985"/>
            <a:ext cx="1367405" cy="117446"/>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CuadroTexto 16">
            <a:extLst>
              <a:ext uri="{FF2B5EF4-FFF2-40B4-BE49-F238E27FC236}">
                <a16:creationId xmlns="" xmlns:a16="http://schemas.microsoft.com/office/drawing/2014/main" id="{39CF3F09-E35C-40B5-A987-CD8B7F1B0E00}"/>
              </a:ext>
            </a:extLst>
          </p:cNvPr>
          <p:cNvSpPr txBox="1"/>
          <p:nvPr/>
        </p:nvSpPr>
        <p:spPr>
          <a:xfrm>
            <a:off x="4248443" y="4152550"/>
            <a:ext cx="301686" cy="369332"/>
          </a:xfrm>
          <a:prstGeom prst="rect">
            <a:avLst/>
          </a:prstGeom>
          <a:noFill/>
        </p:spPr>
        <p:txBody>
          <a:bodyPr wrap="none" rtlCol="0">
            <a:spAutoFit/>
          </a:bodyPr>
          <a:lstStyle/>
          <a:p>
            <a:r>
              <a:rPr lang="es-MX" b="1" dirty="0">
                <a:solidFill>
                  <a:srgbClr val="00B050"/>
                </a:solidFill>
              </a:rPr>
              <a:t>1</a:t>
            </a:r>
          </a:p>
        </p:txBody>
      </p:sp>
      <p:sp>
        <p:nvSpPr>
          <p:cNvPr id="18" name="CuadroTexto 17">
            <a:extLst>
              <a:ext uri="{FF2B5EF4-FFF2-40B4-BE49-F238E27FC236}">
                <a16:creationId xmlns="" xmlns:a16="http://schemas.microsoft.com/office/drawing/2014/main" id="{8AD44D6B-987F-4197-A626-18B93198E345}"/>
              </a:ext>
            </a:extLst>
          </p:cNvPr>
          <p:cNvSpPr txBox="1"/>
          <p:nvPr/>
        </p:nvSpPr>
        <p:spPr>
          <a:xfrm>
            <a:off x="3492508" y="4630723"/>
            <a:ext cx="301686" cy="369332"/>
          </a:xfrm>
          <a:prstGeom prst="rect">
            <a:avLst/>
          </a:prstGeom>
          <a:noFill/>
        </p:spPr>
        <p:txBody>
          <a:bodyPr wrap="none" rtlCol="0">
            <a:spAutoFit/>
          </a:bodyPr>
          <a:lstStyle/>
          <a:p>
            <a:r>
              <a:rPr lang="es-MX" b="1" dirty="0">
                <a:solidFill>
                  <a:srgbClr val="00B050"/>
                </a:solidFill>
              </a:rPr>
              <a:t>2</a:t>
            </a:r>
          </a:p>
        </p:txBody>
      </p:sp>
      <p:sp>
        <p:nvSpPr>
          <p:cNvPr id="20" name="CuadroTexto 19">
            <a:extLst>
              <a:ext uri="{FF2B5EF4-FFF2-40B4-BE49-F238E27FC236}">
                <a16:creationId xmlns="" xmlns:a16="http://schemas.microsoft.com/office/drawing/2014/main" id="{0A6D8169-CF34-40A4-963D-528A5B49A2F9}"/>
              </a:ext>
            </a:extLst>
          </p:cNvPr>
          <p:cNvSpPr txBox="1"/>
          <p:nvPr/>
        </p:nvSpPr>
        <p:spPr>
          <a:xfrm>
            <a:off x="6057306" y="4815389"/>
            <a:ext cx="301686" cy="369332"/>
          </a:xfrm>
          <a:prstGeom prst="rect">
            <a:avLst/>
          </a:prstGeom>
          <a:noFill/>
        </p:spPr>
        <p:txBody>
          <a:bodyPr wrap="none" rtlCol="0">
            <a:spAutoFit/>
          </a:bodyPr>
          <a:lstStyle/>
          <a:p>
            <a:r>
              <a:rPr lang="es-MX" b="1" dirty="0">
                <a:solidFill>
                  <a:srgbClr val="00B050"/>
                </a:solidFill>
              </a:rPr>
              <a:t>3</a:t>
            </a:r>
          </a:p>
        </p:txBody>
      </p:sp>
    </p:spTree>
    <p:extLst>
      <p:ext uri="{BB962C8B-B14F-4D97-AF65-F5344CB8AC3E}">
        <p14:creationId xmlns:p14="http://schemas.microsoft.com/office/powerpoint/2010/main" val="407140821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BB55B19E-21E9-40CF-AFEE-B42394E69E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58" y="1564839"/>
            <a:ext cx="8415939" cy="4991744"/>
          </a:xfrm>
          <a:prstGeom prst="rect">
            <a:avLst/>
          </a:prstGeom>
        </p:spPr>
      </p:pic>
      <p:grpSp>
        <p:nvGrpSpPr>
          <p:cNvPr id="4" name="Grupo 3"/>
          <p:cNvGrpSpPr/>
          <p:nvPr/>
        </p:nvGrpSpPr>
        <p:grpSpPr>
          <a:xfrm>
            <a:off x="5927649" y="250338"/>
            <a:ext cx="3216351" cy="710403"/>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036471" y="406037"/>
            <a:ext cx="2998705" cy="399020"/>
          </a:xfrm>
          <a:prstGeom prst="rect">
            <a:avLst/>
          </a:prstGeom>
          <a:noFill/>
        </p:spPr>
        <p:txBody>
          <a:bodyPr wrap="square" rtlCol="0">
            <a:spAutoFit/>
          </a:bodyPr>
          <a:lstStyle/>
          <a:p>
            <a:pPr algn="ctr" defTabSz="676645"/>
            <a:r>
              <a:rPr lang="es-MX" sz="1993" dirty="0">
                <a:solidFill>
                  <a:prstClr val="white"/>
                </a:solidFill>
                <a:latin typeface="Arial Black"/>
                <a:cs typeface="Arial Black"/>
              </a:rPr>
              <a:t>Sistema </a:t>
            </a:r>
            <a:r>
              <a:rPr lang="es-MX" sz="1993" dirty="0" err="1">
                <a:solidFill>
                  <a:prstClr val="white"/>
                </a:solidFill>
                <a:latin typeface="Arial Black"/>
                <a:cs typeface="Arial Black"/>
              </a:rPr>
              <a:t>Infomex</a:t>
            </a:r>
            <a:endParaRPr lang="en-US" sz="1993" dirty="0">
              <a:solidFill>
                <a:prstClr val="white"/>
              </a:solidFill>
              <a:latin typeface="Arial Black"/>
              <a:cs typeface="Arial Black"/>
            </a:endParaRPr>
          </a:p>
        </p:txBody>
      </p:sp>
      <p:sp>
        <p:nvSpPr>
          <p:cNvPr id="39" name="Rectángulo 38">
            <a:extLst>
              <a:ext uri="{FF2B5EF4-FFF2-40B4-BE49-F238E27FC236}">
                <a16:creationId xmlns="" xmlns:a16="http://schemas.microsoft.com/office/drawing/2014/main" id="{59D68305-42D6-4DBF-8DF6-E58884F161E5}"/>
              </a:ext>
            </a:extLst>
          </p:cNvPr>
          <p:cNvSpPr/>
          <p:nvPr/>
        </p:nvSpPr>
        <p:spPr>
          <a:xfrm>
            <a:off x="436228" y="1033313"/>
            <a:ext cx="8506436" cy="416011"/>
          </a:xfrm>
          <a:prstGeom prst="rect">
            <a:avLst/>
          </a:prstGeom>
        </p:spPr>
        <p:txBody>
          <a:bodyPr wrap="square">
            <a:spAutoFit/>
          </a:bodyPr>
          <a:lstStyle/>
          <a:p>
            <a:pPr algn="just">
              <a:lnSpc>
                <a:spcPct val="150000"/>
              </a:lnSpc>
              <a:spcBef>
                <a:spcPts val="400"/>
              </a:spcBef>
              <a:spcAft>
                <a:spcPts val="400"/>
              </a:spcAft>
            </a:pPr>
            <a:r>
              <a:rPr lang="es-MX" sz="1600" b="1" dirty="0">
                <a:solidFill>
                  <a:prstClr val="black"/>
                </a:solidFill>
                <a:latin typeface="Arial" panose="020B0604020202020204" pitchFamily="34" charset="0"/>
                <a:cs typeface="Arial" panose="020B0604020202020204" pitchFamily="34" charset="0"/>
              </a:rPr>
              <a:t>Respuesta: Validar y liberar respuesta desde la Unidad de Transparencia</a:t>
            </a:r>
            <a:endParaRPr lang="es-MX" sz="1600" dirty="0">
              <a:solidFill>
                <a:prstClr val="black"/>
              </a:solidFill>
              <a:latin typeface="Arial" panose="020B0604020202020204" pitchFamily="34" charset="0"/>
              <a:cs typeface="Arial" panose="020B0604020202020204" pitchFamily="34" charset="0"/>
            </a:endParaRPr>
          </a:p>
        </p:txBody>
      </p:sp>
      <p:pic>
        <p:nvPicPr>
          <p:cNvPr id="1026" name="Picture 2" descr="Resultado de imagen para infomex">
            <a:extLst>
              <a:ext uri="{FF2B5EF4-FFF2-40B4-BE49-F238E27FC236}">
                <a16:creationId xmlns="" xmlns:a16="http://schemas.microsoft.com/office/drawing/2014/main" id="{CD163CC8-80C3-4BC7-90FF-0767E8D35D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731" y="187839"/>
            <a:ext cx="895393" cy="891413"/>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 xmlns:a16="http://schemas.microsoft.com/office/drawing/2014/main" id="{770D14BD-299F-43F9-B117-C724D1430473}"/>
              </a:ext>
            </a:extLst>
          </p:cNvPr>
          <p:cNvSpPr/>
          <p:nvPr/>
        </p:nvSpPr>
        <p:spPr>
          <a:xfrm>
            <a:off x="1291905" y="3363985"/>
            <a:ext cx="1367405" cy="117446"/>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Rectángulo 14">
            <a:extLst>
              <a:ext uri="{FF2B5EF4-FFF2-40B4-BE49-F238E27FC236}">
                <a16:creationId xmlns="" xmlns:a16="http://schemas.microsoft.com/office/drawing/2014/main" id="{859D6E39-BFC6-4261-9A51-FCACE58311C7}"/>
              </a:ext>
            </a:extLst>
          </p:cNvPr>
          <p:cNvSpPr/>
          <p:nvPr/>
        </p:nvSpPr>
        <p:spPr>
          <a:xfrm>
            <a:off x="2659310" y="5068347"/>
            <a:ext cx="4907560" cy="241591"/>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66224425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8F55B15-47A6-4AD0-991D-66EC9D8959F2}" type="slidenum">
              <a:rPr lang="es-MX" smtClean="0">
                <a:solidFill>
                  <a:prstClr val="black">
                    <a:tint val="75000"/>
                  </a:prstClr>
                </a:solidFill>
              </a:rPr>
              <a:pPr/>
              <a:t>96</a:t>
            </a:fld>
            <a:endParaRPr lang="es-MX">
              <a:solidFill>
                <a:prstClr val="black">
                  <a:tint val="75000"/>
                </a:prstClr>
              </a:solidFill>
            </a:endParaRPr>
          </a:p>
        </p:txBody>
      </p:sp>
      <p:sp>
        <p:nvSpPr>
          <p:cNvPr id="5" name="Rectángulo 4"/>
          <p:cNvSpPr/>
          <p:nvPr/>
        </p:nvSpPr>
        <p:spPr>
          <a:xfrm>
            <a:off x="1057776" y="3410125"/>
            <a:ext cx="7377545" cy="1715030"/>
          </a:xfrm>
          <a:prstGeom prst="rect">
            <a:avLst/>
          </a:prstGeom>
          <a:solidFill>
            <a:srgbClr val="000B22"/>
          </a:solidFill>
          <a:ln>
            <a:solidFill>
              <a:srgbClr val="000B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sp>
        <p:nvSpPr>
          <p:cNvPr id="6" name="CuadroTexto 5"/>
          <p:cNvSpPr txBox="1"/>
          <p:nvPr/>
        </p:nvSpPr>
        <p:spPr>
          <a:xfrm>
            <a:off x="411879" y="3226065"/>
            <a:ext cx="8484780" cy="1846659"/>
          </a:xfrm>
          <a:prstGeom prst="rect">
            <a:avLst/>
          </a:prstGeom>
          <a:noFill/>
        </p:spPr>
        <p:txBody>
          <a:bodyPr wrap="square" rtlCol="0">
            <a:spAutoFit/>
          </a:bodyPr>
          <a:lstStyle/>
          <a:p>
            <a:pPr algn="ctr"/>
            <a:endParaRPr lang="es-MX" sz="3200" dirty="0">
              <a:solidFill>
                <a:prstClr val="white"/>
              </a:solidFill>
              <a:latin typeface="Arial Black" panose="020B0A04020102020204" pitchFamily="34" charset="0"/>
            </a:endParaRPr>
          </a:p>
          <a:p>
            <a:pPr algn="ctr"/>
            <a:r>
              <a:rPr lang="es-MX" sz="3200" dirty="0">
                <a:solidFill>
                  <a:prstClr val="white"/>
                </a:solidFill>
                <a:latin typeface="Arial Black" panose="020B0A04020102020204" pitchFamily="34" charset="0"/>
              </a:rPr>
              <a:t>Plataforma Nacional de</a:t>
            </a:r>
          </a:p>
          <a:p>
            <a:pPr algn="ctr"/>
            <a:r>
              <a:rPr lang="es-MX" sz="3200" dirty="0">
                <a:solidFill>
                  <a:prstClr val="white"/>
                </a:solidFill>
                <a:latin typeface="Arial Black" panose="020B0A04020102020204" pitchFamily="34" charset="0"/>
              </a:rPr>
              <a:t>Transparencia</a:t>
            </a:r>
          </a:p>
          <a:p>
            <a:pPr algn="ctr"/>
            <a:endParaRPr lang="es-MX" dirty="0">
              <a:solidFill>
                <a:prstClr val="black"/>
              </a:solidFill>
              <a:latin typeface="Arial Black" panose="020B0A04020102020204" pitchFamily="34" charset="0"/>
            </a:endParaRPr>
          </a:p>
        </p:txBody>
      </p:sp>
      <p:pic>
        <p:nvPicPr>
          <p:cNvPr id="3" name="Imagen 2">
            <a:extLst>
              <a:ext uri="{FF2B5EF4-FFF2-40B4-BE49-F238E27FC236}">
                <a16:creationId xmlns="" xmlns:a16="http://schemas.microsoft.com/office/drawing/2014/main" id="{FA6B8D76-3B35-4C2A-B225-4CCBE24634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6162" y="1703366"/>
            <a:ext cx="1971675" cy="1295400"/>
          </a:xfrm>
          <a:prstGeom prst="rect">
            <a:avLst/>
          </a:prstGeom>
        </p:spPr>
      </p:pic>
    </p:spTree>
    <p:extLst>
      <p:ext uri="{BB962C8B-B14F-4D97-AF65-F5344CB8AC3E}">
        <p14:creationId xmlns:p14="http://schemas.microsoft.com/office/powerpoint/2010/main" val="55595315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5927649" y="250338"/>
            <a:ext cx="3216351" cy="710403"/>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036471" y="406037"/>
            <a:ext cx="2998705" cy="399020"/>
          </a:xfrm>
          <a:prstGeom prst="rect">
            <a:avLst/>
          </a:prstGeom>
          <a:noFill/>
        </p:spPr>
        <p:txBody>
          <a:bodyPr wrap="square" rtlCol="0">
            <a:spAutoFit/>
          </a:bodyPr>
          <a:lstStyle/>
          <a:p>
            <a:pPr algn="ctr" defTabSz="676645"/>
            <a:r>
              <a:rPr lang="es-MX" sz="1993" dirty="0">
                <a:solidFill>
                  <a:prstClr val="white"/>
                </a:solidFill>
                <a:latin typeface="Arial Black"/>
                <a:cs typeface="Arial Black"/>
              </a:rPr>
              <a:t>PNT - SIPOT</a:t>
            </a:r>
            <a:endParaRPr lang="en-US" sz="1993" dirty="0">
              <a:solidFill>
                <a:prstClr val="white"/>
              </a:solidFill>
              <a:latin typeface="Arial Black"/>
              <a:cs typeface="Arial Black"/>
            </a:endParaRPr>
          </a:p>
        </p:txBody>
      </p:sp>
      <p:sp>
        <p:nvSpPr>
          <p:cNvPr id="39" name="Rectángulo 38">
            <a:extLst>
              <a:ext uri="{FF2B5EF4-FFF2-40B4-BE49-F238E27FC236}">
                <a16:creationId xmlns="" xmlns:a16="http://schemas.microsoft.com/office/drawing/2014/main" id="{59D68305-42D6-4DBF-8DF6-E58884F161E5}"/>
              </a:ext>
            </a:extLst>
          </p:cNvPr>
          <p:cNvSpPr/>
          <p:nvPr/>
        </p:nvSpPr>
        <p:spPr>
          <a:xfrm>
            <a:off x="436228" y="1033313"/>
            <a:ext cx="8506436" cy="5556458"/>
          </a:xfrm>
          <a:prstGeom prst="rect">
            <a:avLst/>
          </a:prstGeom>
        </p:spPr>
        <p:txBody>
          <a:bodyPr wrap="square">
            <a:spAutoFit/>
          </a:bodyPr>
          <a:lstStyle/>
          <a:p>
            <a:pPr algn="just">
              <a:lnSpc>
                <a:spcPct val="150000"/>
              </a:lnSpc>
              <a:spcBef>
                <a:spcPts val="400"/>
              </a:spcBef>
              <a:spcAft>
                <a:spcPts val="400"/>
              </a:spcAft>
            </a:pPr>
            <a:r>
              <a:rPr lang="es-MX" sz="1600" b="1" dirty="0">
                <a:solidFill>
                  <a:prstClr val="black"/>
                </a:solidFill>
                <a:latin typeface="Arial" panose="020B0604020202020204" pitchFamily="34" charset="0"/>
                <a:cs typeface="Arial" panose="020B0604020202020204" pitchFamily="34" charset="0"/>
              </a:rPr>
              <a:t>Finalidad: </a:t>
            </a:r>
            <a:r>
              <a:rPr lang="es-MX" sz="1600" dirty="0">
                <a:solidFill>
                  <a:prstClr val="black"/>
                </a:solidFill>
                <a:latin typeface="Arial" panose="020B0604020202020204" pitchFamily="34" charset="0"/>
                <a:cs typeface="Arial" panose="020B0604020202020204" pitchFamily="34" charset="0"/>
              </a:rPr>
              <a:t>Es el sistema por medio del cual los Sujetos Obligados dan cumplimiento a las obligaciones de transparencia establecidas en la LTAIPEP.</a:t>
            </a:r>
          </a:p>
          <a:p>
            <a:pPr algn="just">
              <a:lnSpc>
                <a:spcPct val="150000"/>
              </a:lnSpc>
              <a:spcBef>
                <a:spcPts val="400"/>
              </a:spcBef>
              <a:spcAft>
                <a:spcPts val="400"/>
              </a:spcAft>
            </a:pPr>
            <a:endParaRPr lang="es-MX" sz="1600" dirty="0">
              <a:solidFill>
                <a:prstClr val="black"/>
              </a:solidFill>
              <a:latin typeface="Arial" panose="020B0604020202020204" pitchFamily="34" charset="0"/>
              <a:cs typeface="Arial" panose="020B0604020202020204" pitchFamily="34" charset="0"/>
            </a:endParaRPr>
          </a:p>
          <a:p>
            <a:pPr marL="342900" indent="-342900" algn="just">
              <a:lnSpc>
                <a:spcPct val="150000"/>
              </a:lnSpc>
              <a:spcBef>
                <a:spcPts val="400"/>
              </a:spcBef>
              <a:spcAft>
                <a:spcPts val="400"/>
              </a:spcAft>
              <a:buFont typeface="+mj-lt"/>
              <a:buAutoNum type="arabicPeriod"/>
            </a:pPr>
            <a:r>
              <a:rPr lang="es-MX" sz="1400" dirty="0">
                <a:solidFill>
                  <a:prstClr val="black"/>
                </a:solidFill>
                <a:latin typeface="Arial" panose="020B0604020202020204" pitchFamily="34" charset="0"/>
                <a:cs typeface="Arial" panose="020B0604020202020204" pitchFamily="34" charset="0"/>
              </a:rPr>
              <a:t>Inicio del proceso de carga en el año 2017</a:t>
            </a:r>
          </a:p>
          <a:p>
            <a:pPr marL="342900" indent="-342900" algn="just">
              <a:lnSpc>
                <a:spcPct val="150000"/>
              </a:lnSpc>
              <a:spcBef>
                <a:spcPts val="400"/>
              </a:spcBef>
              <a:spcAft>
                <a:spcPts val="400"/>
              </a:spcAft>
              <a:buFont typeface="+mj-lt"/>
              <a:buAutoNum type="arabicPeriod"/>
            </a:pPr>
            <a:r>
              <a:rPr lang="es-MX" sz="1400" dirty="0">
                <a:solidFill>
                  <a:prstClr val="black"/>
                </a:solidFill>
                <a:latin typeface="Arial" panose="020B0604020202020204" pitchFamily="34" charset="0"/>
                <a:cs typeface="Arial" panose="020B0604020202020204" pitchFamily="34" charset="0"/>
              </a:rPr>
              <a:t>Existen dos Lineamientos Técnicos Generales para la publicación de las Obligaciones de Transparencia (Que capturar tomando en cuenta la LGTAIP armonizada en la LTAIPEP)</a:t>
            </a:r>
          </a:p>
          <a:p>
            <a:pPr marL="742950" lvl="1" indent="-285750" algn="just">
              <a:lnSpc>
                <a:spcPct val="150000"/>
              </a:lnSpc>
              <a:spcBef>
                <a:spcPts val="400"/>
              </a:spcBef>
              <a:spcAft>
                <a:spcPts val="400"/>
              </a:spcAft>
              <a:buFont typeface="Arial" panose="020B0604020202020204" pitchFamily="34" charset="0"/>
              <a:buChar char="•"/>
            </a:pPr>
            <a:r>
              <a:rPr lang="es-MX" sz="1200" dirty="0">
                <a:solidFill>
                  <a:prstClr val="black"/>
                </a:solidFill>
                <a:latin typeface="Arial" panose="020B0604020202020204" pitchFamily="34" charset="0"/>
                <a:cs typeface="Arial" panose="020B0604020202020204" pitchFamily="34" charset="0"/>
              </a:rPr>
              <a:t>Lineamientos del 10 de noviembre de 2016, que aplican del 31 de diciembre de 2017 hacia atrás.</a:t>
            </a:r>
          </a:p>
          <a:p>
            <a:pPr marL="742950" lvl="1" indent="-285750" algn="just">
              <a:lnSpc>
                <a:spcPct val="150000"/>
              </a:lnSpc>
              <a:spcBef>
                <a:spcPts val="400"/>
              </a:spcBef>
              <a:spcAft>
                <a:spcPts val="400"/>
              </a:spcAft>
              <a:buFont typeface="Arial" panose="020B0604020202020204" pitchFamily="34" charset="0"/>
              <a:buChar char="•"/>
            </a:pPr>
            <a:r>
              <a:rPr lang="es-MX" sz="1200" dirty="0">
                <a:solidFill>
                  <a:prstClr val="black"/>
                </a:solidFill>
                <a:latin typeface="Arial" panose="020B0604020202020204" pitchFamily="34" charset="0"/>
                <a:cs typeface="Arial" panose="020B0604020202020204" pitchFamily="34" charset="0"/>
              </a:rPr>
              <a:t>Lineamientos del 28 de diciembre de 2017, que aplican del 1 de enero de 2018 en adelante.</a:t>
            </a:r>
          </a:p>
          <a:p>
            <a:pPr marL="342900" indent="-342900" algn="just">
              <a:lnSpc>
                <a:spcPct val="150000"/>
              </a:lnSpc>
              <a:spcBef>
                <a:spcPts val="400"/>
              </a:spcBef>
              <a:spcAft>
                <a:spcPts val="400"/>
              </a:spcAft>
              <a:buFont typeface="+mj-lt"/>
              <a:buAutoNum type="arabicPeriod"/>
            </a:pPr>
            <a:r>
              <a:rPr lang="es-MX" sz="1400" dirty="0">
                <a:solidFill>
                  <a:prstClr val="black"/>
                </a:solidFill>
                <a:latin typeface="Arial" panose="020B0604020202020204" pitchFamily="34" charset="0"/>
                <a:cs typeface="Arial" panose="020B0604020202020204" pitchFamily="34" charset="0"/>
              </a:rPr>
              <a:t>Diccionario de datos (Como capturar los datos)</a:t>
            </a:r>
          </a:p>
          <a:p>
            <a:pPr marL="342900" indent="-342900" algn="just">
              <a:lnSpc>
                <a:spcPct val="150000"/>
              </a:lnSpc>
              <a:spcBef>
                <a:spcPts val="400"/>
              </a:spcBef>
              <a:spcAft>
                <a:spcPts val="400"/>
              </a:spcAft>
              <a:buFont typeface="+mj-lt"/>
              <a:buAutoNum type="arabicPeriod"/>
            </a:pPr>
            <a:r>
              <a:rPr lang="es-MX" sz="1400" dirty="0">
                <a:solidFill>
                  <a:prstClr val="black"/>
                </a:solidFill>
                <a:latin typeface="Arial" panose="020B0604020202020204" pitchFamily="34" charset="0"/>
                <a:cs typeface="Arial" panose="020B0604020202020204" pitchFamily="34" charset="0"/>
              </a:rPr>
              <a:t>Entrega de usuario y contraseña por medio correo electrónico indicado por el sujeto obligado para uso del administrador del Sujeto Obligado en la Plataforma y sistemas vinculados.</a:t>
            </a:r>
          </a:p>
          <a:p>
            <a:pPr marL="800100" lvl="1" indent="-342900" algn="just">
              <a:lnSpc>
                <a:spcPct val="150000"/>
              </a:lnSpc>
              <a:spcBef>
                <a:spcPts val="400"/>
              </a:spcBef>
              <a:spcAft>
                <a:spcPts val="400"/>
              </a:spcAft>
              <a:buFont typeface="Arial" panose="020B0604020202020204" pitchFamily="34" charset="0"/>
              <a:buChar char="•"/>
            </a:pPr>
            <a:r>
              <a:rPr lang="es-MX" sz="1200" dirty="0">
                <a:solidFill>
                  <a:prstClr val="black"/>
                </a:solidFill>
                <a:latin typeface="Arial" panose="020B0604020202020204" pitchFamily="34" charset="0"/>
                <a:cs typeface="Arial" panose="020B0604020202020204" pitchFamily="34" charset="0"/>
              </a:rPr>
              <a:t>NO usar correos personales:  </a:t>
            </a:r>
            <a:r>
              <a:rPr lang="es-MX" sz="1200" dirty="0">
                <a:solidFill>
                  <a:srgbClr val="0070C0"/>
                </a:solidFill>
                <a:latin typeface="Arial" panose="020B0604020202020204" pitchFamily="34" charset="0"/>
                <a:cs typeface="Arial" panose="020B0604020202020204" pitchFamily="34" charset="0"/>
              </a:rPr>
              <a:t>juan.perez@outlook.com </a:t>
            </a:r>
            <a:r>
              <a:rPr lang="es-MX" sz="1200" dirty="0">
                <a:solidFill>
                  <a:prstClr val="black"/>
                </a:solidFill>
                <a:latin typeface="Arial" panose="020B0604020202020204" pitchFamily="34" charset="0"/>
                <a:cs typeface="Arial" panose="020B0604020202020204" pitchFamily="34" charset="0"/>
              </a:rPr>
              <a:t>o </a:t>
            </a:r>
            <a:r>
              <a:rPr lang="es-MX" sz="1200" dirty="0">
                <a:solidFill>
                  <a:srgbClr val="0070C0"/>
                </a:solidFill>
                <a:latin typeface="Arial" panose="020B0604020202020204" pitchFamily="34" charset="0"/>
                <a:cs typeface="Arial" panose="020B0604020202020204" pitchFamily="34" charset="0"/>
              </a:rPr>
              <a:t>juan.perez@ayuntamiento.gob.mx</a:t>
            </a:r>
          </a:p>
          <a:p>
            <a:pPr marL="800100" lvl="1" indent="-342900" algn="just">
              <a:lnSpc>
                <a:spcPct val="150000"/>
              </a:lnSpc>
              <a:spcBef>
                <a:spcPts val="400"/>
              </a:spcBef>
              <a:spcAft>
                <a:spcPts val="400"/>
              </a:spcAft>
              <a:buFont typeface="Arial" panose="020B0604020202020204" pitchFamily="34" charset="0"/>
              <a:buChar char="•"/>
            </a:pPr>
            <a:r>
              <a:rPr lang="es-MX" sz="1200" dirty="0">
                <a:solidFill>
                  <a:prstClr val="black"/>
                </a:solidFill>
                <a:latin typeface="Arial" panose="020B0604020202020204" pitchFamily="34" charset="0"/>
                <a:cs typeface="Arial" panose="020B0604020202020204" pitchFamily="34" charset="0"/>
              </a:rPr>
              <a:t>Correos institucionales: </a:t>
            </a:r>
            <a:r>
              <a:rPr lang="es-MX" sz="1200" dirty="0">
                <a:solidFill>
                  <a:srgbClr val="0070C0"/>
                </a:solidFill>
                <a:latin typeface="Arial" panose="020B0604020202020204" pitchFamily="34" charset="0"/>
                <a:cs typeface="Arial" panose="020B0604020202020204" pitchFamily="34" charset="0"/>
              </a:rPr>
              <a:t>transparencia.ayuntamiento@outlook.com </a:t>
            </a:r>
            <a:r>
              <a:rPr lang="es-MX" sz="1200" dirty="0">
                <a:solidFill>
                  <a:prstClr val="black"/>
                </a:solidFill>
                <a:latin typeface="Arial" panose="020B0604020202020204" pitchFamily="34" charset="0"/>
                <a:cs typeface="Arial" panose="020B0604020202020204" pitchFamily="34" charset="0"/>
              </a:rPr>
              <a:t>o </a:t>
            </a:r>
            <a:r>
              <a:rPr lang="es-MX" sz="1200" dirty="0">
                <a:solidFill>
                  <a:srgbClr val="0070C0"/>
                </a:solidFill>
                <a:latin typeface="Arial" panose="020B0604020202020204" pitchFamily="34" charset="0"/>
                <a:cs typeface="Arial" panose="020B0604020202020204" pitchFamily="34" charset="0"/>
              </a:rPr>
              <a:t>transparencia@ayuntamiento.gob.mx</a:t>
            </a:r>
          </a:p>
          <a:p>
            <a:pPr marL="342900" indent="-342900" algn="just">
              <a:lnSpc>
                <a:spcPct val="150000"/>
              </a:lnSpc>
              <a:spcBef>
                <a:spcPts val="400"/>
              </a:spcBef>
              <a:spcAft>
                <a:spcPts val="400"/>
              </a:spcAft>
              <a:buFont typeface="+mj-lt"/>
              <a:buAutoNum type="arabicPeriod"/>
            </a:pPr>
            <a:r>
              <a:rPr lang="es-MX" sz="1400" dirty="0">
                <a:solidFill>
                  <a:prstClr val="black"/>
                </a:solidFill>
                <a:latin typeface="Arial" panose="020B0604020202020204" pitchFamily="34" charset="0"/>
                <a:cs typeface="Arial" panose="020B0604020202020204" pitchFamily="34" charset="0"/>
              </a:rPr>
              <a:t>Sujetos Obligados deben tener un enlace desde su portal o mantener sincronizados contenidos.</a:t>
            </a:r>
          </a:p>
        </p:txBody>
      </p:sp>
      <p:pic>
        <p:nvPicPr>
          <p:cNvPr id="8" name="Imagen 7">
            <a:extLst>
              <a:ext uri="{FF2B5EF4-FFF2-40B4-BE49-F238E27FC236}">
                <a16:creationId xmlns="" xmlns:a16="http://schemas.microsoft.com/office/drawing/2014/main" id="{6F817108-788E-42AC-ABE1-8CC924FE4D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5742" y="189263"/>
            <a:ext cx="1284694" cy="844050"/>
          </a:xfrm>
          <a:prstGeom prst="rect">
            <a:avLst/>
          </a:prstGeom>
        </p:spPr>
      </p:pic>
    </p:spTree>
    <p:extLst>
      <p:ext uri="{BB962C8B-B14F-4D97-AF65-F5344CB8AC3E}">
        <p14:creationId xmlns:p14="http://schemas.microsoft.com/office/powerpoint/2010/main" val="18752252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 xmlns:a16="http://schemas.microsoft.com/office/drawing/2014/main" id="{831A7FB8-D21D-4547-96F7-1B3114ED04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5742" y="189263"/>
            <a:ext cx="1284694" cy="844050"/>
          </a:xfrm>
          <a:prstGeom prst="rect">
            <a:avLst/>
          </a:prstGeom>
        </p:spPr>
      </p:pic>
      <p:pic>
        <p:nvPicPr>
          <p:cNvPr id="8" name="Imagen 7">
            <a:extLst>
              <a:ext uri="{FF2B5EF4-FFF2-40B4-BE49-F238E27FC236}">
                <a16:creationId xmlns="" xmlns:a16="http://schemas.microsoft.com/office/drawing/2014/main" id="{4BC36AE3-8E47-4B2B-A209-979A9375CE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157" y="1564839"/>
            <a:ext cx="8415939" cy="4991744"/>
          </a:xfrm>
          <a:prstGeom prst="rect">
            <a:avLst/>
          </a:prstGeom>
        </p:spPr>
      </p:pic>
      <p:grpSp>
        <p:nvGrpSpPr>
          <p:cNvPr id="4" name="Grupo 3"/>
          <p:cNvGrpSpPr/>
          <p:nvPr/>
        </p:nvGrpSpPr>
        <p:grpSpPr>
          <a:xfrm>
            <a:off x="5927649" y="250338"/>
            <a:ext cx="3216351" cy="710403"/>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036471" y="406037"/>
            <a:ext cx="2998705" cy="399020"/>
          </a:xfrm>
          <a:prstGeom prst="rect">
            <a:avLst/>
          </a:prstGeom>
          <a:noFill/>
        </p:spPr>
        <p:txBody>
          <a:bodyPr wrap="square" rtlCol="0">
            <a:spAutoFit/>
          </a:bodyPr>
          <a:lstStyle/>
          <a:p>
            <a:pPr algn="ctr" defTabSz="676645"/>
            <a:r>
              <a:rPr lang="es-MX" sz="1993" dirty="0">
                <a:solidFill>
                  <a:prstClr val="white"/>
                </a:solidFill>
                <a:latin typeface="Arial Black"/>
                <a:cs typeface="Arial Black"/>
              </a:rPr>
              <a:t>PNT - SIPOT</a:t>
            </a:r>
            <a:endParaRPr lang="en-US" sz="1993" dirty="0">
              <a:solidFill>
                <a:prstClr val="white"/>
              </a:solidFill>
              <a:latin typeface="Arial Black"/>
              <a:cs typeface="Arial Black"/>
            </a:endParaRPr>
          </a:p>
        </p:txBody>
      </p:sp>
      <p:sp>
        <p:nvSpPr>
          <p:cNvPr id="39" name="Rectángulo 38">
            <a:extLst>
              <a:ext uri="{FF2B5EF4-FFF2-40B4-BE49-F238E27FC236}">
                <a16:creationId xmlns="" xmlns:a16="http://schemas.microsoft.com/office/drawing/2014/main" id="{59D68305-42D6-4DBF-8DF6-E58884F161E5}"/>
              </a:ext>
            </a:extLst>
          </p:cNvPr>
          <p:cNvSpPr/>
          <p:nvPr/>
        </p:nvSpPr>
        <p:spPr>
          <a:xfrm>
            <a:off x="436228" y="1033313"/>
            <a:ext cx="8506436" cy="385747"/>
          </a:xfrm>
          <a:prstGeom prst="rect">
            <a:avLst/>
          </a:prstGeom>
        </p:spPr>
        <p:txBody>
          <a:bodyPr wrap="square">
            <a:spAutoFit/>
          </a:bodyPr>
          <a:lstStyle/>
          <a:p>
            <a:pPr algn="just">
              <a:lnSpc>
                <a:spcPct val="150000"/>
              </a:lnSpc>
              <a:spcBef>
                <a:spcPts val="400"/>
              </a:spcBef>
              <a:spcAft>
                <a:spcPts val="400"/>
              </a:spcAft>
            </a:pPr>
            <a:r>
              <a:rPr lang="es-MX" sz="1450" b="1" dirty="0">
                <a:solidFill>
                  <a:prstClr val="black"/>
                </a:solidFill>
                <a:latin typeface="Arial" panose="020B0604020202020204" pitchFamily="34" charset="0"/>
                <a:cs typeface="Arial" panose="020B0604020202020204" pitchFamily="34" charset="0"/>
              </a:rPr>
              <a:t>URL o dirección electrónica del Sistema </a:t>
            </a:r>
            <a:r>
              <a:rPr lang="es-MX" sz="1450" b="1" dirty="0" err="1">
                <a:solidFill>
                  <a:prstClr val="black"/>
                </a:solidFill>
                <a:latin typeface="Arial" panose="020B0604020202020204" pitchFamily="34" charset="0"/>
                <a:cs typeface="Arial" panose="020B0604020202020204" pitchFamily="34" charset="0"/>
              </a:rPr>
              <a:t>Infomex</a:t>
            </a:r>
            <a:r>
              <a:rPr lang="es-MX" sz="1450" b="1" dirty="0">
                <a:solidFill>
                  <a:prstClr val="black"/>
                </a:solidFill>
                <a:latin typeface="Arial" panose="020B0604020202020204" pitchFamily="34" charset="0"/>
                <a:cs typeface="Arial" panose="020B0604020202020204" pitchFamily="34" charset="0"/>
              </a:rPr>
              <a:t>: </a:t>
            </a:r>
            <a:r>
              <a:rPr lang="es-MX" sz="1450" dirty="0">
                <a:solidFill>
                  <a:prstClr val="black"/>
                </a:solidFill>
                <a:latin typeface="Arial" panose="020B0604020202020204" pitchFamily="34" charset="0"/>
                <a:cs typeface="Arial" panose="020B0604020202020204" pitchFamily="34" charset="0"/>
              </a:rPr>
              <a:t>https://www.plataformadetransparencia.org.mx</a:t>
            </a:r>
          </a:p>
        </p:txBody>
      </p:sp>
    </p:spTree>
    <p:extLst>
      <p:ext uri="{BB962C8B-B14F-4D97-AF65-F5344CB8AC3E}">
        <p14:creationId xmlns:p14="http://schemas.microsoft.com/office/powerpoint/2010/main" val="221460380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 xmlns:a16="http://schemas.microsoft.com/office/drawing/2014/main" id="{C3EFEE30-4CAB-4707-999E-7399C522B6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56" y="1564839"/>
            <a:ext cx="8415939" cy="4991744"/>
          </a:xfrm>
          <a:prstGeom prst="rect">
            <a:avLst/>
          </a:prstGeom>
        </p:spPr>
      </p:pic>
      <p:pic>
        <p:nvPicPr>
          <p:cNvPr id="13" name="Imagen 12">
            <a:extLst>
              <a:ext uri="{FF2B5EF4-FFF2-40B4-BE49-F238E27FC236}">
                <a16:creationId xmlns="" xmlns:a16="http://schemas.microsoft.com/office/drawing/2014/main" id="{831A7FB8-D21D-4547-96F7-1B3114ED04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5742" y="189263"/>
            <a:ext cx="1284694" cy="844050"/>
          </a:xfrm>
          <a:prstGeom prst="rect">
            <a:avLst/>
          </a:prstGeom>
        </p:spPr>
      </p:pic>
      <p:grpSp>
        <p:nvGrpSpPr>
          <p:cNvPr id="4" name="Grupo 3"/>
          <p:cNvGrpSpPr/>
          <p:nvPr/>
        </p:nvGrpSpPr>
        <p:grpSpPr>
          <a:xfrm>
            <a:off x="5927649" y="250338"/>
            <a:ext cx="3216351" cy="710403"/>
            <a:chOff x="5240215" y="1005843"/>
            <a:chExt cx="4840410" cy="1069113"/>
          </a:xfrm>
        </p:grpSpPr>
        <p:sp>
          <p:nvSpPr>
            <p:cNvPr id="5" name="Redondear rectángulo de esquina sencilla 4"/>
            <p:cNvSpPr/>
            <p:nvPr/>
          </p:nvSpPr>
          <p:spPr>
            <a:xfrm flipH="1">
              <a:off x="5427784" y="1005843"/>
              <a:ext cx="4652840" cy="1069113"/>
            </a:xfrm>
            <a:prstGeom prst="round1Rect">
              <a:avLst/>
            </a:prstGeom>
            <a:solidFill>
              <a:srgbClr val="13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6645"/>
              <a:endParaRPr lang="es-MX" sz="1332">
                <a:solidFill>
                  <a:prstClr val="white"/>
                </a:solidFill>
              </a:endParaRPr>
            </a:p>
          </p:txBody>
        </p:sp>
        <p:sp>
          <p:nvSpPr>
            <p:cNvPr id="6" name="Rectángulo redondeado 5"/>
            <p:cNvSpPr/>
            <p:nvPr/>
          </p:nvSpPr>
          <p:spPr>
            <a:xfrm>
              <a:off x="5240215" y="1005843"/>
              <a:ext cx="4840410" cy="1069113"/>
            </a:xfrm>
            <a:prstGeom prst="roundRect">
              <a:avLst/>
            </a:prstGeom>
            <a:solidFill>
              <a:srgbClr val="131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6645"/>
              <a:endParaRPr lang="es-MX" sz="1332">
                <a:solidFill>
                  <a:prstClr val="white"/>
                </a:solidFill>
              </a:endParaRPr>
            </a:p>
          </p:txBody>
        </p:sp>
      </p:grpSp>
      <p:sp>
        <p:nvSpPr>
          <p:cNvPr id="7" name="TextBox 4"/>
          <p:cNvSpPr txBox="1"/>
          <p:nvPr/>
        </p:nvSpPr>
        <p:spPr>
          <a:xfrm>
            <a:off x="6036471" y="406037"/>
            <a:ext cx="2998705" cy="399020"/>
          </a:xfrm>
          <a:prstGeom prst="rect">
            <a:avLst/>
          </a:prstGeom>
          <a:noFill/>
        </p:spPr>
        <p:txBody>
          <a:bodyPr wrap="square" rtlCol="0">
            <a:spAutoFit/>
          </a:bodyPr>
          <a:lstStyle/>
          <a:p>
            <a:pPr algn="ctr" defTabSz="676645"/>
            <a:r>
              <a:rPr lang="es-MX" sz="1993" dirty="0">
                <a:solidFill>
                  <a:prstClr val="white"/>
                </a:solidFill>
                <a:latin typeface="Arial Black"/>
                <a:cs typeface="Arial Black"/>
              </a:rPr>
              <a:t>PNT - SIPOT</a:t>
            </a:r>
            <a:endParaRPr lang="en-US" sz="1993" dirty="0">
              <a:solidFill>
                <a:prstClr val="white"/>
              </a:solidFill>
              <a:latin typeface="Arial Black"/>
              <a:cs typeface="Arial Black"/>
            </a:endParaRPr>
          </a:p>
        </p:txBody>
      </p:sp>
      <p:sp>
        <p:nvSpPr>
          <p:cNvPr id="39" name="Rectángulo 38">
            <a:extLst>
              <a:ext uri="{FF2B5EF4-FFF2-40B4-BE49-F238E27FC236}">
                <a16:creationId xmlns="" xmlns:a16="http://schemas.microsoft.com/office/drawing/2014/main" id="{59D68305-42D6-4DBF-8DF6-E58884F161E5}"/>
              </a:ext>
            </a:extLst>
          </p:cNvPr>
          <p:cNvSpPr/>
          <p:nvPr/>
        </p:nvSpPr>
        <p:spPr>
          <a:xfrm>
            <a:off x="436228" y="1033313"/>
            <a:ext cx="8506436" cy="385747"/>
          </a:xfrm>
          <a:prstGeom prst="rect">
            <a:avLst/>
          </a:prstGeom>
        </p:spPr>
        <p:txBody>
          <a:bodyPr wrap="square">
            <a:spAutoFit/>
          </a:bodyPr>
          <a:lstStyle/>
          <a:p>
            <a:pPr algn="just">
              <a:lnSpc>
                <a:spcPct val="150000"/>
              </a:lnSpc>
              <a:spcBef>
                <a:spcPts val="400"/>
              </a:spcBef>
              <a:spcAft>
                <a:spcPts val="400"/>
              </a:spcAft>
            </a:pPr>
            <a:r>
              <a:rPr lang="es-MX" sz="1450" b="1" dirty="0">
                <a:solidFill>
                  <a:prstClr val="black"/>
                </a:solidFill>
                <a:latin typeface="Arial" panose="020B0604020202020204" pitchFamily="34" charset="0"/>
                <a:cs typeface="Arial" panose="020B0604020202020204" pitchFamily="34" charset="0"/>
              </a:rPr>
              <a:t>Pantalla de inicio</a:t>
            </a:r>
            <a:endParaRPr lang="es-MX" sz="145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0805156"/>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663</TotalTime>
  <Words>6670</Words>
  <Application>Microsoft Macintosh PowerPoint</Application>
  <PresentationFormat>Presentación en pantalla (4:3)</PresentationFormat>
  <Paragraphs>1097</Paragraphs>
  <Slides>113</Slides>
  <Notes>16</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113</vt:i4>
      </vt:variant>
    </vt:vector>
  </HeadingPairs>
  <TitlesOfParts>
    <vt:vector size="115" baseType="lpstr">
      <vt:lpstr>Tema de Office</vt:lpstr>
      <vt:lpstr>Image</vt:lpstr>
      <vt:lpstr>Presentación de PowerPoint</vt:lpstr>
      <vt:lpstr>Presentación de PowerPoint</vt:lpstr>
      <vt:lpstr>Presentación de PowerPoint</vt:lpstr>
      <vt:lpstr>Derecho de acceso a la información,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De la prevalencia de las leyes en materia del derecho de acceso a la información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DC y VC</dc:creator>
  <cp:lastModifiedBy>Verónica Carvajal</cp:lastModifiedBy>
  <cp:revision>50</cp:revision>
  <dcterms:created xsi:type="dcterms:W3CDTF">2018-04-25T19:15:17Z</dcterms:created>
  <dcterms:modified xsi:type="dcterms:W3CDTF">2022-10-18T18:39:20Z</dcterms:modified>
</cp:coreProperties>
</file>